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6"/>
  </p:notesMasterIdLst>
  <p:sldIdLst>
    <p:sldId id="258" r:id="rId2"/>
    <p:sldId id="312" r:id="rId3"/>
    <p:sldId id="314" r:id="rId4"/>
    <p:sldId id="313" r:id="rId5"/>
    <p:sldId id="315" r:id="rId6"/>
    <p:sldId id="304" r:id="rId7"/>
    <p:sldId id="317" r:id="rId8"/>
    <p:sldId id="299" r:id="rId9"/>
    <p:sldId id="297" r:id="rId10"/>
    <p:sldId id="318" r:id="rId11"/>
    <p:sldId id="319" r:id="rId12"/>
    <p:sldId id="323" r:id="rId13"/>
    <p:sldId id="307" r:id="rId14"/>
    <p:sldId id="274" r:id="rId15"/>
    <p:sldId id="276" r:id="rId16"/>
    <p:sldId id="309" r:id="rId17"/>
    <p:sldId id="306" r:id="rId18"/>
    <p:sldId id="310" r:id="rId19"/>
    <p:sldId id="294" r:id="rId20"/>
    <p:sldId id="295" r:id="rId21"/>
    <p:sldId id="320" r:id="rId22"/>
    <p:sldId id="321" r:id="rId23"/>
    <p:sldId id="322" r:id="rId24"/>
    <p:sldId id="293" r:id="rId25"/>
  </p:sldIdLst>
  <p:sldSz cx="9144000" cy="5143500" type="screen16x9"/>
  <p:notesSz cx="6858000" cy="9144000"/>
  <p:defaultTextStyle>
    <a:defPPr>
      <a:defRPr lang="en-US"/>
    </a:defPPr>
    <a:lvl1pPr marL="0" algn="l" defTabSz="81637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88" algn="l" defTabSz="81637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376" algn="l" defTabSz="81637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564" algn="l" defTabSz="81637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753" algn="l" defTabSz="81637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941" algn="l" defTabSz="81637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9129" algn="l" defTabSz="81637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7317" algn="l" defTabSz="81637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505" algn="l" defTabSz="81637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24">
          <p15:clr>
            <a:srgbClr val="A4A3A4"/>
          </p15:clr>
        </p15:guide>
        <p15:guide id="2" pos="10368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66FFFF"/>
    <a:srgbClr val="000000"/>
    <a:srgbClr val="6325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94602" autoAdjust="0"/>
  </p:normalViewPr>
  <p:slideViewPr>
    <p:cSldViewPr>
      <p:cViewPr varScale="1">
        <p:scale>
          <a:sx n="97" d="100"/>
          <a:sy n="97" d="100"/>
        </p:scale>
        <p:origin x="922" y="158"/>
      </p:cViewPr>
      <p:guideLst>
        <p:guide orient="horz" pos="13824"/>
        <p:guide pos="10368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D560C-A810-4F71-A949-E0FD4CE0B8A6}" type="datetimeFigureOut">
              <a:rPr lang="en-US" smtClean="0"/>
              <a:pPr/>
              <a:t>08/01/19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C0B8E-3FD3-420F-A112-51479D16F6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44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70078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1pPr>
    <a:lvl2pPr marL="85039" algn="l" defTabSz="170078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2pPr>
    <a:lvl3pPr marL="170078" algn="l" defTabSz="170078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3pPr>
    <a:lvl4pPr marL="255118" algn="l" defTabSz="170078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4pPr>
    <a:lvl5pPr marL="340157" algn="l" defTabSz="170078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5pPr>
    <a:lvl6pPr marL="425196" algn="l" defTabSz="170078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6pPr>
    <a:lvl7pPr marL="510235" algn="l" defTabSz="170078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7pPr>
    <a:lvl8pPr marL="595274" algn="l" defTabSz="170078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8pPr>
    <a:lvl9pPr marL="680314" algn="l" defTabSz="170078" rtl="0" eaLnBrk="1" latinLnBrk="0" hangingPunct="1">
      <a:defRPr sz="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C0B8E-3FD3-420F-A112-51479D16F68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33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C41ED4A-B4E3-490B-8AAF-9504CB415277}" type="slidenum">
              <a:rPr lang="zh-CN" altLang="en-US"/>
              <a:pPr>
                <a:spcBef>
                  <a:spcPct val="0"/>
                </a:spcBef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48996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55D2B-0570-422B-8FE9-655ACF58211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78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55D2B-0570-422B-8FE9-655ACF58211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78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C0B8E-3FD3-420F-A112-51479D16F68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5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4876800" y="820695"/>
            <a:ext cx="42672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666750"/>
            <a:ext cx="8077200" cy="1255014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r">
              <a:defRPr sz="4700" b="1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285-09BF-49E6-A509-0F935A268A6D}" type="datetimeFigureOut">
              <a:rPr lang="en-US" smtClean="0"/>
              <a:pPr/>
              <a:t>08/01/19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6D69-1977-4228-8E1F-B9234AFE18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4518660"/>
            <a:ext cx="9144000" cy="3429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352550"/>
            <a:ext cx="7620000" cy="1124712"/>
          </a:xfrm>
        </p:spPr>
        <p:txBody>
          <a:bodyPr lIns="118872" tIns="0" rIns="45720" bIns="0" anchor="b"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21580" r="1482" b="23190"/>
          <a:stretch/>
        </p:blipFill>
        <p:spPr>
          <a:xfrm>
            <a:off x="-76200" y="-19050"/>
            <a:ext cx="9220200" cy="5181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285-09BF-49E6-A509-0F935A268A6D}" type="datetimeFigureOut">
              <a:rPr lang="en-US" smtClean="0"/>
              <a:pPr/>
              <a:t>08/01/19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6D69-1977-4228-8E1F-B9234AFE18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51435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8" y="0"/>
            <a:ext cx="2514601" cy="51435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05980"/>
            <a:ext cx="190500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285-09BF-49E6-A509-0F935A268A6D}" type="datetimeFigureOut">
              <a:rPr lang="en-US" smtClean="0"/>
              <a:pPr/>
              <a:t>08/01/19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4783095"/>
            <a:ext cx="3836404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6D69-1977-4228-8E1F-B9234AFE18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Header + Sub Header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5">
            <a:extLst>
              <a:ext uri="{FF2B5EF4-FFF2-40B4-BE49-F238E27FC236}">
                <a16:creationId xmlns:a16="http://schemas.microsoft.com/office/drawing/2014/main" xmlns="" id="{7F08FA06-1AEC-4EAF-BD59-084E2B9BB8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76169" y="857250"/>
            <a:ext cx="2406253" cy="40005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kumimoji="0" lang="en-US" sz="1650" b="0" i="0" u="none" strike="noStrike" kern="1200" cap="all" spc="0" normalizeH="0" baseline="0" dirty="0" smtClean="0">
                <a:ln>
                  <a:noFill/>
                </a:ln>
                <a:solidFill>
                  <a:srgbClr val="00C0F3"/>
                </a:solidFill>
                <a:effectLst/>
                <a:uLnTx/>
                <a:uFillTx/>
                <a:latin typeface="Century Gothic" panose="020B0502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xmlns="" id="{BBC2CE44-B1FC-4E9A-9D09-5B0184CB07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1579" y="1314450"/>
            <a:ext cx="4697922" cy="3200400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195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Clr>
                <a:srgbClr val="00C0F3"/>
              </a:buClr>
              <a:defRPr sz="165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00C0F3"/>
              </a:buClr>
              <a:defRPr sz="135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Clr>
                <a:schemeClr val="bg1">
                  <a:lumMod val="65000"/>
                </a:schemeClr>
              </a:buClr>
              <a:buSzPct val="65000"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A84F6C2-8BEB-41AE-A674-CB15692014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76169" y="114300"/>
            <a:ext cx="2406850" cy="685800"/>
          </a:xfrm>
          <a:prstGeom prst="rect">
            <a:avLst/>
          </a:prstGeom>
        </p:spPr>
        <p:txBody>
          <a:bodyPr anchor="b" anchorCtr="0"/>
          <a:lstStyle>
            <a:lvl1pPr marL="0" indent="0" algn="r">
              <a:buNone/>
              <a:defRPr sz="21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</p:spTree>
    <p:extLst>
      <p:ext uri="{BB962C8B-B14F-4D97-AF65-F5344CB8AC3E}">
        <p14:creationId xmlns:p14="http://schemas.microsoft.com/office/powerpoint/2010/main" val="217187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543800" cy="939546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285-09BF-49E6-A509-0F935A268A6D}" type="datetimeFigureOut">
              <a:rPr lang="en-US" smtClean="0"/>
              <a:pPr/>
              <a:t>08/01/19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6D69-1977-4228-8E1F-B9234AFE18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invGray">
          <a:xfrm>
            <a:off x="0" y="1951890"/>
            <a:ext cx="9144000" cy="3429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986180"/>
            <a:ext cx="7543800" cy="1227582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57550"/>
            <a:ext cx="7620000" cy="51435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285-09BF-49E6-A509-0F935A268A6D}" type="datetimeFigureOut">
              <a:rPr lang="en-US" smtClean="0"/>
              <a:pPr/>
              <a:t>08/01/19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6D69-1977-4228-8E1F-B9234AFE18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0452"/>
            <a:ext cx="4038600" cy="3467862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0452"/>
            <a:ext cx="4038600" cy="3467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285-09BF-49E6-A509-0F935A268A6D}" type="datetimeFigureOut">
              <a:rPr lang="en-US" smtClean="0"/>
              <a:pPr/>
              <a:t>08/01/19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6D69-1977-4228-8E1F-B9234AFE18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4241"/>
            <a:ext cx="4040188" cy="536516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37134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4241"/>
            <a:ext cx="4041775" cy="536516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37134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285-09BF-49E6-A509-0F935A268A6D}" type="datetimeFigureOut">
              <a:rPr lang="en-US" smtClean="0"/>
              <a:pPr/>
              <a:t>08/01/19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6D69-1977-4228-8E1F-B9234AFE18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285-09BF-49E6-A509-0F935A268A6D}" type="datetimeFigureOut">
              <a:rPr lang="en-US" smtClean="0"/>
              <a:pPr/>
              <a:t>08/01/19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6D69-1977-4228-8E1F-B9234AFE18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285-09BF-49E6-A509-0F935A268A6D}" type="datetimeFigureOut">
              <a:rPr lang="en-US" smtClean="0"/>
              <a:pPr/>
              <a:t>08/01/19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6D69-1977-4228-8E1F-B9234AFE18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14300"/>
            <a:ext cx="2523744" cy="733806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307350"/>
            <a:ext cx="5920641" cy="34191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297514"/>
            <a:ext cx="2468880" cy="342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6E285-09BF-49E6-A509-0F935A268A6D}" type="datetimeFigureOut">
              <a:rPr lang="en-US" smtClean="0"/>
              <a:pPr/>
              <a:t>08/01/19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F6D69-1977-4228-8E1F-B9234AFE18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090422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090422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16586"/>
            <a:ext cx="2525150" cy="733806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113606"/>
            <a:ext cx="6247397" cy="4029894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296162"/>
            <a:ext cx="2468880" cy="342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877824"/>
            <a:ext cx="2523744" cy="150876"/>
          </a:xfrm>
        </p:spPr>
        <p:txBody>
          <a:bodyPr/>
          <a:lstStyle/>
          <a:p>
            <a:fld id="{D906E285-09BF-49E6-A509-0F935A268A6D}" type="datetimeFigureOut">
              <a:rPr lang="en-US" smtClean="0"/>
              <a:pPr/>
              <a:t>08/01/19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51435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51435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877824"/>
            <a:ext cx="5193792" cy="150876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877824"/>
            <a:ext cx="733864" cy="150876"/>
          </a:xfrm>
        </p:spPr>
        <p:txBody>
          <a:bodyPr/>
          <a:lstStyle/>
          <a:p>
            <a:fld id="{DA1F6D69-1977-4228-8E1F-B9234AFE18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tif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3360" r="59967" b="346"/>
          <a:stretch/>
        </p:blipFill>
        <p:spPr>
          <a:xfrm>
            <a:off x="-41422" y="7618"/>
            <a:ext cx="955822" cy="5132499"/>
          </a:xfrm>
          <a:prstGeom prst="rect">
            <a:avLst/>
          </a:prstGeom>
        </p:spPr>
      </p:pic>
      <p:pic>
        <p:nvPicPr>
          <p:cNvPr id="18" name="Picture 17" descr="1360486615_03big.jpg"/>
          <p:cNvPicPr>
            <a:picLocks noChangeAspect="1"/>
          </p:cNvPicPr>
          <p:nvPr userDrawn="1"/>
        </p:nvPicPr>
        <p:blipFill>
          <a:blip r:embed="rId15" cstate="print">
            <a:lum bright="-30000"/>
          </a:blip>
          <a:srcRect l="8796" t="15556" r="3962" b="13194"/>
          <a:stretch>
            <a:fillRect/>
          </a:stretch>
        </p:blipFill>
        <p:spPr>
          <a:xfrm>
            <a:off x="3100683" y="167485"/>
            <a:ext cx="6043317" cy="49355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invGray">
          <a:xfrm>
            <a:off x="0" y="1076921"/>
            <a:ext cx="9144000" cy="3429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57749"/>
            <a:ext cx="2133600" cy="20574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906E285-09BF-49E6-A509-0F935A268A6D}" type="datetimeFigureOut">
              <a:rPr lang="en-US" smtClean="0"/>
              <a:pPr/>
              <a:t>08/01/19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7" y="4857749"/>
            <a:ext cx="5507719" cy="20574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4857749"/>
            <a:ext cx="733864" cy="20574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A1F6D69-1977-4228-8E1F-B9234AFE18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3591" y="190500"/>
            <a:ext cx="7841809" cy="7048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029" y="1331394"/>
            <a:ext cx="7816371" cy="377164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 userDrawn="1"/>
            </p:nvSpPr>
            <p:spPr>
              <a:xfrm rot="16200000">
                <a:off x="-1380176" y="3605705"/>
                <a:ext cx="290834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b="1" dirty="0" smtClean="0">
                    <a:solidFill>
                      <a:schemeClr val="bg1"/>
                    </a:solidFill>
                    <a:effectLst>
                      <a:outerShdw blurRad="50800" dist="50800" dir="5400000" algn="ctr" rotWithShape="0">
                        <a:schemeClr val="tx1"/>
                      </a:outerShdw>
                    </a:effectLst>
                    <a:latin typeface="Calibri" panose="020F0502020204030204" pitchFamily="34" charset="0"/>
                  </a:rPr>
                  <a:t>MITRE Site Visit to UML  ● August 1,  2019 </a:t>
                </a:r>
                <a14:m>
                  <m:oMath xmlns:m="http://schemas.openxmlformats.org/officeDocument/2006/math">
                    <m:r>
                      <a:rPr lang="en-US" sz="900" b="1">
                        <a:solidFill>
                          <a:schemeClr val="bg1"/>
                        </a:solidFill>
                        <a:effectLst>
                          <a:outerShdw blurRad="50800" dist="50800" dir="5400000" algn="ctr" rotWithShape="0">
                            <a:schemeClr val="tx1"/>
                          </a:outerShdw>
                        </a:effectLst>
                        <a:latin typeface="Cambria Math"/>
                      </a:rPr>
                      <m:t>● </m:t>
                    </m:r>
                  </m:oMath>
                </a14:m>
                <a:r>
                  <a:rPr lang="en-US" sz="900" b="1" dirty="0" smtClean="0">
                    <a:solidFill>
                      <a:schemeClr val="bg1"/>
                    </a:solidFill>
                    <a:effectLst>
                      <a:outerShdw blurRad="50800" dist="50800" dir="5400000" algn="ctr" rotWithShape="0">
                        <a:schemeClr val="tx1"/>
                      </a:outerShdw>
                    </a:effectLst>
                    <a:latin typeface="Calibri" panose="020F0502020204030204" pitchFamily="34" charset="0"/>
                  </a:rPr>
                  <a:t>Lowell, </a:t>
                </a:r>
                <a:r>
                  <a:rPr lang="en-US" sz="900" b="1" dirty="0">
                    <a:solidFill>
                      <a:schemeClr val="bg1"/>
                    </a:solidFill>
                    <a:effectLst>
                      <a:outerShdw blurRad="50800" dist="50800" dir="5400000" algn="ctr" rotWithShape="0">
                        <a:schemeClr val="tx1"/>
                      </a:outerShdw>
                    </a:effectLst>
                    <a:latin typeface="Calibri" panose="020F0502020204030204" pitchFamily="34" charset="0"/>
                  </a:rPr>
                  <a:t>MA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 rot="16200000">
                <a:off x="-1380176" y="3605705"/>
                <a:ext cx="2908341" cy="230832"/>
              </a:xfrm>
              <a:prstGeom prst="rect">
                <a:avLst/>
              </a:prstGeom>
              <a:blipFill>
                <a:blip r:embed="rId16"/>
                <a:stretch>
                  <a:fillRect r="-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uml_vertical_cmyk_logo.tif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146486" y="200025"/>
            <a:ext cx="562743" cy="685799"/>
          </a:xfrm>
          <a:prstGeom prst="rect">
            <a:avLst/>
          </a:prstGeom>
        </p:spPr>
      </p:pic>
      <p:pic>
        <p:nvPicPr>
          <p:cNvPr id="21" name="Picture 20" descr="http://giro.uml.edu/images/topHeader.png"/>
          <p:cNvPicPr/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6" r="48072" b="69861"/>
          <a:stretch>
            <a:fillRect/>
          </a:stretch>
        </p:blipFill>
        <p:spPr bwMode="auto">
          <a:xfrm>
            <a:off x="5867400" y="30095"/>
            <a:ext cx="3200400" cy="154411"/>
          </a:xfrm>
          <a:prstGeom prst="rect">
            <a:avLst/>
          </a:prstGeom>
          <a:noFill/>
          <a:ln>
            <a:noFill/>
          </a:ln>
          <a:effectLst>
            <a:glow rad="190500">
              <a:schemeClr val="accent2">
                <a:satMod val="175000"/>
                <a:alpha val="28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1200"/>
        </a:spcBef>
        <a:buClr>
          <a:schemeClr val="accent1"/>
        </a:buClr>
        <a:buSzPct val="80000"/>
        <a:buFont typeface="Wingdings 2"/>
        <a:buChar char=""/>
        <a:defRPr kumimoji="0" sz="3200" b="0" kern="12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b="0" kern="1200">
          <a:solidFill>
            <a:schemeClr val="bg1"/>
          </a:solidFill>
          <a:latin typeface="Calibri" pitchFamily="34" charset="0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b="0" kern="1200">
          <a:solidFill>
            <a:schemeClr val="bg1"/>
          </a:solidFill>
          <a:latin typeface="Calibri" pitchFamily="34" charset="0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b="0" kern="1200">
          <a:solidFill>
            <a:schemeClr val="bg1"/>
          </a:solidFill>
          <a:latin typeface="Calibri" pitchFamily="34" charset="0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b="0" kern="1200" smtClean="0">
          <a:solidFill>
            <a:schemeClr val="bg1"/>
          </a:solidFill>
          <a:latin typeface="Calibri" pitchFamily="34" charset="0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giro.uml.edu/GAMBIT/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gif"/><Relationship Id="rId5" Type="http://schemas.openxmlformats.org/officeDocument/2006/relationships/image" Target="../media/image46.png"/><Relationship Id="rId10" Type="http://schemas.openxmlformats.org/officeDocument/2006/relationships/image" Target="../media/image51.gif"/><Relationship Id="rId4" Type="http://schemas.openxmlformats.org/officeDocument/2006/relationships/image" Target="../media/image45.png"/><Relationship Id="rId9" Type="http://schemas.openxmlformats.org/officeDocument/2006/relationships/image" Target="../media/image5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gif"/><Relationship Id="rId5" Type="http://schemas.openxmlformats.org/officeDocument/2006/relationships/image" Target="../media/image54.png"/><Relationship Id="rId10" Type="http://schemas.openxmlformats.org/officeDocument/2006/relationships/image" Target="../media/image59.gif"/><Relationship Id="rId4" Type="http://schemas.openxmlformats.org/officeDocument/2006/relationships/image" Target="../media/image53.gif"/><Relationship Id="rId9" Type="http://schemas.openxmlformats.org/officeDocument/2006/relationships/image" Target="../media/image58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9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hyperlink" Target="http://giro.uml.edu/RI/Skymap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gif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6200" y="209550"/>
            <a:ext cx="8870464" cy="2362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4800000"/>
            </a:lightRig>
          </a:scene3d>
          <a:sp3d>
            <a:bevelT/>
          </a:sp3d>
        </p:spPr>
        <p:txBody>
          <a:bodyPr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sz="4000" dirty="0" smtClean="0"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UML Space Science Laboratory</a:t>
            </a:r>
            <a:br>
              <a:rPr lang="en-US" sz="4000" dirty="0" smtClean="0"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en-US" sz="2200" dirty="0" smtClean="0"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Research, Engineering, and Operations</a:t>
            </a:r>
            <a:endParaRPr lang="en-US" sz="7200" dirty="0">
              <a:solidFill>
                <a:schemeClr val="tx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1623483"/>
            <a:ext cx="7620000" cy="51511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Presented by Paul Song and Ivan Galkin</a:t>
            </a:r>
            <a:endParaRPr lang="en-US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6819" y="2216130"/>
            <a:ext cx="4286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</a:rPr>
              <a:t>Space </a:t>
            </a:r>
            <a:r>
              <a:rPr lang="en-US" sz="1200" b="1" dirty="0">
                <a:solidFill>
                  <a:schemeClr val="bg1"/>
                </a:solidFill>
              </a:rPr>
              <a:t>Science </a:t>
            </a:r>
            <a:r>
              <a:rPr lang="en-US" sz="1200" b="1" dirty="0" smtClean="0">
                <a:solidFill>
                  <a:schemeClr val="bg1"/>
                </a:solidFill>
              </a:rPr>
              <a:t>Laboratory, University </a:t>
            </a:r>
            <a:r>
              <a:rPr lang="en-US" sz="1200" b="1" dirty="0">
                <a:solidFill>
                  <a:schemeClr val="bg1"/>
                </a:solidFill>
              </a:rPr>
              <a:t>of Massachusetts </a:t>
            </a:r>
            <a:r>
              <a:rPr lang="en-US" sz="1200" b="1" dirty="0" smtClean="0">
                <a:solidFill>
                  <a:schemeClr val="bg1"/>
                </a:solidFill>
              </a:rPr>
              <a:t>Lowell</a:t>
            </a:r>
          </a:p>
        </p:txBody>
      </p:sp>
      <p:pic>
        <p:nvPicPr>
          <p:cNvPr id="6" name="Picture 2" descr="University Of Massachusetts Space Science L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33350"/>
            <a:ext cx="18051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114800" y="4629150"/>
                <a:ext cx="48318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chemeClr val="bg1"/>
                    </a:solidFill>
                    <a:effectLst>
                      <a:outerShdw blurRad="50800" dist="50800" dir="5400000" algn="ctr" rotWithShape="0">
                        <a:schemeClr val="tx1"/>
                      </a:outerShdw>
                    </a:effectLst>
                  </a:rPr>
                  <a:t>MITRE Site Visit to UML</a:t>
                </a:r>
              </a:p>
              <a:p>
                <a:pPr algn="r"/>
                <a:r>
                  <a:rPr lang="en-US" sz="1200" b="1" dirty="0" smtClean="0">
                    <a:solidFill>
                      <a:schemeClr val="bg1"/>
                    </a:solidFill>
                    <a:effectLst>
                      <a:outerShdw blurRad="50800" dist="50800" dir="5400000" algn="ctr" rotWithShape="0">
                        <a:schemeClr val="tx1"/>
                      </a:outerShdw>
                    </a:effectLst>
                  </a:rPr>
                  <a:t>August 1, 2019 </a:t>
                </a:r>
                <a14:m>
                  <m:oMath xmlns:m="http://schemas.openxmlformats.org/officeDocument/2006/math">
                    <m:r>
                      <a:rPr lang="en-US" sz="1200" b="1">
                        <a:solidFill>
                          <a:schemeClr val="bg1"/>
                        </a:solidFill>
                        <a:effectLst>
                          <a:outerShdw blurRad="50800" dist="50800" dir="5400000" algn="ctr" rotWithShape="0">
                            <a:schemeClr val="tx1"/>
                          </a:outerShdw>
                        </a:effectLst>
                        <a:latin typeface="Cambria Math"/>
                      </a:rPr>
                      <m:t>● </m:t>
                    </m:r>
                  </m:oMath>
                </a14:m>
                <a:r>
                  <a:rPr lang="en-US" sz="1200" b="1" dirty="0" err="1" smtClean="0">
                    <a:solidFill>
                      <a:schemeClr val="bg1"/>
                    </a:solidFill>
                    <a:effectLst>
                      <a:outerShdw blurRad="50800" dist="50800" dir="5400000" algn="ctr" rotWithShape="0">
                        <a:schemeClr val="tx1"/>
                      </a:outerShdw>
                    </a:effectLst>
                  </a:rPr>
                  <a:t>Umass</a:t>
                </a:r>
                <a:r>
                  <a:rPr lang="en-US" sz="1200" b="1" dirty="0" smtClean="0">
                    <a:solidFill>
                      <a:schemeClr val="bg1"/>
                    </a:solidFill>
                    <a:effectLst>
                      <a:outerShdw blurRad="50800" dist="50800" dir="5400000" algn="ctr" rotWithShape="0">
                        <a:schemeClr val="tx1"/>
                      </a:outerShdw>
                    </a:effectLst>
                  </a:rPr>
                  <a:t> Lowell </a:t>
                </a:r>
                <a14:m>
                  <m:oMath xmlns:m="http://schemas.openxmlformats.org/officeDocument/2006/math">
                    <m:r>
                      <a:rPr lang="en-US" sz="1200" b="1">
                        <a:solidFill>
                          <a:schemeClr val="bg1"/>
                        </a:solidFill>
                        <a:effectLst>
                          <a:outerShdw blurRad="50800" dist="50800" dir="5400000" algn="ctr" rotWithShape="0">
                            <a:schemeClr val="tx1"/>
                          </a:outerShdw>
                        </a:effectLst>
                        <a:latin typeface="Cambria Math"/>
                      </a:rPr>
                      <m:t>●</m:t>
                    </m:r>
                    <m:r>
                      <a:rPr lang="en-US" sz="1200" b="1" i="1">
                        <a:solidFill>
                          <a:schemeClr val="bg1"/>
                        </a:solidFill>
                        <a:effectLst>
                          <a:outerShdw blurRad="50800" dist="50800" dir="5400000" algn="ctr" rotWithShape="0">
                            <a:schemeClr val="tx1"/>
                          </a:outerShdw>
                        </a:effectLst>
                        <a:latin typeface="Cambria Math"/>
                      </a:rPr>
                      <m:t> </m:t>
                    </m:r>
                  </m:oMath>
                </a14:m>
                <a:r>
                  <a:rPr lang="en-US" sz="1200" b="1" dirty="0" err="1" smtClean="0">
                    <a:solidFill>
                      <a:schemeClr val="bg1"/>
                    </a:solidFill>
                    <a:effectLst>
                      <a:outerShdw blurRad="50800" dist="50800" dir="5400000" algn="ctr" rotWithShape="0">
                        <a:schemeClr val="tx1"/>
                      </a:outerShdw>
                    </a:effectLst>
                  </a:rPr>
                  <a:t>Lowell</a:t>
                </a:r>
                <a:r>
                  <a:rPr lang="en-US" sz="1200" b="1" dirty="0" smtClean="0">
                    <a:solidFill>
                      <a:schemeClr val="bg1"/>
                    </a:solidFill>
                    <a:effectLst>
                      <a:outerShdw blurRad="50800" dist="50800" dir="5400000" algn="ctr" rotWithShape="0">
                        <a:schemeClr val="tx1"/>
                      </a:outerShdw>
                    </a:effectLst>
                  </a:rPr>
                  <a:t>, </a:t>
                </a:r>
                <a:r>
                  <a:rPr lang="en-US" sz="1200" b="1" dirty="0">
                    <a:solidFill>
                      <a:schemeClr val="bg1"/>
                    </a:solidFill>
                    <a:effectLst>
                      <a:outerShdw blurRad="50800" dist="50800" dir="5400000" algn="ctr" rotWithShape="0">
                        <a:schemeClr val="tx1"/>
                      </a:outerShdw>
                    </a:effectLst>
                  </a:rPr>
                  <a:t>MA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4629150"/>
                <a:ext cx="4831864" cy="461665"/>
              </a:xfrm>
              <a:prstGeom prst="rect">
                <a:avLst/>
              </a:prstGeom>
              <a:blipFill>
                <a:blip r:embed="rId4"/>
                <a:stretch>
                  <a:fillRect r="-378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906520" y="3918996"/>
            <a:ext cx="2274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  <a:effectLst>
                  <a:glow rad="152400">
                    <a:schemeClr val="tx1"/>
                  </a:glow>
                </a:effectLst>
              </a:rPr>
              <a:t>Wannalancit Mills, home of SSL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77" y="2672700"/>
            <a:ext cx="1101387" cy="1328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Collaboration with MITRE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65213" y="1274241"/>
            <a:ext cx="3887787" cy="536516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Arctic and beyond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065213" y="1837134"/>
            <a:ext cx="3887787" cy="296346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[Q]: Communications in remote territories</a:t>
            </a:r>
          </a:p>
          <a:p>
            <a:pPr lvl="1"/>
            <a:r>
              <a:rPr lang="en-US" dirty="0" smtClean="0"/>
              <a:t>High Frequency (HF) for Beyond Line of Sight (BLOS)</a:t>
            </a:r>
          </a:p>
          <a:p>
            <a:pPr lvl="1"/>
            <a:r>
              <a:rPr lang="en-US" dirty="0" smtClean="0"/>
              <a:t>BLOS HF channel modeling</a:t>
            </a:r>
          </a:p>
          <a:p>
            <a:pPr lvl="2"/>
            <a:r>
              <a:rPr lang="en-US" dirty="0" smtClean="0"/>
              <a:t>Replacement to old climate models</a:t>
            </a:r>
            <a:endParaRPr lang="en-US" dirty="0"/>
          </a:p>
          <a:p>
            <a:pPr lvl="2"/>
            <a:r>
              <a:rPr lang="en-US" dirty="0" smtClean="0"/>
              <a:t>Support of real-time nowcast and disturbance warning systems</a:t>
            </a:r>
          </a:p>
          <a:p>
            <a:r>
              <a:rPr lang="en-US" dirty="0" smtClean="0"/>
              <a:t>[A]: UML IRTAM global nowcast and GAMBIT repository</a:t>
            </a:r>
          </a:p>
          <a:p>
            <a:pPr lvl="2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026086" y="1274241"/>
            <a:ext cx="3889314" cy="536516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Solar Flare IMPACTS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5026086" y="1837134"/>
            <a:ext cx="3889314" cy="296346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[Q]: Model and evaluate impact of X-ray solar flares on lower ionosphere</a:t>
            </a:r>
          </a:p>
          <a:p>
            <a:r>
              <a:rPr lang="en-US" dirty="0" smtClean="0"/>
              <a:t>[A]: D-region absorption and density profile evaluation using Digisonde HF signal performance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487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400" y="64350"/>
            <a:ext cx="7543800" cy="939546"/>
          </a:xfrm>
        </p:spPr>
        <p:txBody>
          <a:bodyPr>
            <a:normAutofit/>
          </a:bodyPr>
          <a:lstStyle/>
          <a:p>
            <a:r>
              <a:rPr lang="en-US" dirty="0" smtClean="0"/>
              <a:t>GAMBIT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90715" y="1200150"/>
            <a:ext cx="2177571" cy="3771649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Access to ionospheric weather data</a:t>
            </a:r>
          </a:p>
          <a:p>
            <a:r>
              <a:rPr lang="en-US" sz="1800" b="1" dirty="0" smtClean="0"/>
              <a:t>Free for academic and research use</a:t>
            </a:r>
          </a:p>
          <a:p>
            <a:r>
              <a:rPr lang="en-US" sz="1800" b="1" dirty="0" smtClean="0"/>
              <a:t>Download at giro.uml.edu</a:t>
            </a:r>
          </a:p>
          <a:p>
            <a:r>
              <a:rPr lang="en-US" sz="1800" b="1" dirty="0" smtClean="0"/>
              <a:t>GAMBIT Situation Room: join Consortium</a:t>
            </a:r>
            <a:endParaRPr lang="en-US" sz="1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400" y="64350"/>
            <a:ext cx="5715000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4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077200" cy="9395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UML RION for spacewalk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029" y="1331394"/>
            <a:ext cx="5377971" cy="377164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Boeing Corp., member of GAMBIT Consortium</a:t>
            </a:r>
          </a:p>
          <a:p>
            <a:r>
              <a:rPr lang="en-US" dirty="0" smtClean="0"/>
              <a:t>International Space Station: hazards of electric shock from accumulated charge on ISS frame</a:t>
            </a:r>
          </a:p>
          <a:p>
            <a:r>
              <a:rPr lang="en-US" dirty="0" smtClean="0"/>
              <a:t>IRTAM nowcast is a backup system for aging onboard plasma sensor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15203" y="2145591"/>
            <a:ext cx="3722043" cy="20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15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171605" y="457200"/>
            <a:ext cx="2686050" cy="400050"/>
          </a:xfrm>
        </p:spPr>
        <p:txBody>
          <a:bodyPr/>
          <a:lstStyle/>
          <a:p>
            <a:r>
              <a:rPr lang="en-US" sz="1050" dirty="0"/>
              <a:t>Access to IRTAM 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343054" y="-57150"/>
            <a:ext cx="2515196" cy="685800"/>
          </a:xfrm>
        </p:spPr>
        <p:txBody>
          <a:bodyPr/>
          <a:lstStyle/>
          <a:p>
            <a:r>
              <a:rPr lang="en-US" dirty="0" smtClean="0"/>
              <a:t>GAMBIT EXPLORER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15200" y="1771650"/>
            <a:ext cx="1828770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Global </a:t>
            </a:r>
            <a:r>
              <a:rPr lang="el-GR" sz="1200" dirty="0">
                <a:solidFill>
                  <a:schemeClr val="bg1"/>
                </a:solidFill>
              </a:rPr>
              <a:t>Δ</a:t>
            </a:r>
            <a:r>
              <a:rPr lang="en-US" sz="1200" dirty="0">
                <a:solidFill>
                  <a:schemeClr val="bg1"/>
                </a:solidFill>
              </a:rPr>
              <a:t>foF2 map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Nighttime Super-fountain</a:t>
            </a:r>
          </a:p>
          <a:p>
            <a:r>
              <a:rPr lang="en-US" sz="1200" dirty="0">
                <a:solidFill>
                  <a:schemeClr val="bg1"/>
                </a:solidFill>
              </a:rPr>
              <a:t>Dayside Depression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050" dirty="0">
                <a:solidFill>
                  <a:srgbClr val="FFC000"/>
                </a:solidFill>
              </a:rPr>
              <a:t>St. Patrick storm</a:t>
            </a:r>
          </a:p>
          <a:p>
            <a:r>
              <a:rPr lang="en-US" sz="1050" dirty="0">
                <a:solidFill>
                  <a:srgbClr val="FFC000"/>
                </a:solidFill>
              </a:rPr>
              <a:t>March 17-18,  2015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9536" y="176629"/>
            <a:ext cx="409446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Free for academic use:</a:t>
            </a:r>
            <a:r>
              <a:rPr lang="en-US" sz="1400" dirty="0"/>
              <a:t> GAMBIT Explorer 0.9.05 </a:t>
            </a:r>
          </a:p>
          <a:p>
            <a:r>
              <a:rPr lang="en-US" sz="1400" dirty="0"/>
              <a:t>Download from </a:t>
            </a:r>
            <a:r>
              <a:rPr lang="en-US" sz="1400" dirty="0">
                <a:hlinkClick r:id="rId2"/>
              </a:rPr>
              <a:t>http://giro.uml.edu/GAMBIT/</a:t>
            </a:r>
            <a:endParaRPr lang="en-US" sz="1400" dirty="0"/>
          </a:p>
          <a:p>
            <a:r>
              <a:rPr lang="en-US" sz="1400" dirty="0"/>
              <a:t>IRTAM results from 2000 to “now”- 3 days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80" y="1165860"/>
            <a:ext cx="6720840" cy="369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27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1415886"/>
            <a:ext cx="9150720" cy="21765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LegendIRTAM_foF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5440" y="2994277"/>
            <a:ext cx="2343150" cy="428625"/>
          </a:xfrm>
          <a:prstGeom prst="rect">
            <a:avLst/>
          </a:prstGeom>
        </p:spPr>
      </p:pic>
      <p:pic>
        <p:nvPicPr>
          <p:cNvPr id="20" name="Picture 19" descr="LegendIRTAM_hmF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2994277"/>
            <a:ext cx="2343150" cy="428625"/>
          </a:xfrm>
          <a:prstGeom prst="rect">
            <a:avLst/>
          </a:prstGeom>
        </p:spPr>
      </p:pic>
      <p:pic>
        <p:nvPicPr>
          <p:cNvPr id="22" name="Picture 21" descr="LegendIRTAM_B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2994277"/>
            <a:ext cx="2343150" cy="428625"/>
          </a:xfrm>
          <a:prstGeom prst="rect">
            <a:avLst/>
          </a:prstGeom>
        </p:spPr>
      </p:pic>
      <p:pic>
        <p:nvPicPr>
          <p:cNvPr id="23" name="Picture 22" descr="LegendAddNam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9396" y="2994277"/>
            <a:ext cx="2343150" cy="428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IRTAM 24-hour Animations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9852" y="3562350"/>
            <a:ext cx="1306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f</a:t>
            </a:r>
            <a:r>
              <a:rPr lang="en-US" sz="5400" baseline="-1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o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F2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90801" y="3562350"/>
            <a:ext cx="1673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h</a:t>
            </a:r>
            <a:r>
              <a:rPr lang="en-US" sz="5400" baseline="-1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F2</a:t>
            </a:r>
          </a:p>
        </p:txBody>
      </p:sp>
      <p:pic>
        <p:nvPicPr>
          <p:cNvPr id="8" name="Picture 7" descr="Nectar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03120" y="4499597"/>
            <a:ext cx="1640279" cy="5649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70" y="1523099"/>
            <a:ext cx="2343150" cy="152831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32111" y="3562350"/>
            <a:ext cx="915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B0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inion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65442" y="3562350"/>
            <a:ext cx="915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B1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inion Pro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8191" y="4612790"/>
            <a:ext cx="5785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as input drivers to IRI density profile for 3D specification</a:t>
            </a:r>
          </a:p>
        </p:txBody>
      </p:sp>
      <p:pic>
        <p:nvPicPr>
          <p:cNvPr id="21" name="Picture 20" descr="IRTAM_foF2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2625" y="1523099"/>
            <a:ext cx="2298625" cy="1505938"/>
          </a:xfrm>
          <a:prstGeom prst="rect">
            <a:avLst/>
          </a:prstGeom>
        </p:spPr>
      </p:pic>
      <p:pic>
        <p:nvPicPr>
          <p:cNvPr id="24" name="Picture 23" descr="IRTAM_hmF2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49978" y="1523099"/>
            <a:ext cx="2299302" cy="1506381"/>
          </a:xfrm>
          <a:prstGeom prst="rect">
            <a:avLst/>
          </a:prstGeom>
        </p:spPr>
      </p:pic>
      <p:pic>
        <p:nvPicPr>
          <p:cNvPr id="25" name="Picture 24" descr="IRTAM_B0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33827" y="1523099"/>
            <a:ext cx="2290923" cy="150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7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1415886"/>
            <a:ext cx="9150720" cy="21765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IRTAM Deviation Maps</a:t>
            </a:r>
            <a:br>
              <a:rPr lang="en-US" dirty="0"/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IONOSPHERE IS DIFFERENT FROM ITS QUIET-TIME STATE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7836" y="3562350"/>
            <a:ext cx="1750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Δ</a:t>
            </a:r>
            <a:r>
              <a:rPr lang="en-US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f</a:t>
            </a:r>
            <a:r>
              <a:rPr lang="en-US" sz="5400" baseline="-1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o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F2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inion Pro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97639" y="3562350"/>
            <a:ext cx="2060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Δ</a:t>
            </a:r>
            <a:r>
              <a:rPr lang="en-US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h</a:t>
            </a:r>
            <a:r>
              <a:rPr lang="en-US" sz="5400" baseline="-1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m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F2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inion Pro" pitchFamily="18" charset="0"/>
            </a:endParaRPr>
          </a:p>
        </p:txBody>
      </p:sp>
      <p:pic>
        <p:nvPicPr>
          <p:cNvPr id="8" name="Picture 7" descr="Nectar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03120" y="4499597"/>
            <a:ext cx="1640279" cy="56494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110095" y="3562350"/>
            <a:ext cx="13596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Δ</a:t>
            </a:r>
            <a:r>
              <a:rPr lang="en-US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B0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inion Pro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43426" y="3562350"/>
            <a:ext cx="13596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Δ</a:t>
            </a:r>
            <a:r>
              <a:rPr lang="en-US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inion Pro" pitchFamily="18" charset="0"/>
              </a:rPr>
              <a:t>B1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inion Pro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72" y="1526433"/>
            <a:ext cx="2343149" cy="15283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74" r="20712"/>
          <a:stretch/>
        </p:blipFill>
        <p:spPr>
          <a:xfrm>
            <a:off x="2" y="3010847"/>
            <a:ext cx="2285999" cy="42176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12" r="-1"/>
          <a:stretch/>
        </p:blipFill>
        <p:spPr>
          <a:xfrm>
            <a:off x="2286000" y="3010847"/>
            <a:ext cx="2800350" cy="42176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010847"/>
            <a:ext cx="2343150" cy="4217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63"/>
          <a:stretch/>
        </p:blipFill>
        <p:spPr>
          <a:xfrm>
            <a:off x="7334250" y="3010847"/>
            <a:ext cx="1809750" cy="42176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5" y="1526433"/>
            <a:ext cx="2298625" cy="149927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78" y="1526433"/>
            <a:ext cx="2299302" cy="149971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827" y="1526433"/>
            <a:ext cx="2290923" cy="14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9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Data from space platforms for IRTAM</a:t>
            </a:r>
            <a:endParaRPr lang="en-US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Just launched: COSMIC-II </a:t>
            </a:r>
            <a:r>
              <a:rPr lang="en-US" dirty="0" smtClean="0"/>
              <a:t>mission</a:t>
            </a:r>
          </a:p>
          <a:p>
            <a:pPr lvl="1"/>
            <a:r>
              <a:rPr lang="en-US" dirty="0" smtClean="0"/>
              <a:t>Radio occultation</a:t>
            </a:r>
          </a:p>
          <a:p>
            <a:pPr lvl="1"/>
            <a:r>
              <a:rPr lang="en-US" dirty="0" smtClean="0"/>
              <a:t>GIRO in cooperation with NCAR</a:t>
            </a:r>
          </a:p>
          <a:p>
            <a:pPr lvl="1"/>
            <a:r>
              <a:rPr lang="en-US" dirty="0" smtClean="0"/>
              <a:t>R&amp;D at UML is needed to support assimilation</a:t>
            </a:r>
          </a:p>
          <a:p>
            <a:r>
              <a:rPr lang="en-US" dirty="0" smtClean="0"/>
              <a:t>Upcoming instruments: DPTIS</a:t>
            </a:r>
          </a:p>
          <a:p>
            <a:pPr lvl="1"/>
            <a:r>
              <a:rPr lang="en-US" dirty="0" smtClean="0"/>
              <a:t>Topside sounder</a:t>
            </a:r>
          </a:p>
          <a:p>
            <a:pPr lvl="1"/>
            <a:r>
              <a:rPr lang="en-US" dirty="0" smtClean="0"/>
              <a:t>LDI Phase II complete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2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II and IRTAM</a:t>
            </a:r>
            <a:endParaRPr lang="en-US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686" y="1145052"/>
            <a:ext cx="4718314" cy="240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757225" y="3638550"/>
            <a:ext cx="4038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0038" indent="-300038"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89188" indent="-103188" defTabSz="965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46388" indent="-103188" defTabSz="965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03588" indent="-103188" defTabSz="965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60788" indent="-103188" defTabSz="965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altLang="en-US" sz="2000" dirty="0">
                <a:solidFill>
                  <a:srgbClr val="FFC000"/>
                </a:solidFill>
              </a:rPr>
              <a:t>Up to 10000 occultation per day</a:t>
            </a:r>
          </a:p>
          <a:p>
            <a:pPr>
              <a:buFontTx/>
              <a:buChar char="-"/>
            </a:pPr>
            <a:r>
              <a:rPr lang="en-US" altLang="en-US" sz="2000" dirty="0">
                <a:solidFill>
                  <a:srgbClr val="FFC000"/>
                </a:solidFill>
              </a:rPr>
              <a:t>Equatorial region coverage</a:t>
            </a:r>
            <a:r>
              <a:rPr lang="en-US" altLang="en-US" sz="2000" b="1" dirty="0">
                <a:solidFill>
                  <a:srgbClr val="FFC000"/>
                </a:solidFill>
              </a:rPr>
              <a:t> </a:t>
            </a:r>
          </a:p>
          <a:p>
            <a:pPr>
              <a:buFontTx/>
              <a:buChar char="-"/>
            </a:pPr>
            <a:r>
              <a:rPr lang="en-US" altLang="en-US" sz="2000" dirty="0">
                <a:solidFill>
                  <a:srgbClr val="FFC000"/>
                </a:solidFill>
              </a:rPr>
              <a:t>Low latency data stream</a:t>
            </a:r>
            <a:endParaRPr lang="en-US" altLang="en-US" sz="2000" b="1" dirty="0">
              <a:solidFill>
                <a:srgbClr val="FFC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5052"/>
            <a:ext cx="422548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554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DPTIS and IRTAM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093275"/>
            <a:ext cx="5990230" cy="396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981440"/>
              </p:ext>
            </p:extLst>
          </p:nvPr>
        </p:nvGraphicFramePr>
        <p:xfrm>
          <a:off x="559988" y="1238878"/>
          <a:ext cx="2365763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27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29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Spatial</a:t>
                      </a:r>
                    </a:p>
                    <a:p>
                      <a:r>
                        <a:rPr lang="en-US" sz="1600" dirty="0" smtClean="0"/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Ionogram Cadence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100 km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 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75 km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300 km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 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09439" y="2952750"/>
            <a:ext cx="14574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solidFill>
                  <a:srgbClr val="FFC000"/>
                </a:solidFill>
              </a:rPr>
              <a:t>at 750 km S/C altitude</a:t>
            </a:r>
            <a:endParaRPr lang="en-US" sz="1100" i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7448" y="4092773"/>
            <a:ext cx="1716752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i="1" dirty="0" smtClean="0"/>
              <a:t>Autoscaling is a must</a:t>
            </a:r>
            <a:endParaRPr lang="en-US" sz="1400" i="1" dirty="0"/>
          </a:p>
        </p:txBody>
      </p:sp>
      <p:sp>
        <p:nvSpPr>
          <p:cNvPr id="8" name="Bent Arrow 7"/>
          <p:cNvSpPr/>
          <p:nvPr/>
        </p:nvSpPr>
        <p:spPr>
          <a:xfrm flipV="1">
            <a:off x="1058254" y="3964407"/>
            <a:ext cx="381000" cy="393413"/>
          </a:xfrm>
          <a:prstGeom prst="ben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3457" y="3406973"/>
            <a:ext cx="21336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Amounts to ~400-500 ionograms per orbit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53457" y="4514210"/>
            <a:ext cx="3721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Low-rate real-time link: </a:t>
            </a:r>
            <a:r>
              <a:rPr lang="en-US" sz="14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GlobalStar</a:t>
            </a:r>
            <a:r>
              <a:rPr lang="en-US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simplex (60% of 9600 baud, daily capacity of 46 MB)</a:t>
            </a:r>
          </a:p>
        </p:txBody>
      </p:sp>
    </p:spTree>
    <p:extLst>
      <p:ext uri="{BB962C8B-B14F-4D97-AF65-F5344CB8AC3E}">
        <p14:creationId xmlns:p14="http://schemas.microsoft.com/office/powerpoint/2010/main" val="4224945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2" t="-3574" r="-971" b="82"/>
          <a:stretch/>
        </p:blipFill>
        <p:spPr>
          <a:xfrm>
            <a:off x="1059678" y="742421"/>
            <a:ext cx="8084321" cy="434392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TextBox 11"/>
          <p:cNvSpPr txBox="1"/>
          <p:nvPr/>
        </p:nvSpPr>
        <p:spPr>
          <a:xfrm>
            <a:off x="4781193" y="759387"/>
            <a:ext cx="4063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Ebro Observatory, Roquetes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7697" y="4171420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April 21-22, 2017</a:t>
            </a:r>
            <a:endParaRPr lang="en-US" sz="2400" dirty="0">
              <a:solidFill>
                <a:schemeClr val="bg1"/>
              </a:solidFill>
              <a:latin typeface="Franklin Gothic Demi" panose="020B07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610621">
            <a:off x="6532476" y="3873740"/>
            <a:ext cx="1006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20</a:t>
            </a:r>
            <a:r>
              <a:rPr lang="en-US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%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75 min</a:t>
            </a:r>
            <a:endParaRPr lang="en-US" sz="2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9859969">
            <a:off x="2924618" y="1094342"/>
            <a:ext cx="1006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70% </a:t>
            </a:r>
            <a:r>
              <a:rPr lang="en-US" sz="16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135 min</a:t>
            </a:r>
            <a:endParaRPr lang="en-US" sz="2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9859969">
            <a:off x="1191125" y="1823008"/>
            <a:ext cx="765427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4</a:t>
            </a:r>
            <a:r>
              <a:rPr lang="en-US" sz="24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0%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90 min</a:t>
            </a:r>
            <a:endParaRPr lang="en-US" sz="2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172200" y="1428750"/>
            <a:ext cx="152400" cy="15187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21898" y="1238018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hmF2</a:t>
            </a:r>
            <a:endParaRPr lang="en-US" dirty="0">
              <a:solidFill>
                <a:schemeClr val="bg1"/>
              </a:solidFill>
              <a:latin typeface="Franklin Gothic Demi" panose="020B07030201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495800" y="3439164"/>
            <a:ext cx="149698" cy="19633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14738" y="3605753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1.4 MHz</a:t>
            </a:r>
            <a:endParaRPr lang="en-US" dirty="0">
              <a:solidFill>
                <a:schemeClr val="bg1"/>
              </a:solidFill>
              <a:latin typeface="Franklin Gothic Demi" panose="020B07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“EGU Opening” TID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21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14400" y="1805166"/>
            <a:ext cx="4185126" cy="3204984"/>
          </a:xfrm>
          <a:prstGeom prst="rect">
            <a:avLst/>
          </a:prstGeom>
        </p:spPr>
        <p:txBody>
          <a:bodyPr/>
          <a:lstStyle>
            <a:lvl1pPr marL="438912" indent="-320040" algn="l" rtl="0" eaLnBrk="1" latinLnBrk="0" hangingPunct="1">
              <a:spcBef>
                <a:spcPts val="120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b="0" kern="12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b="0" kern="12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b="0" kern="12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b="0" kern="12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b="0" kern="120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>
              <a:lnSpc>
                <a:spcPct val="80000"/>
              </a:lnSpc>
              <a:spcAft>
                <a:spcPts val="600"/>
              </a:spcAft>
            </a:pPr>
            <a:r>
              <a:rPr lang="en-US" altLang="zh-CN" sz="1600" b="1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Space Sciences</a:t>
            </a:r>
            <a:endParaRPr lang="en-US" altLang="zh-CN" sz="800" dirty="0" smtClean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1" defTabSz="914400">
              <a:lnSpc>
                <a:spcPct val="80000"/>
              </a:lnSpc>
            </a:pPr>
            <a:r>
              <a:rPr lang="en-US" altLang="zh-CN" sz="1400" b="1" dirty="0" smtClean="0">
                <a:solidFill>
                  <a:srgbClr val="66FF33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Theoretical models:</a:t>
            </a:r>
            <a:r>
              <a:rPr lang="en-US" altLang="zh-CN" sz="1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 Develop fundamental theories: plasma physics, fluid mechanics</a:t>
            </a:r>
          </a:p>
          <a:p>
            <a:pPr lvl="1" defTabSz="914400">
              <a:lnSpc>
                <a:spcPct val="80000"/>
              </a:lnSpc>
            </a:pPr>
            <a:r>
              <a:rPr lang="en-US" altLang="zh-CN" sz="1400" b="1" dirty="0" smtClean="0">
                <a:solidFill>
                  <a:srgbClr val="66FF33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Numerical simulations:</a:t>
            </a:r>
            <a:r>
              <a:rPr lang="en-US" altLang="zh-CN" sz="1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 Develop original codes: MHD, particle</a:t>
            </a:r>
          </a:p>
          <a:p>
            <a:pPr lvl="1" defTabSz="914400">
              <a:lnSpc>
                <a:spcPct val="80000"/>
              </a:lnSpc>
              <a:buFontTx/>
              <a:buNone/>
            </a:pPr>
            <a:r>
              <a:rPr lang="en-US" altLang="zh-CN" sz="1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      specialized in partially ionized medium</a:t>
            </a:r>
          </a:p>
          <a:p>
            <a:pPr lvl="1" defTabSz="914400">
              <a:lnSpc>
                <a:spcPct val="80000"/>
              </a:lnSpc>
            </a:pPr>
            <a:r>
              <a:rPr lang="en-US" altLang="zh-CN" sz="1400" b="1" dirty="0" smtClean="0">
                <a:solidFill>
                  <a:srgbClr val="66FF33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Space data analyses and interpretations</a:t>
            </a:r>
          </a:p>
          <a:p>
            <a:pPr lvl="1" defTabSz="914400">
              <a:lnSpc>
                <a:spcPct val="80000"/>
              </a:lnSpc>
            </a:pPr>
            <a:endParaRPr lang="en-US" altLang="zh-CN" sz="1100" dirty="0" smtClean="0"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80000"/>
              </a:lnSpc>
              <a:spcAft>
                <a:spcPts val="600"/>
              </a:spcAft>
            </a:pPr>
            <a:r>
              <a:rPr lang="en-US" altLang="zh-CN" sz="1600" b="1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Global Ionospheric Radio Observatory</a:t>
            </a:r>
          </a:p>
          <a:p>
            <a:pPr lvl="1" defTabSz="914400">
              <a:lnSpc>
                <a:spcPct val="80000"/>
              </a:lnSpc>
            </a:pPr>
            <a:r>
              <a:rPr lang="en-US" altLang="zh-CN" sz="1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Operation of a </a:t>
            </a:r>
            <a:r>
              <a:rPr lang="en-US" altLang="zh-CN" sz="1400" b="1" dirty="0" smtClean="0">
                <a:solidFill>
                  <a:srgbClr val="66FF33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global ionosonde network</a:t>
            </a:r>
            <a:r>
              <a:rPr lang="en-US" altLang="zh-CN" sz="1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 of 100+ stations in 26 countries</a:t>
            </a:r>
          </a:p>
          <a:p>
            <a:pPr lvl="1" defTabSz="914400">
              <a:lnSpc>
                <a:spcPct val="80000"/>
              </a:lnSpc>
            </a:pPr>
            <a:r>
              <a:rPr lang="en-US" altLang="zh-CN" sz="1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Real time </a:t>
            </a:r>
            <a:r>
              <a:rPr lang="en-US" altLang="zh-CN" sz="1400" b="1" dirty="0" smtClean="0">
                <a:solidFill>
                  <a:srgbClr val="66FF33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ionospheric weather and forecast</a:t>
            </a:r>
            <a:r>
              <a:rPr lang="en-US" altLang="zh-CN" sz="14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 for space technology operators/astronauts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22773" y="209550"/>
            <a:ext cx="3314700" cy="81796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/>
            <a:r>
              <a:rPr lang="en-US" altLang="zh-CN" sz="21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Predicting and Mitigating </a:t>
            </a:r>
          </a:p>
          <a:p>
            <a:pPr defTabSz="914400"/>
            <a:r>
              <a:rPr lang="en-US" altLang="zh-CN" sz="48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Space Weather</a:t>
            </a:r>
            <a:endParaRPr lang="en-US" altLang="zh-CN" sz="1500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072" y="60034"/>
            <a:ext cx="3597778" cy="273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012-master-station-map-sep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776" y="2876550"/>
            <a:ext cx="3611493" cy="222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29996" y="1123950"/>
            <a:ext cx="2780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C000"/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Space Science Lab </a:t>
            </a:r>
            <a:r>
              <a:rPr lang="en-US" altLang="zh-CN" sz="2400" b="1" dirty="0">
                <a:solidFill>
                  <a:srgbClr val="FFC000"/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en-US" altLang="zh-CN" sz="2400" b="1" dirty="0">
                <a:solidFill>
                  <a:srgbClr val="FFC000"/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b="1" dirty="0">
                <a:solidFill>
                  <a:srgbClr val="FFC000"/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(http://ulcar.uml.edu</a:t>
            </a:r>
            <a:r>
              <a:rPr lang="en-US" altLang="zh-CN" b="1" dirty="0" smtClean="0">
                <a:solidFill>
                  <a:srgbClr val="FFC000"/>
                </a:solidFill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9" name="Picture 2" descr="University Of Massachusetts Space Science La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1299" y="165675"/>
            <a:ext cx="1143000" cy="72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323418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300" dirty="0"/>
              <a:t>“EGU Opening” TID: April 21, 2017 19:00 UT</a:t>
            </a: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1700" dirty="0"/>
              <a:t>Pruhonice to Juliusruh link </a:t>
            </a:r>
            <a:r>
              <a:rPr lang="en-US" sz="1650" dirty="0" smtClean="0"/>
              <a:t>(513 </a:t>
            </a:r>
            <a:r>
              <a:rPr lang="en-US" sz="1650" dirty="0"/>
              <a:t>km)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F3F1D4E7-A378-449E-AF45-E76BE4E839F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81200" y="3775535"/>
            <a:ext cx="1943282" cy="885825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112713" lvl="1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40% TID, 410 m/s</a:t>
            </a:r>
          </a:p>
          <a:p>
            <a:pPr marL="112713" lvl="1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2500 km, 100 min</a:t>
            </a:r>
          </a:p>
          <a:p>
            <a:pPr marL="112713" lvl="1" indent="0"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245° azimuth CW</a:t>
            </a:r>
            <a:endParaRPr lang="en-US" sz="1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7638" y="1397061"/>
            <a:ext cx="4107762" cy="36513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86970" y="2667343"/>
            <a:ext cx="3561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Franklin Gothic Demi Cond" panose="020B0706030402020204" pitchFamily="34" charset="0"/>
              </a:rPr>
              <a:t>1E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51321" y="2043068"/>
            <a:ext cx="5116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Franklin Gothic Demi Cond" panose="020B0706030402020204" pitchFamily="34" charset="0"/>
              </a:rPr>
              <a:t>1F2L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0977" y="1512447"/>
            <a:ext cx="5116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smtClean="0">
                <a:latin typeface="Franklin Gothic Demi Cond" panose="020B0706030402020204" pitchFamily="34" charset="0"/>
              </a:rPr>
              <a:t>2F2L</a:t>
            </a:r>
            <a:endParaRPr lang="en-US" sz="1350" dirty="0">
              <a:latin typeface="Franklin Gothic Demi Cond" panose="020B07060304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113136" y="2122663"/>
            <a:ext cx="10390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Group Path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247672" y="3860017"/>
            <a:ext cx="7809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Doppler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57800" y="1143001"/>
            <a:ext cx="24144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Multi-path separation at work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03815" y="4733151"/>
            <a:ext cx="2737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Accuracy sufficient for a warning system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28583" y="3476765"/>
            <a:ext cx="822661" cy="33855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Franklin Gothic Demi Cond" panose="020B0706030402020204" pitchFamily="34" charset="0"/>
                <a:cs typeface="Arial" panose="020B0604020202020204" pitchFamily="34" charset="0"/>
              </a:rPr>
              <a:t>40% TID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/>
          <a:srcRect l="4988" r="6516" b="2498"/>
          <a:stretch/>
        </p:blipFill>
        <p:spPr>
          <a:xfrm>
            <a:off x="1143000" y="1293042"/>
            <a:ext cx="3200400" cy="23176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6500" y="2287927"/>
            <a:ext cx="152477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 smtClean="0">
                <a:latin typeface="Franklin Gothic Demi" panose="020B0703020102020204" pitchFamily="34" charset="0"/>
              </a:rPr>
              <a:t>Pruhonice to Juliusruh</a:t>
            </a:r>
            <a:endParaRPr lang="en-US" sz="1050" dirty="0">
              <a:latin typeface="Franklin Gothic Demi" panose="020B0703020102020204" pitchFamily="34" charset="0"/>
            </a:endParaRPr>
          </a:p>
          <a:p>
            <a:pPr algn="r"/>
            <a:r>
              <a:rPr lang="en-US" sz="1050" dirty="0">
                <a:latin typeface="Franklin Gothic Demi" panose="020B0703020102020204" pitchFamily="34" charset="0"/>
              </a:rPr>
              <a:t>21-Apr-2017</a:t>
            </a:r>
          </a:p>
          <a:p>
            <a:pPr algn="r"/>
            <a:r>
              <a:rPr lang="en-US" sz="1050" dirty="0" smtClean="0">
                <a:latin typeface="Franklin Gothic Demi" panose="020B0703020102020204" pitchFamily="34" charset="0"/>
              </a:rPr>
              <a:t>17:45 </a:t>
            </a:r>
            <a:r>
              <a:rPr lang="en-US" sz="1050" dirty="0">
                <a:latin typeface="Franklin Gothic Demi" panose="020B0703020102020204" pitchFamily="34" charset="0"/>
              </a:rPr>
              <a:t>UT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223966" y="2667343"/>
            <a:ext cx="0" cy="742607"/>
          </a:xfrm>
          <a:prstGeom prst="line">
            <a:avLst/>
          </a:prstGeom>
          <a:ln w="38100" cmpd="sng">
            <a:prstDash val="sysDot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88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49"/>
          <a:stretch/>
        </p:blipFill>
        <p:spPr>
          <a:xfrm>
            <a:off x="152400" y="190500"/>
            <a:ext cx="8839200" cy="491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73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135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89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0281"/>
            <a:ext cx="7543800" cy="939546"/>
          </a:xfrm>
        </p:spPr>
        <p:txBody>
          <a:bodyPr>
            <a:noAutofit/>
          </a:bodyPr>
          <a:lstStyle/>
          <a:p>
            <a:r>
              <a:rPr lang="en-US" sz="3200" dirty="0"/>
              <a:t>Background and Solar Flare </a:t>
            </a:r>
            <a:r>
              <a:rPr lang="en-US" sz="3200" dirty="0" smtClean="0"/>
              <a:t>Absorption</a:t>
            </a:r>
            <a:endParaRPr lang="en-US" sz="32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4035" y="1962150"/>
            <a:ext cx="16703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Boulder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, CO</a:t>
            </a:r>
          </a:p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17 – 27 Aug. 2005</a:t>
            </a:r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8898922"/>
              </p:ext>
            </p:extLst>
          </p:nvPr>
        </p:nvGraphicFramePr>
        <p:xfrm>
          <a:off x="1189039" y="971550"/>
          <a:ext cx="6994525" cy="4199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Graph" r:id="rId3" imgW="3621600" imgH="2897280" progId="">
                  <p:embed/>
                </p:oleObj>
              </mc:Choice>
              <mc:Fallback>
                <p:oleObj name="Graph" r:id="rId3" imgW="3621600" imgH="2897280" progId="">
                  <p:embed/>
                  <p:pic>
                    <p:nvPicPr>
                      <p:cNvPr id="3174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9039" y="971550"/>
                        <a:ext cx="6994525" cy="4199335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6904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Realistic Ionosphere </a:t>
            </a:r>
            <a:r>
              <a:rPr lang="en-US" dirty="0" err="1" smtClean="0"/>
              <a:t>eXplorer</a:t>
            </a:r>
            <a:r>
              <a:rPr lang="en-US" dirty="0" smtClean="0"/>
              <a:t> (RIX) on the Web</a:t>
            </a:r>
          </a:p>
          <a:p>
            <a:r>
              <a:rPr lang="en-US" dirty="0" smtClean="0"/>
              <a:t>Components available at </a:t>
            </a:r>
            <a:r>
              <a:rPr lang="en-US" u="sng" dirty="0" smtClean="0">
                <a:solidFill>
                  <a:srgbClr val="FFFF00"/>
                </a:solidFill>
              </a:rPr>
              <a:t>http://giro.uml.edu</a:t>
            </a:r>
          </a:p>
          <a:p>
            <a:r>
              <a:rPr lang="en-US" dirty="0" smtClean="0"/>
              <a:t>Collaboration opportunities for real-time and historic specifications of ionospheric weather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18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249" r="4036"/>
          <a:stretch/>
        </p:blipFill>
        <p:spPr>
          <a:xfrm>
            <a:off x="999067" y="2539420"/>
            <a:ext cx="4544046" cy="2532696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58427" y="277475"/>
            <a:ext cx="4419600" cy="6096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/>
            <a:r>
              <a:rPr lang="en-US" altLang="zh-CN" sz="2800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SSL Space Instrumentation</a:t>
            </a:r>
          </a:p>
        </p:txBody>
      </p:sp>
      <p:pic>
        <p:nvPicPr>
          <p:cNvPr id="4" name="Picture 2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6" t="-3083" r="18079" b="3083"/>
          <a:stretch/>
        </p:blipFill>
        <p:spPr bwMode="auto">
          <a:xfrm>
            <a:off x="5449351" y="-35601"/>
            <a:ext cx="2514600" cy="247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ntitled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077" y="2564377"/>
            <a:ext cx="3733800" cy="254707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50" y="1303669"/>
            <a:ext cx="2323677" cy="1767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38200" y="1200150"/>
            <a:ext cx="4495800" cy="2438400"/>
          </a:xfrm>
          <a:prstGeom prst="rect">
            <a:avLst/>
          </a:prstGeom>
        </p:spPr>
        <p:txBody>
          <a:bodyPr/>
          <a:lstStyle>
            <a:lvl1pPr marL="438912" indent="-320040" algn="l" rtl="0" eaLnBrk="1" latinLnBrk="0" hangingPunct="1">
              <a:spcBef>
                <a:spcPts val="120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b="0" kern="12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b="0" kern="12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b="0" kern="12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b="0" kern="12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b="0" kern="1200" smtClean="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>
              <a:lnSpc>
                <a:spcPct val="90000"/>
              </a:lnSpc>
            </a:pPr>
            <a:r>
              <a:rPr lang="en-US" altLang="zh-CN" sz="1600" b="1" dirty="0" smtClean="0">
                <a:solidFill>
                  <a:srgbClr val="66FF33"/>
                </a:solidFill>
                <a:effectLst>
                  <a:outerShdw blurRad="50800" dist="88900" dir="5400000" sx="106000" sy="106000" algn="ctr" rotWithShape="0">
                    <a:schemeClr val="tx1"/>
                  </a:outerShdw>
                </a:effectLst>
                <a:ea typeface="SimSun" panose="02010600030101010101" pitchFamily="2" charset="-122"/>
                <a:cs typeface="Times New Roman" panose="02020603050405020304" pitchFamily="18" charset="0"/>
              </a:rPr>
              <a:t>NASA IMAGE satellite:</a:t>
            </a:r>
          </a:p>
          <a:p>
            <a:pPr lvl="1" defTabSz="914400">
              <a:lnSpc>
                <a:spcPct val="90000"/>
              </a:lnSpc>
            </a:pPr>
            <a:r>
              <a:rPr lang="en-US" altLang="zh-CN" sz="1200" b="1" dirty="0" smtClean="0">
                <a:effectLst>
                  <a:outerShdw blurRad="50800" dist="88900" dir="5400000" sx="106000" sy="106000" algn="ctr" rotWithShape="0">
                    <a:schemeClr val="tx1"/>
                  </a:outerShdw>
                </a:effectLst>
                <a:ea typeface="SimSun" panose="02010600030101010101" pitchFamily="2" charset="-122"/>
                <a:cs typeface="Times New Roman" panose="02020603050405020304" pitchFamily="18" charset="0"/>
              </a:rPr>
              <a:t>Apogee: 8 Re</a:t>
            </a:r>
          </a:p>
          <a:p>
            <a:pPr lvl="1" defTabSz="914400">
              <a:lnSpc>
                <a:spcPct val="90000"/>
              </a:lnSpc>
            </a:pPr>
            <a:r>
              <a:rPr lang="en-US" altLang="zh-CN" sz="1200" b="1" dirty="0" smtClean="0">
                <a:effectLst>
                  <a:outerShdw blurRad="50800" dist="88900" dir="5400000" sx="106000" sy="106000" algn="ctr" rotWithShape="0">
                    <a:schemeClr val="tx1"/>
                  </a:outerShdw>
                </a:effectLst>
                <a:ea typeface="SimSun" panose="02010600030101010101" pitchFamily="2" charset="-122"/>
                <a:cs typeface="Times New Roman" panose="02020603050405020304" pitchFamily="18" charset="0"/>
              </a:rPr>
              <a:t>Two 500 m long wire antennas</a:t>
            </a:r>
          </a:p>
          <a:p>
            <a:pPr lvl="1" defTabSz="914400">
              <a:lnSpc>
                <a:spcPct val="90000"/>
              </a:lnSpc>
            </a:pPr>
            <a:r>
              <a:rPr lang="en-US" altLang="zh-CN" sz="1200" b="1" dirty="0" smtClean="0">
                <a:effectLst>
                  <a:outerShdw blurRad="50800" dist="88900" dir="5400000" sx="106000" sy="106000" algn="ctr" rotWithShape="0">
                    <a:schemeClr val="tx1"/>
                  </a:outerShdw>
                </a:effectLst>
                <a:ea typeface="SimSun" panose="02010600030101010101" pitchFamily="2" charset="-122"/>
                <a:cs typeface="Times New Roman" panose="02020603050405020304" pitchFamily="18" charset="0"/>
              </a:rPr>
              <a:t>Low frequency space radar</a:t>
            </a:r>
          </a:p>
          <a:p>
            <a:pPr lvl="1" defTabSz="914400">
              <a:lnSpc>
                <a:spcPct val="90000"/>
              </a:lnSpc>
            </a:pPr>
            <a:r>
              <a:rPr lang="en-US" altLang="zh-CN" sz="1200" b="1" dirty="0" smtClean="0">
                <a:effectLst>
                  <a:outerShdw blurRad="50800" dist="88900" dir="5400000" sx="106000" sy="106000" algn="ctr" rotWithShape="0">
                    <a:schemeClr val="tx1"/>
                  </a:outerShdw>
                </a:effectLst>
                <a:ea typeface="SimSun" panose="02010600030101010101" pitchFamily="2" charset="-122"/>
                <a:cs typeface="Times New Roman" panose="02020603050405020304" pitchFamily="18" charset="0"/>
              </a:rPr>
              <a:t>Operated for 7 years</a:t>
            </a:r>
          </a:p>
          <a:p>
            <a:pPr defTabSz="914400">
              <a:lnSpc>
                <a:spcPct val="90000"/>
              </a:lnSpc>
            </a:pPr>
            <a:r>
              <a:rPr lang="en-US" altLang="zh-CN" sz="1600" b="1" dirty="0" smtClean="0">
                <a:solidFill>
                  <a:srgbClr val="66FF33"/>
                </a:solidFill>
                <a:effectLst>
                  <a:outerShdw blurRad="50800" dist="88900" dir="5400000" sx="106000" sy="106000" algn="ctr" rotWithShape="0">
                    <a:schemeClr val="tx1"/>
                  </a:outerShdw>
                </a:effectLst>
                <a:ea typeface="SimSun" panose="02010600030101010101" pitchFamily="2" charset="-122"/>
                <a:cs typeface="Times New Roman" panose="02020603050405020304" pitchFamily="18" charset="0"/>
              </a:rPr>
              <a:t>Air Force DSX satellite:</a:t>
            </a:r>
          </a:p>
          <a:p>
            <a:pPr lvl="1" defTabSz="914400">
              <a:lnSpc>
                <a:spcPct val="90000"/>
              </a:lnSpc>
            </a:pPr>
            <a:r>
              <a:rPr lang="en-US" altLang="zh-CN" sz="1200" b="1" dirty="0" smtClean="0">
                <a:effectLst>
                  <a:outerShdw blurRad="50800" dist="88900" dir="5400000" sx="106000" sy="106000" algn="ctr" rotWithShape="0">
                    <a:schemeClr val="tx1"/>
                  </a:outerShdw>
                </a:effectLst>
                <a:ea typeface="SimSun" panose="02010600030101010101" pitchFamily="2" charset="-122"/>
                <a:cs typeface="Times New Roman" panose="02020603050405020304" pitchFamily="18" charset="0"/>
              </a:rPr>
              <a:t>Apogee 5 Re</a:t>
            </a:r>
          </a:p>
          <a:p>
            <a:pPr lvl="1" defTabSz="914400">
              <a:lnSpc>
                <a:spcPct val="90000"/>
              </a:lnSpc>
            </a:pPr>
            <a:r>
              <a:rPr lang="en-US" altLang="zh-CN" sz="1200" b="1" dirty="0" smtClean="0">
                <a:effectLst>
                  <a:outerShdw blurRad="50800" dist="88900" dir="5400000" sx="106000" sy="106000" algn="ctr" rotWithShape="0">
                    <a:schemeClr val="tx1"/>
                  </a:outerShdw>
                </a:effectLst>
                <a:ea typeface="SimSun" panose="02010600030101010101" pitchFamily="2" charset="-122"/>
                <a:cs typeface="Times New Roman" panose="02020603050405020304" pitchFamily="18" charset="0"/>
              </a:rPr>
              <a:t>80 m long antenna</a:t>
            </a:r>
          </a:p>
          <a:p>
            <a:pPr lvl="1" defTabSz="914400">
              <a:lnSpc>
                <a:spcPct val="90000"/>
              </a:lnSpc>
            </a:pPr>
            <a:r>
              <a:rPr lang="en-US" altLang="zh-CN" sz="1200" b="1" dirty="0" smtClean="0">
                <a:effectLst>
                  <a:outerShdw blurRad="50800" dist="88900" dir="5400000" sx="106000" sy="106000" algn="ctr" rotWithShape="0">
                    <a:schemeClr val="tx1"/>
                  </a:outerShdw>
                </a:effectLst>
                <a:ea typeface="SimSun" panose="02010600030101010101" pitchFamily="2" charset="-122"/>
                <a:cs typeface="Times New Roman" panose="02020603050405020304" pitchFamily="18" charset="0"/>
              </a:rPr>
              <a:t>High transmission power</a:t>
            </a:r>
          </a:p>
          <a:p>
            <a:pPr lvl="1" defTabSz="914400">
              <a:lnSpc>
                <a:spcPct val="90000"/>
              </a:lnSpc>
            </a:pPr>
            <a:r>
              <a:rPr lang="en-US" altLang="zh-CN" sz="1200" b="1" dirty="0" smtClean="0">
                <a:effectLst>
                  <a:outerShdw blurRad="50800" dist="88900" dir="5400000" sx="106000" sy="106000" algn="ctr" rotWithShape="0">
                    <a:schemeClr val="tx1"/>
                  </a:outerShdw>
                </a:effectLst>
                <a:ea typeface="SimSun" panose="02010600030101010101" pitchFamily="2" charset="-122"/>
                <a:cs typeface="Times New Roman" panose="02020603050405020304" pitchFamily="18" charset="0"/>
              </a:rPr>
              <a:t>Launched on June 25, 2019 on SpaceX Falcon Heavy</a:t>
            </a:r>
          </a:p>
          <a:p>
            <a:pPr defTabSz="914400">
              <a:lnSpc>
                <a:spcPct val="90000"/>
              </a:lnSpc>
            </a:pPr>
            <a:endParaRPr lang="en-US" altLang="zh-CN" sz="1600" b="1" dirty="0" smtClean="0">
              <a:effectLst>
                <a:outerShdw blurRad="50800" dist="88900" dir="5400000" sx="106000" sy="106000" algn="ctr" rotWithShape="0">
                  <a:schemeClr val="tx1"/>
                </a:outerShdw>
              </a:effectLst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90000"/>
              </a:lnSpc>
            </a:pPr>
            <a:endParaRPr lang="en-US" altLang="zh-CN" sz="1600" b="1" dirty="0" smtClean="0">
              <a:effectLst>
                <a:outerShdw blurRad="50800" dist="88900" dir="5400000" sx="106000" sy="106000" algn="ctr" rotWithShape="0">
                  <a:schemeClr val="tx1"/>
                </a:outerShdw>
              </a:effectLst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defTabSz="914400">
              <a:lnSpc>
                <a:spcPct val="90000"/>
              </a:lnSpc>
            </a:pPr>
            <a:endParaRPr lang="en-US" altLang="zh-CN" sz="1600" b="1" dirty="0" smtClean="0">
              <a:effectLst>
                <a:outerShdw blurRad="50800" dist="88900" dir="5400000" sx="106000" sy="106000" algn="ctr" rotWithShape="0">
                  <a:schemeClr val="tx1"/>
                </a:outerShdw>
              </a:effectLst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4076" y="4440236"/>
            <a:ext cx="1066800" cy="671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" r="23810" b="2038"/>
          <a:stretch/>
        </p:blipFill>
        <p:spPr>
          <a:xfrm rot="5400000">
            <a:off x="7585114" y="244436"/>
            <a:ext cx="1693896" cy="1319325"/>
          </a:xfrm>
          <a:prstGeom prst="rect">
            <a:avLst/>
          </a:prstGeom>
          <a:effectLst>
            <a:outerShdw blurRad="50800" dist="76200" dir="8100000" algn="tr" rotWithShape="0">
              <a:schemeClr val="accent2">
                <a:lumMod val="20000"/>
                <a:lumOff val="80000"/>
                <a:alpha val="66000"/>
              </a:scheme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696200" y="1834096"/>
            <a:ext cx="139552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Dr. James Green</a:t>
            </a:r>
          </a:p>
          <a:p>
            <a:pPr algn="r"/>
            <a:r>
              <a:rPr lang="en-US" sz="9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Director</a:t>
            </a:r>
            <a:endParaRPr lang="en-US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r"/>
            <a:r>
              <a:rPr lang="en-US" sz="9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NASA  Planetary Science</a:t>
            </a:r>
          </a:p>
          <a:p>
            <a:pPr algn="r"/>
            <a:r>
              <a:rPr lang="en-US" sz="9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April 4, 2019 at UML SSL</a:t>
            </a:r>
            <a:endParaRPr lang="en-US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436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91200" y="0"/>
            <a:ext cx="3352800" cy="285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DSX </a:t>
            </a:r>
            <a:r>
              <a:rPr lang="en-US" dirty="0" err="1" smtClean="0"/>
              <a:t>WPx</a:t>
            </a:r>
            <a:r>
              <a:rPr lang="en-US" dirty="0" smtClean="0"/>
              <a:t> Experiment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403" y="3036614"/>
            <a:ext cx="2324100" cy="205746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029" y="1331394"/>
            <a:ext cx="5758971" cy="3771649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66FF33"/>
                </a:solidFill>
              </a:rPr>
              <a:t>UML-designed High Power VLF Transmitter</a:t>
            </a:r>
            <a:endParaRPr lang="en-US" b="1" dirty="0">
              <a:solidFill>
                <a:srgbClr val="66FF33"/>
              </a:solidFill>
            </a:endParaRPr>
          </a:p>
          <a:p>
            <a:pPr lvl="1"/>
            <a:r>
              <a:rPr lang="en-US" dirty="0" smtClean="0"/>
              <a:t>The </a:t>
            </a:r>
            <a:r>
              <a:rPr lang="en-US" dirty="0"/>
              <a:t>Wave Particle Interaction Experiment (WPIx) </a:t>
            </a:r>
            <a:r>
              <a:rPr lang="en-US" dirty="0" smtClean="0"/>
              <a:t>will investigate </a:t>
            </a:r>
            <a:r>
              <a:rPr lang="en-US" dirty="0"/>
              <a:t>the influence of very-low frequency (VLF</a:t>
            </a:r>
            <a:r>
              <a:rPr lang="en-US" dirty="0" smtClean="0"/>
              <a:t>) radio </a:t>
            </a:r>
            <a:r>
              <a:rPr lang="en-US" dirty="0"/>
              <a:t>waves on dynamics </a:t>
            </a:r>
            <a:r>
              <a:rPr lang="en-US" dirty="0" smtClean="0"/>
              <a:t>of particles trapped within </a:t>
            </a:r>
            <a:r>
              <a:rPr lang="en-US" dirty="0"/>
              <a:t>the </a:t>
            </a:r>
            <a:r>
              <a:rPr lang="en-US" dirty="0" smtClean="0"/>
              <a:t>Earth radiation belts</a:t>
            </a:r>
          </a:p>
          <a:p>
            <a:pPr lvl="1"/>
            <a:r>
              <a:rPr lang="en-US" dirty="0"/>
              <a:t>The VLF antenna onboard DSX offers a rare opportunity to study the behavior of such an antenna </a:t>
            </a:r>
            <a:r>
              <a:rPr lang="en-US" i="1" dirty="0"/>
              <a:t>in-situ</a:t>
            </a:r>
            <a:r>
              <a:rPr lang="en-US" dirty="0"/>
              <a:t> and characterize its far-field radiation </a:t>
            </a:r>
            <a:r>
              <a:rPr lang="en-US" dirty="0" smtClean="0"/>
              <a:t>pattern and WPI efficiency</a:t>
            </a:r>
          </a:p>
          <a:p>
            <a:pPr lvl="1"/>
            <a:r>
              <a:rPr lang="en-US" dirty="0" smtClean="0"/>
              <a:t>Purely scientific USAF mission to study MEO region and aide in the design of future flight experiments that may transverse this region</a:t>
            </a:r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778" y="1613523"/>
            <a:ext cx="1990725" cy="1545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E2D8D9"/>
              </a:clrFrom>
              <a:clrTo>
                <a:srgbClr val="E2D8D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1558" y="112481"/>
            <a:ext cx="1247630" cy="1596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9" y="3714750"/>
            <a:ext cx="1753743" cy="13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88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990600" y="209550"/>
            <a:ext cx="4267200" cy="685800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Space-borne </a:t>
            </a: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2800" dirty="0" smtClean="0"/>
              <a:t>Ground </a:t>
            </a:r>
            <a:r>
              <a:rPr lang="en-US" altLang="en-US" sz="2800" dirty="0"/>
              <a:t>Penetrating Radar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987600" y="1152747"/>
            <a:ext cx="4575000" cy="1647603"/>
          </a:xfrm>
        </p:spPr>
        <p:txBody>
          <a:bodyPr>
            <a:normAutofit fontScale="92500"/>
          </a:bodyPr>
          <a:lstStyle/>
          <a:p>
            <a:r>
              <a:rPr lang="en-US" altLang="en-US" sz="1800" dirty="0"/>
              <a:t>For planetary applications: Moon, Mars, Icy moons of Jupiter (Europa) and Saturn (Titan)</a:t>
            </a:r>
          </a:p>
          <a:p>
            <a:r>
              <a:rPr lang="en-US" altLang="en-US" sz="1800" dirty="0"/>
              <a:t>Ultra-wideband (UWB), MIMO technologies</a:t>
            </a:r>
          </a:p>
          <a:p>
            <a:r>
              <a:rPr lang="en-US" altLang="en-US" sz="1800" dirty="0"/>
              <a:t>Tightly-Coupled Dipole Arrays</a:t>
            </a: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31" y="57150"/>
            <a:ext cx="3293269" cy="209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" t="3204" r="8"/>
          <a:stretch>
            <a:fillRect/>
          </a:stretch>
        </p:blipFill>
        <p:spPr bwMode="auto">
          <a:xfrm>
            <a:off x="5774530" y="2186772"/>
            <a:ext cx="3293269" cy="2868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40" y="2763450"/>
            <a:ext cx="4200525" cy="227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851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33350"/>
            <a:ext cx="7543800" cy="8633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Motivation </a:t>
            </a:r>
            <a:br>
              <a:rPr lang="en-US" dirty="0" smtClean="0"/>
            </a:br>
            <a:r>
              <a:rPr lang="en-US" sz="3100" dirty="0" smtClean="0"/>
              <a:t>for Ionospheric Weather Nowcast and Forecast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1" y="1200150"/>
            <a:ext cx="6167400" cy="377164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New space weather requirements are </a:t>
            </a:r>
            <a:r>
              <a:rPr lang="en-US" dirty="0"/>
              <a:t>emerging</a:t>
            </a:r>
          </a:p>
          <a:p>
            <a:pPr lvl="1"/>
            <a:r>
              <a:rPr lang="en-US" dirty="0" smtClean="0"/>
              <a:t>Unprecedented </a:t>
            </a:r>
            <a:r>
              <a:rPr lang="en-US" dirty="0"/>
              <a:t>need for </a:t>
            </a:r>
            <a:r>
              <a:rPr lang="en-US" dirty="0">
                <a:solidFill>
                  <a:srgbClr val="66FF33"/>
                </a:solidFill>
              </a:rPr>
              <a:t>high </a:t>
            </a:r>
            <a:r>
              <a:rPr lang="en-US" dirty="0" smtClean="0">
                <a:solidFill>
                  <a:srgbClr val="66FF33"/>
                </a:solidFill>
              </a:rPr>
              <a:t>accuracy, global coverage, and real </a:t>
            </a:r>
            <a:r>
              <a:rPr lang="en-US" dirty="0">
                <a:solidFill>
                  <a:srgbClr val="66FF33"/>
                </a:solidFill>
              </a:rPr>
              <a:t>time</a:t>
            </a:r>
          </a:p>
          <a:p>
            <a:pPr lvl="2"/>
            <a:r>
              <a:rPr lang="en-US" dirty="0" smtClean="0"/>
              <a:t>PPP </a:t>
            </a:r>
            <a:r>
              <a:rPr lang="en-US" dirty="0"/>
              <a:t>(precise point positioning) applications of GNSS</a:t>
            </a:r>
          </a:p>
          <a:p>
            <a:pPr lvl="3"/>
            <a:r>
              <a:rPr lang="en-US" dirty="0"/>
              <a:t>TID as a </a:t>
            </a:r>
            <a:r>
              <a:rPr lang="en-US" dirty="0">
                <a:solidFill>
                  <a:srgbClr val="FF0000"/>
                </a:solidFill>
              </a:rPr>
              <a:t>“Silent Killer of PPP Accuracy”</a:t>
            </a:r>
          </a:p>
          <a:p>
            <a:pPr lvl="3"/>
            <a:r>
              <a:rPr lang="en-US" dirty="0"/>
              <a:t>Problem more acute than GNSS scintillation/loss-of-lock</a:t>
            </a:r>
          </a:p>
          <a:p>
            <a:pPr lvl="2"/>
            <a:r>
              <a:rPr lang="en-US" dirty="0"/>
              <a:t>HF Geolocation of Uncooperative Transmitters</a:t>
            </a:r>
          </a:p>
          <a:p>
            <a:pPr lvl="3"/>
            <a:r>
              <a:rPr lang="en-US" dirty="0">
                <a:solidFill>
                  <a:srgbClr val="FF0000"/>
                </a:solidFill>
              </a:rPr>
              <a:t>“Short-range Catastrophe” : </a:t>
            </a:r>
            <a:r>
              <a:rPr lang="en-US" dirty="0"/>
              <a:t>a devastating impact on geolocation (10s km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Human exploration of new territories </a:t>
            </a:r>
          </a:p>
          <a:p>
            <a:pPr lvl="3"/>
            <a:r>
              <a:rPr lang="en-US" dirty="0" smtClean="0"/>
              <a:t>Arctic in particular</a:t>
            </a:r>
          </a:p>
          <a:p>
            <a:pPr lvl="1"/>
            <a:r>
              <a:rPr lang="en-US" dirty="0" smtClean="0"/>
              <a:t>Ionosphere is regarded as modern-day </a:t>
            </a:r>
            <a:r>
              <a:rPr lang="en-US" dirty="0" smtClean="0">
                <a:solidFill>
                  <a:srgbClr val="FF0000"/>
                </a:solidFill>
              </a:rPr>
              <a:t>“major </a:t>
            </a:r>
            <a:r>
              <a:rPr lang="en-US" dirty="0">
                <a:solidFill>
                  <a:srgbClr val="FF0000"/>
                </a:solidFill>
              </a:rPr>
              <a:t>operational nuisance”</a:t>
            </a:r>
          </a:p>
          <a:p>
            <a:pPr lvl="1"/>
            <a:r>
              <a:rPr lang="en-US" dirty="0" smtClean="0"/>
              <a:t>Academy is tasked to provide new understanding and accurate specification of the ionospheric dynamics</a:t>
            </a:r>
            <a:endParaRPr lang="en-US" dirty="0"/>
          </a:p>
        </p:txBody>
      </p:sp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200150"/>
            <a:ext cx="1861566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400" y="2343150"/>
            <a:ext cx="1861566" cy="93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01" y="3378204"/>
            <a:ext cx="1863965" cy="124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369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32358" y="4191066"/>
            <a:ext cx="260958" cy="8190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2190750"/>
            <a:ext cx="9144000" cy="2114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681" tIns="34340" rIns="68681" bIns="34340"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17106" y="71582"/>
            <a:ext cx="6221894" cy="9395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UML Realistic Ionosphere</a:t>
            </a:r>
            <a:endParaRPr lang="en-US" dirty="0"/>
          </a:p>
        </p:txBody>
      </p:sp>
      <p:pic>
        <p:nvPicPr>
          <p:cNvPr id="9" name="Picture 8" descr="http://giro.uml.edu/RI/Skymap.png">
            <a:hlinkClick r:id="rId2"/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33" r="-1"/>
          <a:stretch/>
        </p:blipFill>
        <p:spPr bwMode="auto">
          <a:xfrm>
            <a:off x="3426166" y="2359549"/>
            <a:ext cx="2062502" cy="13105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6162" y="3744483"/>
            <a:ext cx="776891" cy="438683"/>
          </a:xfrm>
          <a:prstGeom prst="rect">
            <a:avLst/>
          </a:prstGeom>
          <a:noFill/>
        </p:spPr>
        <p:txBody>
          <a:bodyPr wrap="none" lIns="68681" tIns="34340" rIns="68681" bIns="34340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GIRO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65747" y="3752383"/>
            <a:ext cx="1360385" cy="438683"/>
          </a:xfrm>
          <a:prstGeom prst="rect">
            <a:avLst/>
          </a:prstGeom>
          <a:noFill/>
        </p:spPr>
        <p:txBody>
          <a:bodyPr wrap="none" lIns="68681" tIns="34340" rIns="68681" bIns="34340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IRTAM 3D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17136" y="3743758"/>
            <a:ext cx="1066843" cy="438683"/>
          </a:xfrm>
          <a:prstGeom prst="rect">
            <a:avLst/>
          </a:prstGeom>
          <a:noFill/>
        </p:spPr>
        <p:txBody>
          <a:bodyPr wrap="none" lIns="68681" tIns="34340" rIns="68681" bIns="34340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SkyLITE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9160" y="3752383"/>
            <a:ext cx="481746" cy="438683"/>
          </a:xfrm>
          <a:prstGeom prst="rect">
            <a:avLst/>
          </a:prstGeom>
          <a:noFill/>
        </p:spPr>
        <p:txBody>
          <a:bodyPr wrap="none" lIns="68681" tIns="34340" rIns="68681" bIns="34340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IDI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06623" y="3744121"/>
            <a:ext cx="1667135" cy="438683"/>
          </a:xfrm>
          <a:prstGeom prst="rect">
            <a:avLst/>
          </a:prstGeom>
          <a:noFill/>
        </p:spPr>
        <p:txBody>
          <a:bodyPr wrap="none" lIns="68681" tIns="34340" rIns="68681" bIns="34340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TID Explorer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39" y="2295823"/>
            <a:ext cx="1236794" cy="1089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39" y="3385245"/>
            <a:ext cx="1236794" cy="282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68" y="1258746"/>
            <a:ext cx="1206671" cy="70340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461952" y="1294896"/>
            <a:ext cx="6006143" cy="592571"/>
          </a:xfrm>
          <a:prstGeom prst="rect">
            <a:avLst/>
          </a:prstGeom>
        </p:spPr>
        <p:txBody>
          <a:bodyPr wrap="none" lIns="68681" tIns="34340" rIns="68681" bIns="34340">
            <a:spAutoFit/>
          </a:bodyPr>
          <a:lstStyle/>
          <a:p>
            <a:r>
              <a:rPr lang="en-US" sz="1800" b="1" dirty="0" smtClean="0">
                <a:solidFill>
                  <a:srgbClr val="66FF33"/>
                </a:solidFill>
              </a:rPr>
              <a:t>RION is member of United Nations Space Weather Initiative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http</a:t>
            </a:r>
            <a:r>
              <a:rPr lang="en-US" dirty="0">
                <a:solidFill>
                  <a:schemeClr val="bg1"/>
                </a:solidFill>
              </a:rPr>
              <a:t>://www.iswi-secretariat.org/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7" cstate="print"/>
          <a:srcRect l="5612" t="29587" r="10622" b="12433"/>
          <a:stretch>
            <a:fillRect/>
          </a:stretch>
        </p:blipFill>
        <p:spPr bwMode="auto">
          <a:xfrm>
            <a:off x="5715000" y="2286000"/>
            <a:ext cx="1752600" cy="147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8" cstate="print"/>
          <a:srcRect l="1724" t="26945" r="18966" b="8501"/>
          <a:stretch>
            <a:fillRect/>
          </a:stretch>
        </p:blipFill>
        <p:spPr bwMode="auto">
          <a:xfrm>
            <a:off x="7696200" y="2362199"/>
            <a:ext cx="1202871" cy="146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7086600" y="274595"/>
            <a:ext cx="1956821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  <a:latin typeface="Tekton Pro Ext" pitchFamily="34" charset="0"/>
              </a:rPr>
              <a:t>RION</a:t>
            </a:r>
            <a:endParaRPr lang="en-US" sz="3600" b="1" dirty="0">
              <a:solidFill>
                <a:schemeClr val="bg1"/>
              </a:solidFill>
              <a:latin typeface="Tekton Pro Ext" pitchFamily="34" charset="0"/>
            </a:endParaRPr>
          </a:p>
        </p:txBody>
      </p:sp>
      <p:pic>
        <p:nvPicPr>
          <p:cNvPr id="39943" name="Picture 7" descr="Image result for white globe icon png"/>
          <p:cNvPicPr>
            <a:picLocks noChangeAspect="1" noChangeArrowheads="1"/>
          </p:cNvPicPr>
          <p:nvPr/>
        </p:nvPicPr>
        <p:blipFill>
          <a:blip r:embed="rId9" cstate="print"/>
          <a:srcRect l="36283" t="11385"/>
          <a:stretch>
            <a:fillRect/>
          </a:stretch>
        </p:blipFill>
        <p:spPr bwMode="auto">
          <a:xfrm rot="21089286">
            <a:off x="7249227" y="342995"/>
            <a:ext cx="397023" cy="55215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91" y="2295823"/>
            <a:ext cx="2131756" cy="14015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5807" y="4457700"/>
            <a:ext cx="1452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Measurements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65747" y="4468808"/>
            <a:ext cx="1319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Global Model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64387" y="4457700"/>
            <a:ext cx="13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Plasma Drifts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69879" y="4468808"/>
            <a:ext cx="1326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TID Warnings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89552" y="4345697"/>
            <a:ext cx="1253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Disturbance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Indicator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9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HF Ionosonde</a:t>
            </a:r>
            <a:br>
              <a:rPr lang="en-US" dirty="0" smtClean="0"/>
            </a:br>
            <a:r>
              <a:rPr lang="en-US" sz="1800" dirty="0" smtClean="0"/>
              <a:t>24/7 workhorse of ionosphere diagnostics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775" y="1225296"/>
            <a:ext cx="5911371" cy="3771649"/>
          </a:xfrm>
        </p:spPr>
        <p:txBody>
          <a:bodyPr>
            <a:noAutofit/>
          </a:bodyPr>
          <a:lstStyle/>
          <a:p>
            <a:r>
              <a:rPr lang="en-US" sz="2000" dirty="0"/>
              <a:t>First ionogram: Jan 11, </a:t>
            </a:r>
            <a:r>
              <a:rPr lang="en-US" sz="2000" dirty="0" smtClean="0"/>
              <a:t>1931</a:t>
            </a:r>
          </a:p>
          <a:p>
            <a:r>
              <a:rPr lang="en-US" sz="2000" dirty="0" smtClean="0"/>
              <a:t>1936</a:t>
            </a:r>
            <a:r>
              <a:rPr lang="en-US" sz="2000" dirty="0"/>
              <a:t>: five ionosondes in the world</a:t>
            </a:r>
          </a:p>
          <a:p>
            <a:r>
              <a:rPr lang="en-US" sz="2000" dirty="0"/>
              <a:t>1957: </a:t>
            </a:r>
            <a:r>
              <a:rPr lang="en-US" sz="2000" b="1" dirty="0">
                <a:solidFill>
                  <a:srgbClr val="FF0000"/>
                </a:solidFill>
              </a:rPr>
              <a:t>150 </a:t>
            </a:r>
            <a:r>
              <a:rPr lang="en-US" sz="2000" b="1" dirty="0" err="1">
                <a:solidFill>
                  <a:srgbClr val="FF0000"/>
                </a:solidFill>
              </a:rPr>
              <a:t>ionosondes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in the world</a:t>
            </a:r>
          </a:p>
          <a:p>
            <a:r>
              <a:rPr lang="en-US" sz="2000" dirty="0"/>
              <a:t>1969: First Lowell Digisonde built</a:t>
            </a:r>
          </a:p>
          <a:p>
            <a:r>
              <a:rPr lang="en-US" sz="2000" dirty="0" smtClean="0"/>
              <a:t>2019: </a:t>
            </a:r>
            <a:r>
              <a:rPr lang="en-US" sz="2000" dirty="0"/>
              <a:t>&lt;unknown&gt; ionosondes in the world, but </a:t>
            </a:r>
          </a:p>
          <a:p>
            <a:pPr lvl="1"/>
            <a:r>
              <a:rPr lang="en-US" sz="1800" dirty="0"/>
              <a:t>231 </a:t>
            </a:r>
            <a:r>
              <a:rPr lang="en-US" sz="1800" dirty="0" smtClean="0"/>
              <a:t>ionosondes registered in NOAA (1942..current)</a:t>
            </a:r>
          </a:p>
          <a:p>
            <a:pPr lvl="1"/>
            <a:r>
              <a:rPr lang="en-US" sz="1800" b="1" dirty="0" smtClean="0">
                <a:solidFill>
                  <a:srgbClr val="FF0000"/>
                </a:solidFill>
              </a:rPr>
              <a:t>171 Lowell Digisondes</a:t>
            </a:r>
            <a:r>
              <a:rPr lang="en-US" sz="11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1800" b="1" dirty="0" smtClean="0">
                <a:solidFill>
                  <a:srgbClr val="66FF33"/>
                </a:solidFill>
              </a:rPr>
              <a:t>Latency </a:t>
            </a:r>
            <a:r>
              <a:rPr lang="en-US" sz="1800" b="1" dirty="0">
                <a:solidFill>
                  <a:srgbClr val="66FF33"/>
                </a:solidFill>
              </a:rPr>
              <a:t>below 7 min (2017</a:t>
            </a:r>
            <a:r>
              <a:rPr lang="en-US" sz="1800" b="1" dirty="0" smtClean="0">
                <a:solidFill>
                  <a:srgbClr val="66FF33"/>
                </a:solidFill>
              </a:rPr>
              <a:t>): real-time nowcast</a:t>
            </a:r>
            <a:endParaRPr lang="en-US" sz="1800" b="1" dirty="0">
              <a:solidFill>
                <a:srgbClr val="66FF33"/>
              </a:solidFill>
            </a:endParaRPr>
          </a:p>
          <a:p>
            <a:pPr lvl="1"/>
            <a:r>
              <a:rPr lang="en-US" sz="1600" dirty="0"/>
              <a:t>Lower latency expected as GIRO upgrades </a:t>
            </a:r>
            <a:r>
              <a:rPr lang="en-US" sz="1600" dirty="0" smtClean="0"/>
              <a:t>its park</a:t>
            </a:r>
            <a:endParaRPr lang="en-US" sz="11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4"/>
          <a:stretch/>
        </p:blipFill>
        <p:spPr bwMode="auto">
          <a:xfrm>
            <a:off x="6429720" y="285750"/>
            <a:ext cx="2616111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" name="Picture 23" descr="GIROWa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9479" y="3983618"/>
            <a:ext cx="1358233" cy="9584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52"/>
          <a:stretch/>
        </p:blipFill>
        <p:spPr>
          <a:xfrm>
            <a:off x="7787262" y="3983618"/>
            <a:ext cx="1277000" cy="9584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479" y="2114550"/>
            <a:ext cx="2764080" cy="181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LGDC: 600+ Mil records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2" y="1200150"/>
            <a:ext cx="9144000" cy="38099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3505200" y="773691"/>
            <a:ext cx="2299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33"/>
                </a:solidFill>
              </a:rPr>
              <a:t>Lowell GIRO Data Center</a:t>
            </a:r>
            <a:endParaRPr lang="en-US" dirty="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24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16041</TotalTime>
  <Words>949</Words>
  <Application>Microsoft Office PowerPoint</Application>
  <PresentationFormat>On-screen Show (16:9)</PresentationFormat>
  <Paragraphs>189</Paragraphs>
  <Slides>24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宋体</vt:lpstr>
      <vt:lpstr>宋体</vt:lpstr>
      <vt:lpstr>Arial</vt:lpstr>
      <vt:lpstr>Calibri</vt:lpstr>
      <vt:lpstr>Cambria Math</vt:lpstr>
      <vt:lpstr>Century Gothic</vt:lpstr>
      <vt:lpstr>Corbel</vt:lpstr>
      <vt:lpstr>Franklin Gothic Demi</vt:lpstr>
      <vt:lpstr>Franklin Gothic Demi Cond</vt:lpstr>
      <vt:lpstr>Minion Pro</vt:lpstr>
      <vt:lpstr>Tekton Pro Ext</vt:lpstr>
      <vt:lpstr>Times New Roman</vt:lpstr>
      <vt:lpstr>Verdana</vt:lpstr>
      <vt:lpstr>Wingdings</vt:lpstr>
      <vt:lpstr>Wingdings 2</vt:lpstr>
      <vt:lpstr>Wingdings 3</vt:lpstr>
      <vt:lpstr>Module</vt:lpstr>
      <vt:lpstr>Graph</vt:lpstr>
      <vt:lpstr>UML Space Science Laboratory Research, Engineering, and Operations</vt:lpstr>
      <vt:lpstr>PowerPoint Presentation</vt:lpstr>
      <vt:lpstr>PowerPoint Presentation</vt:lpstr>
      <vt:lpstr>DSX WPx Experiment</vt:lpstr>
      <vt:lpstr>Space-borne  Ground Penetrating Radar</vt:lpstr>
      <vt:lpstr>Motivation  for Ionospheric Weather Nowcast and Forecast</vt:lpstr>
      <vt:lpstr>UML Realistic Ionosphere</vt:lpstr>
      <vt:lpstr>HF Ionosonde 24/7 workhorse of ionosphere diagnostics</vt:lpstr>
      <vt:lpstr>LGDC: 600+ Mil records</vt:lpstr>
      <vt:lpstr>Collaboration with MITRE</vt:lpstr>
      <vt:lpstr>GAMBIT</vt:lpstr>
      <vt:lpstr>UML RION for spacewalk planning</vt:lpstr>
      <vt:lpstr>PowerPoint Presentation</vt:lpstr>
      <vt:lpstr>IRTAM 24-hour Animations</vt:lpstr>
      <vt:lpstr>IRTAM Deviation Maps HOW IONOSPHERE IS DIFFERENT FROM ITS QUIET-TIME STATE</vt:lpstr>
      <vt:lpstr>Data from space platforms for IRTAM</vt:lpstr>
      <vt:lpstr>COSMIC II and IRTAM</vt:lpstr>
      <vt:lpstr>DPTIS and IRTAM</vt:lpstr>
      <vt:lpstr>“EGU Opening” TID Event</vt:lpstr>
      <vt:lpstr>“EGU Opening” TID: April 21, 2017 19:00 UT Pruhonice to Juliusruh link (513 km)</vt:lpstr>
      <vt:lpstr>PowerPoint Presentation</vt:lpstr>
      <vt:lpstr>PowerPoint Presentation</vt:lpstr>
      <vt:lpstr>Background and Solar Flare Absorption</vt:lpstr>
      <vt:lpstr>Outlook</vt:lpstr>
    </vt:vector>
  </TitlesOfParts>
  <Company>Lehigh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Nattakan</dc:creator>
  <cp:lastModifiedBy>Ivan Galkin</cp:lastModifiedBy>
  <cp:revision>285</cp:revision>
  <dcterms:created xsi:type="dcterms:W3CDTF">2012-12-07T04:49:29Z</dcterms:created>
  <dcterms:modified xsi:type="dcterms:W3CDTF">2019-08-01T11:20:21Z</dcterms:modified>
</cp:coreProperties>
</file>