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52" r:id="rId3"/>
    <p:sldId id="405" r:id="rId4"/>
    <p:sldId id="394" r:id="rId5"/>
    <p:sldId id="435" r:id="rId6"/>
    <p:sldId id="384" r:id="rId7"/>
    <p:sldId id="420" r:id="rId8"/>
    <p:sldId id="404" r:id="rId9"/>
    <p:sldId id="439" r:id="rId10"/>
    <p:sldId id="438" r:id="rId11"/>
    <p:sldId id="433" r:id="rId12"/>
    <p:sldId id="437" r:id="rId13"/>
    <p:sldId id="440" r:id="rId14"/>
    <p:sldId id="392" r:id="rId15"/>
    <p:sldId id="397" r:id="rId16"/>
    <p:sldId id="417" r:id="rId17"/>
    <p:sldId id="445" r:id="rId18"/>
    <p:sldId id="375" r:id="rId19"/>
    <p:sldId id="376" r:id="rId20"/>
    <p:sldId id="454" r:id="rId21"/>
    <p:sldId id="443" r:id="rId22"/>
    <p:sldId id="444" r:id="rId23"/>
    <p:sldId id="448" r:id="rId24"/>
    <p:sldId id="453" r:id="rId25"/>
    <p:sldId id="449" r:id="rId26"/>
    <p:sldId id="450" r:id="rId27"/>
    <p:sldId id="451" r:id="rId28"/>
    <p:sldId id="423" r:id="rId29"/>
  </p:sldIdLst>
  <p:sldSz cx="9144000" cy="6858000" type="screen4x3"/>
  <p:notesSz cx="6946900" cy="9220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27" autoAdjust="0"/>
    <p:restoredTop sz="89735" autoAdjust="0"/>
  </p:normalViewPr>
  <p:slideViewPr>
    <p:cSldViewPr>
      <p:cViewPr varScale="1">
        <p:scale>
          <a:sx n="89" d="100"/>
          <a:sy n="89" d="100"/>
        </p:scale>
        <p:origin x="8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e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0243" name="Rectangle 3"/>
          <p:cNvSpPr>
            <a:spLocks noGrp="1" noChangeArrowheads="1"/>
          </p:cNvSpPr>
          <p:nvPr>
            <p:ph type="dt" sz="quarter" idx="1"/>
          </p:nvPr>
        </p:nvSpPr>
        <p:spPr bwMode="auto">
          <a:xfrm>
            <a:off x="3935413" y="0"/>
            <a:ext cx="301148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10244" name="Rectangle 4"/>
          <p:cNvSpPr>
            <a:spLocks noGrp="1" noChangeArrowheads="1"/>
          </p:cNvSpPr>
          <p:nvPr>
            <p:ph type="ftr" sz="quarter" idx="2"/>
          </p:nvPr>
        </p:nvSpPr>
        <p:spPr bwMode="auto">
          <a:xfrm>
            <a:off x="0" y="8759825"/>
            <a:ext cx="301148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0245" name="Rectangle 5"/>
          <p:cNvSpPr>
            <a:spLocks noGrp="1" noChangeArrowheads="1"/>
          </p:cNvSpPr>
          <p:nvPr>
            <p:ph type="sldNum" sz="quarter" idx="3"/>
          </p:nvPr>
        </p:nvSpPr>
        <p:spPr bwMode="auto">
          <a:xfrm>
            <a:off x="3935413" y="8759825"/>
            <a:ext cx="301148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6DE8839-21E8-4E5C-93B4-BD96E65ABBA0}" type="slidenum">
              <a:rPr lang="zh-CN" altLang="en-US"/>
              <a:pPr/>
              <a:t>‹#›</a:t>
            </a:fld>
            <a:endParaRPr lang="en-US" altLang="zh-CN"/>
          </a:p>
        </p:txBody>
      </p:sp>
    </p:spTree>
    <p:extLst>
      <p:ext uri="{BB962C8B-B14F-4D97-AF65-F5344CB8AC3E}">
        <p14:creationId xmlns:p14="http://schemas.microsoft.com/office/powerpoint/2010/main" val="103126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099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38915" name="Rectangle 3"/>
          <p:cNvSpPr>
            <a:spLocks noGrp="1" noChangeArrowheads="1"/>
          </p:cNvSpPr>
          <p:nvPr>
            <p:ph type="dt" idx="1"/>
          </p:nvPr>
        </p:nvSpPr>
        <p:spPr bwMode="auto">
          <a:xfrm>
            <a:off x="3911600" y="0"/>
            <a:ext cx="30099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1168400" y="687388"/>
            <a:ext cx="4584700" cy="3438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03288" y="4356100"/>
            <a:ext cx="5114925" cy="4202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8918" name="Rectangle 6"/>
          <p:cNvSpPr>
            <a:spLocks noGrp="1" noChangeArrowheads="1"/>
          </p:cNvSpPr>
          <p:nvPr>
            <p:ph type="ftr" sz="quarter" idx="4"/>
          </p:nvPr>
        </p:nvSpPr>
        <p:spPr bwMode="auto">
          <a:xfrm>
            <a:off x="0" y="8786813"/>
            <a:ext cx="30099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38919" name="Rectangle 7"/>
          <p:cNvSpPr>
            <a:spLocks noGrp="1" noChangeArrowheads="1"/>
          </p:cNvSpPr>
          <p:nvPr>
            <p:ph type="sldNum" sz="quarter" idx="5"/>
          </p:nvPr>
        </p:nvSpPr>
        <p:spPr bwMode="auto">
          <a:xfrm>
            <a:off x="3911600" y="8786813"/>
            <a:ext cx="30099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28CEF7-6F2C-477A-ABFB-20700D06B034}" type="slidenum">
              <a:rPr lang="zh-CN" altLang="en-US"/>
              <a:pPr/>
              <a:t>‹#›</a:t>
            </a:fld>
            <a:endParaRPr lang="en-US" altLang="zh-CN"/>
          </a:p>
        </p:txBody>
      </p:sp>
    </p:spTree>
    <p:extLst>
      <p:ext uri="{BB962C8B-B14F-4D97-AF65-F5344CB8AC3E}">
        <p14:creationId xmlns:p14="http://schemas.microsoft.com/office/powerpoint/2010/main" val="2922944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A23C26-51E5-476F-9C1B-26FF47C2BE32}" type="slidenum">
              <a:rPr lang="zh-CN" altLang="en-US"/>
              <a:pPr>
                <a:spcBef>
                  <a:spcPct val="0"/>
                </a:spcBef>
              </a:pPr>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86C0EC0-A9DC-4B2B-8A49-EDC6B33E9F55}" type="slidenum">
              <a:rPr lang="zh-CN" altLang="en-US"/>
              <a:pPr/>
              <a:t>‹#›</a:t>
            </a:fld>
            <a:endParaRPr lang="en-US" altLang="zh-CN"/>
          </a:p>
        </p:txBody>
      </p:sp>
    </p:spTree>
    <p:extLst>
      <p:ext uri="{BB962C8B-B14F-4D97-AF65-F5344CB8AC3E}">
        <p14:creationId xmlns:p14="http://schemas.microsoft.com/office/powerpoint/2010/main" val="28685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5716142-A3FC-41B1-99AD-E509B3222E00}" type="slidenum">
              <a:rPr lang="zh-CN" altLang="en-US"/>
              <a:pPr/>
              <a:t>‹#›</a:t>
            </a:fld>
            <a:endParaRPr lang="en-US" altLang="zh-CN"/>
          </a:p>
        </p:txBody>
      </p:sp>
    </p:spTree>
    <p:extLst>
      <p:ext uri="{BB962C8B-B14F-4D97-AF65-F5344CB8AC3E}">
        <p14:creationId xmlns:p14="http://schemas.microsoft.com/office/powerpoint/2010/main" val="32129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EEACA4D-A5C4-451F-9F0A-DC7958E292E3}" type="slidenum">
              <a:rPr lang="zh-CN" altLang="en-US"/>
              <a:pPr/>
              <a:t>‹#›</a:t>
            </a:fld>
            <a:endParaRPr lang="en-US" altLang="zh-CN"/>
          </a:p>
        </p:txBody>
      </p:sp>
    </p:spTree>
    <p:extLst>
      <p:ext uri="{BB962C8B-B14F-4D97-AF65-F5344CB8AC3E}">
        <p14:creationId xmlns:p14="http://schemas.microsoft.com/office/powerpoint/2010/main" val="106233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2284ECE-0A60-4D06-AB6A-89CC4D6427A6}" type="slidenum">
              <a:rPr lang="zh-CN" altLang="en-US"/>
              <a:pPr/>
              <a:t>‹#›</a:t>
            </a:fld>
            <a:endParaRPr lang="en-US" altLang="zh-CN"/>
          </a:p>
        </p:txBody>
      </p:sp>
    </p:spTree>
    <p:extLst>
      <p:ext uri="{BB962C8B-B14F-4D97-AF65-F5344CB8AC3E}">
        <p14:creationId xmlns:p14="http://schemas.microsoft.com/office/powerpoint/2010/main" val="381760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C9338EC-5001-4306-8635-22BAAE35D99D}" type="slidenum">
              <a:rPr lang="zh-CN" altLang="en-US"/>
              <a:pPr/>
              <a:t>‹#›</a:t>
            </a:fld>
            <a:endParaRPr lang="en-US" altLang="zh-CN"/>
          </a:p>
        </p:txBody>
      </p:sp>
    </p:spTree>
    <p:extLst>
      <p:ext uri="{BB962C8B-B14F-4D97-AF65-F5344CB8AC3E}">
        <p14:creationId xmlns:p14="http://schemas.microsoft.com/office/powerpoint/2010/main" val="172235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B13DD5F-6056-4B13-B6EB-3B385CD079F5}" type="slidenum">
              <a:rPr lang="zh-CN" altLang="en-US"/>
              <a:pPr/>
              <a:t>‹#›</a:t>
            </a:fld>
            <a:endParaRPr lang="en-US" altLang="zh-CN"/>
          </a:p>
        </p:txBody>
      </p:sp>
    </p:spTree>
    <p:extLst>
      <p:ext uri="{BB962C8B-B14F-4D97-AF65-F5344CB8AC3E}">
        <p14:creationId xmlns:p14="http://schemas.microsoft.com/office/powerpoint/2010/main" val="138242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677E941-5E7B-428F-8EAC-638C007E644B}" type="slidenum">
              <a:rPr lang="zh-CN" altLang="en-US"/>
              <a:pPr/>
              <a:t>‹#›</a:t>
            </a:fld>
            <a:endParaRPr lang="en-US" altLang="zh-CN"/>
          </a:p>
        </p:txBody>
      </p:sp>
    </p:spTree>
    <p:extLst>
      <p:ext uri="{BB962C8B-B14F-4D97-AF65-F5344CB8AC3E}">
        <p14:creationId xmlns:p14="http://schemas.microsoft.com/office/powerpoint/2010/main" val="31421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DAFC3F2-7E23-41DE-9EA1-D61FA207E8E3}" type="slidenum">
              <a:rPr lang="zh-CN" altLang="en-US"/>
              <a:pPr/>
              <a:t>‹#›</a:t>
            </a:fld>
            <a:endParaRPr lang="en-US" altLang="zh-CN"/>
          </a:p>
        </p:txBody>
      </p:sp>
    </p:spTree>
    <p:extLst>
      <p:ext uri="{BB962C8B-B14F-4D97-AF65-F5344CB8AC3E}">
        <p14:creationId xmlns:p14="http://schemas.microsoft.com/office/powerpoint/2010/main" val="403352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696C2FB-B52E-4346-8389-63427DC7CAF4}" type="slidenum">
              <a:rPr lang="zh-CN" altLang="en-US"/>
              <a:pPr/>
              <a:t>‹#›</a:t>
            </a:fld>
            <a:endParaRPr lang="en-US" altLang="zh-CN"/>
          </a:p>
        </p:txBody>
      </p:sp>
    </p:spTree>
    <p:extLst>
      <p:ext uri="{BB962C8B-B14F-4D97-AF65-F5344CB8AC3E}">
        <p14:creationId xmlns:p14="http://schemas.microsoft.com/office/powerpoint/2010/main" val="3442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ABD1AB6-9DEF-40CF-A327-8A82FE7DEA65}" type="slidenum">
              <a:rPr lang="zh-CN" altLang="en-US"/>
              <a:pPr/>
              <a:t>‹#›</a:t>
            </a:fld>
            <a:endParaRPr lang="en-US" altLang="zh-CN"/>
          </a:p>
        </p:txBody>
      </p:sp>
    </p:spTree>
    <p:extLst>
      <p:ext uri="{BB962C8B-B14F-4D97-AF65-F5344CB8AC3E}">
        <p14:creationId xmlns:p14="http://schemas.microsoft.com/office/powerpoint/2010/main" val="12155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FFF30D1-55E7-40EB-B203-D9B6DCB2A56B}" type="slidenum">
              <a:rPr lang="zh-CN" altLang="en-US"/>
              <a:pPr/>
              <a:t>‹#›</a:t>
            </a:fld>
            <a:endParaRPr lang="en-US" altLang="zh-CN"/>
          </a:p>
        </p:txBody>
      </p:sp>
    </p:spTree>
    <p:extLst>
      <p:ext uri="{BB962C8B-B14F-4D97-AF65-F5344CB8AC3E}">
        <p14:creationId xmlns:p14="http://schemas.microsoft.com/office/powerpoint/2010/main" val="375826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6759322-532C-4E1C-9B78-D3C996D1DC6B}" type="slidenum">
              <a:rPr lang="zh-CN" altLang="en-US"/>
              <a:pPr/>
              <a:t>‹#›</a:t>
            </a:fld>
            <a:endParaRPr lang="en-US" altLang="zh-CN"/>
          </a:p>
        </p:txBody>
      </p:sp>
    </p:spTree>
    <p:extLst>
      <p:ext uri="{BB962C8B-B14F-4D97-AF65-F5344CB8AC3E}">
        <p14:creationId xmlns:p14="http://schemas.microsoft.com/office/powerpoint/2010/main" val="20174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SimSun"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SimSun"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SimSun" pitchFamily="2" charset="-122"/>
              </a:defRPr>
            </a:lvl1pPr>
          </a:lstStyle>
          <a:p>
            <a:fld id="{D6B9B04C-FAD2-4E6D-9390-FA1E5F989EF9}"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emf"/><Relationship Id="rId5" Type="http://schemas.openxmlformats.org/officeDocument/2006/relationships/oleObject" Target="../embeddings/oleObject18.bin"/><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533400"/>
            <a:ext cx="7772400" cy="1066800"/>
          </a:xfrm>
        </p:spPr>
        <p:txBody>
          <a:bodyPr/>
          <a:lstStyle/>
          <a:p>
            <a:pPr eaLnBrk="1" hangingPunct="1"/>
            <a:r>
              <a:rPr lang="en-US" altLang="en-US" sz="2800" b="1" smtClean="0">
                <a:latin typeface="Helvetica" pitchFamily="34" charset="0"/>
              </a:rPr>
              <a:t>Dynamic Coupling of Magnetosphere and Ionosphere/Thermosphere</a:t>
            </a:r>
            <a:endParaRPr lang="en-US" altLang="zh-CN" sz="3200" b="1" smtClean="0">
              <a:latin typeface="Helvetica" pitchFamily="34" charset="0"/>
              <a:ea typeface="SimSun" pitchFamily="2" charset="-122"/>
              <a:cs typeface="Times New Roman" pitchFamily="18" charset="0"/>
            </a:endParaRPr>
          </a:p>
        </p:txBody>
      </p:sp>
      <p:sp>
        <p:nvSpPr>
          <p:cNvPr id="4099" name="Rectangle 3"/>
          <p:cNvSpPr>
            <a:spLocks noGrp="1" noChangeArrowheads="1"/>
          </p:cNvSpPr>
          <p:nvPr>
            <p:ph type="subTitle" idx="1"/>
          </p:nvPr>
        </p:nvSpPr>
        <p:spPr>
          <a:xfrm>
            <a:off x="990600" y="1981200"/>
            <a:ext cx="6858000" cy="3581400"/>
          </a:xfrm>
        </p:spPr>
        <p:txBody>
          <a:bodyPr/>
          <a:lstStyle/>
          <a:p>
            <a:pPr eaLnBrk="1" hangingPunct="1">
              <a:lnSpc>
                <a:spcPct val="90000"/>
              </a:lnSpc>
            </a:pPr>
            <a:r>
              <a:rPr lang="en-US" altLang="zh-CN" sz="1800" b="1" smtClean="0">
                <a:latin typeface="Helvetica" pitchFamily="34" charset="0"/>
                <a:ea typeface="SimSun" pitchFamily="2" charset="-122"/>
                <a:cs typeface="Times New Roman" pitchFamily="18" charset="0"/>
              </a:rPr>
              <a:t>P. Song and J. Tu </a:t>
            </a:r>
          </a:p>
          <a:p>
            <a:pPr eaLnBrk="1" hangingPunct="1">
              <a:lnSpc>
                <a:spcPct val="90000"/>
              </a:lnSpc>
            </a:pPr>
            <a:endParaRPr lang="en-US" altLang="zh-CN" sz="1800" b="1" i="1" smtClean="0">
              <a:latin typeface="Helvetica" pitchFamily="34" charset="0"/>
              <a:ea typeface="SimSun" pitchFamily="2" charset="-122"/>
              <a:cs typeface="Times New Roman" pitchFamily="18" charset="0"/>
            </a:endParaRPr>
          </a:p>
          <a:p>
            <a:pPr eaLnBrk="1" hangingPunct="1">
              <a:lnSpc>
                <a:spcPct val="90000"/>
              </a:lnSpc>
            </a:pPr>
            <a:r>
              <a:rPr lang="en-US" altLang="zh-CN" sz="1800" b="1" i="1" smtClean="0">
                <a:latin typeface="Helvetica" pitchFamily="34" charset="0"/>
                <a:ea typeface="SimSun" pitchFamily="2" charset="-122"/>
                <a:cs typeface="Times New Roman" pitchFamily="18" charset="0"/>
              </a:rPr>
              <a:t>University of Massachusetts Lowell</a:t>
            </a:r>
          </a:p>
          <a:p>
            <a:pPr eaLnBrk="1" hangingPunct="1">
              <a:lnSpc>
                <a:spcPct val="90000"/>
              </a:lnSpc>
            </a:pPr>
            <a:r>
              <a:rPr lang="en-US" altLang="zh-CN" sz="1800" b="1" smtClean="0">
                <a:latin typeface="Helvetica" pitchFamily="34" charset="0"/>
                <a:ea typeface="SimSun" pitchFamily="2" charset="-122"/>
                <a:cs typeface="Times New Roman" pitchFamily="18" charset="0"/>
              </a:rPr>
              <a:t/>
            </a:r>
            <a:br>
              <a:rPr lang="en-US" altLang="zh-CN" sz="1800" b="1" smtClean="0">
                <a:latin typeface="Helvetica" pitchFamily="34" charset="0"/>
                <a:ea typeface="SimSun" pitchFamily="2" charset="-122"/>
                <a:cs typeface="Times New Roman" pitchFamily="18" charset="0"/>
              </a:rPr>
            </a:br>
            <a:r>
              <a:rPr lang="en-US" altLang="zh-CN" sz="1800" b="1" smtClean="0">
                <a:latin typeface="Helvetica" pitchFamily="34" charset="0"/>
                <a:ea typeface="SimSun" pitchFamily="2" charset="-122"/>
                <a:cs typeface="Times New Roman" pitchFamily="18" charset="0"/>
              </a:rPr>
              <a:t>Acknowledgments: V. M. Vasyliūnas</a:t>
            </a:r>
          </a:p>
          <a:p>
            <a:pPr eaLnBrk="1" hangingPunct="1">
              <a:lnSpc>
                <a:spcPct val="90000"/>
              </a:lnSpc>
            </a:pPr>
            <a:r>
              <a:rPr lang="en-US" altLang="zh-CN" sz="1800" b="1" smtClean="0">
                <a:latin typeface="Helvetica" pitchFamily="34" charset="0"/>
                <a:ea typeface="SimSun" pitchFamily="2" charset="-122"/>
                <a:cs typeface="Times New Roman" pitchFamily="18" charset="0"/>
              </a:rPr>
              <a:t> </a:t>
            </a:r>
          </a:p>
          <a:p>
            <a:pPr algn="l" eaLnBrk="1" hangingPunct="1">
              <a:lnSpc>
                <a:spcPct val="90000"/>
              </a:lnSpc>
              <a:buFontTx/>
              <a:buChar char="•"/>
            </a:pPr>
            <a:r>
              <a:rPr lang="en-US" altLang="zh-CN" sz="1800" b="1" smtClean="0">
                <a:latin typeface="Helvetica" pitchFamily="34" charset="0"/>
                <a:ea typeface="SimSun" pitchFamily="2" charset="-122"/>
                <a:cs typeface="Times New Roman" pitchFamily="18" charset="0"/>
              </a:rPr>
              <a:t> </a:t>
            </a:r>
            <a:r>
              <a:rPr lang="en-US" altLang="zh-CN" sz="1800" b="1" smtClean="0">
                <a:latin typeface="CG Omega (W1)" pitchFamily="34" charset="0"/>
                <a:ea typeface="SimSun" pitchFamily="2" charset="-122"/>
                <a:cs typeface="Times New Roman" pitchFamily="18" charset="0"/>
              </a:rPr>
              <a:t>Conventional M-I-T Coupling: E-J paradigm </a:t>
            </a:r>
          </a:p>
          <a:p>
            <a:pPr algn="l" eaLnBrk="1" hangingPunct="1">
              <a:lnSpc>
                <a:spcPct val="90000"/>
              </a:lnSpc>
              <a:buFontTx/>
              <a:buChar char="•"/>
            </a:pPr>
            <a:r>
              <a:rPr lang="en-US" altLang="zh-CN" sz="1800" b="1" smtClean="0">
                <a:latin typeface="CG Omega (W1)" pitchFamily="34" charset="0"/>
                <a:ea typeface="SimSun" pitchFamily="2" charset="-122"/>
                <a:cs typeface="Times New Roman" pitchFamily="18" charset="0"/>
              </a:rPr>
              <a:t> </a:t>
            </a:r>
            <a:r>
              <a:rPr lang="en-US" altLang="zh-CN" sz="1800" b="1" smtClean="0">
                <a:latin typeface="Helvetica" pitchFamily="34" charset="0"/>
                <a:ea typeface="SimSun" pitchFamily="2" charset="-122"/>
                <a:cs typeface="Helvetica" pitchFamily="34" charset="0"/>
              </a:rPr>
              <a:t>New M-I-T Coupling: B-V paradigm</a:t>
            </a:r>
          </a:p>
          <a:p>
            <a:pPr algn="l" eaLnBrk="1" hangingPunct="1">
              <a:lnSpc>
                <a:spcPct val="90000"/>
              </a:lnSpc>
              <a:buFontTx/>
              <a:buChar char="•"/>
            </a:pPr>
            <a:r>
              <a:rPr lang="en-US" altLang="zh-CN" sz="1800" b="1" smtClean="0">
                <a:latin typeface="Helvetica" pitchFamily="34" charset="0"/>
                <a:ea typeface="SimSun" pitchFamily="2" charset="-122"/>
              </a:rPr>
              <a:t> Physical differences</a:t>
            </a:r>
          </a:p>
          <a:p>
            <a:pPr algn="l" eaLnBrk="1" hangingPunct="1">
              <a:lnSpc>
                <a:spcPct val="90000"/>
              </a:lnSpc>
              <a:buFontTx/>
              <a:buChar char="•"/>
            </a:pPr>
            <a:r>
              <a:rPr lang="en-US" altLang="zh-CN" sz="1800" b="1" smtClean="0">
                <a:latin typeface="Helvetica" pitchFamily="34" charset="0"/>
                <a:ea typeface="SimSun" pitchFamily="2" charset="-122"/>
              </a:rPr>
              <a:t> 2-D simulations</a:t>
            </a:r>
          </a:p>
          <a:p>
            <a:pPr algn="l" eaLnBrk="1" hangingPunct="1">
              <a:lnSpc>
                <a:spcPct val="90000"/>
              </a:lnSpc>
              <a:buFontTx/>
              <a:buChar char="•"/>
            </a:pPr>
            <a:r>
              <a:rPr lang="en-US" altLang="zh-CN" sz="1800" b="1" smtClean="0">
                <a:latin typeface="Helvetica" pitchFamily="34" charset="0"/>
                <a:ea typeface="SimSun" pitchFamily="2" charset="-122"/>
              </a:rPr>
              <a:t> S</a:t>
            </a:r>
            <a:r>
              <a:rPr lang="en-US" altLang="zh-CN" sz="1800" b="1" smtClean="0">
                <a:latin typeface="CG Omega (W1)" pitchFamily="34" charset="0"/>
                <a:ea typeface="SimSun" pitchFamily="2" charset="-122"/>
              </a:rPr>
              <a:t>ummary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228600"/>
          </a:xfrm>
        </p:spPr>
        <p:txBody>
          <a:bodyPr/>
          <a:lstStyle/>
          <a:p>
            <a:r>
              <a:rPr lang="en-US" altLang="en-US" sz="2800" b="1" smtClean="0"/>
              <a:t>Global Consequence of A Poleward Motion</a:t>
            </a:r>
            <a:r>
              <a:rPr lang="en-US" altLang="en-US" sz="3600" smtClean="0"/>
              <a:t> </a:t>
            </a:r>
          </a:p>
        </p:txBody>
      </p:sp>
      <p:sp>
        <p:nvSpPr>
          <p:cNvPr id="14339" name="Rectangle 3"/>
          <p:cNvSpPr>
            <a:spLocks noGrp="1" noChangeArrowheads="1"/>
          </p:cNvSpPr>
          <p:nvPr>
            <p:ph type="body" idx="1"/>
          </p:nvPr>
        </p:nvSpPr>
        <p:spPr>
          <a:xfrm>
            <a:off x="304800" y="4800600"/>
            <a:ext cx="8686800" cy="2286000"/>
          </a:xfrm>
        </p:spPr>
        <p:txBody>
          <a:bodyPr/>
          <a:lstStyle/>
          <a:p>
            <a:pPr>
              <a:lnSpc>
                <a:spcPct val="80000"/>
              </a:lnSpc>
            </a:pPr>
            <a:r>
              <a:rPr lang="en-US" altLang="en-US" sz="1800" smtClean="0"/>
              <a:t>Antisunward motion of open field line in the open-closed boundary creates</a:t>
            </a:r>
          </a:p>
          <a:p>
            <a:pPr lvl="1">
              <a:lnSpc>
                <a:spcPct val="80000"/>
              </a:lnSpc>
            </a:pPr>
            <a:r>
              <a:rPr lang="en-US" altLang="en-US" sz="1600" smtClean="0"/>
              <a:t>a high pressure region in the open field region (compressional wave), and </a:t>
            </a:r>
          </a:p>
          <a:p>
            <a:pPr lvl="1">
              <a:lnSpc>
                <a:spcPct val="80000"/>
              </a:lnSpc>
            </a:pPr>
            <a:r>
              <a:rPr lang="en-US" altLang="en-US" sz="1600" smtClean="0"/>
              <a:t>a low pressure region in the closed field region (rarefaction wave)</a:t>
            </a:r>
          </a:p>
          <a:p>
            <a:pPr>
              <a:lnSpc>
                <a:spcPct val="80000"/>
              </a:lnSpc>
            </a:pPr>
            <a:r>
              <a:rPr lang="en-US" altLang="en-US" sz="1800" smtClean="0"/>
              <a:t>Continuity requirement produces convection cells through fast mode waves in the ionosphere and motion in closed field regions. </a:t>
            </a:r>
          </a:p>
          <a:p>
            <a:pPr>
              <a:lnSpc>
                <a:spcPct val="80000"/>
              </a:lnSpc>
            </a:pPr>
            <a:r>
              <a:rPr lang="en-US" altLang="en-US" sz="1800" smtClean="0"/>
              <a:t>Poleward motion of the feet of the flux tube propagates to equator and produces upward motion in the equator.</a:t>
            </a:r>
          </a:p>
          <a:p>
            <a:pPr>
              <a:lnSpc>
                <a:spcPct val="80000"/>
              </a:lnSpc>
            </a:pPr>
            <a:r>
              <a:rPr lang="en-US" altLang="en-US" sz="1800" smtClean="0"/>
              <a:t>Ionospheric convection will drive/modify magnetospheric convection</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905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228600"/>
          </a:xfrm>
        </p:spPr>
        <p:txBody>
          <a:bodyPr/>
          <a:lstStyle/>
          <a:p>
            <a:r>
              <a:rPr lang="en-US" altLang="en-US" sz="2800" b="1" smtClean="0"/>
              <a:t>Expected Heating Distribution</a:t>
            </a:r>
            <a:endParaRPr lang="en-US" altLang="en-US" sz="3600" smtClean="0"/>
          </a:p>
        </p:txBody>
      </p:sp>
      <p:sp>
        <p:nvSpPr>
          <p:cNvPr id="15363" name="Rectangle 3"/>
          <p:cNvSpPr>
            <a:spLocks noGrp="1" noChangeArrowheads="1"/>
          </p:cNvSpPr>
          <p:nvPr>
            <p:ph type="body" idx="1"/>
          </p:nvPr>
        </p:nvSpPr>
        <p:spPr>
          <a:xfrm>
            <a:off x="304800" y="4648200"/>
            <a:ext cx="8686800" cy="2133600"/>
          </a:xfrm>
        </p:spPr>
        <p:txBody>
          <a:bodyPr/>
          <a:lstStyle/>
          <a:p>
            <a:pPr>
              <a:lnSpc>
                <a:spcPct val="80000"/>
              </a:lnSpc>
            </a:pPr>
            <a:r>
              <a:rPr lang="en-US" altLang="en-US" sz="2000" smtClean="0"/>
              <a:t>For uniform conductivity, velocity pattern coincides with the magnetic perturbation. </a:t>
            </a:r>
          </a:p>
          <a:p>
            <a:pPr>
              <a:lnSpc>
                <a:spcPct val="80000"/>
              </a:lnSpc>
            </a:pPr>
            <a:r>
              <a:rPr lang="en-US" altLang="en-US" sz="2000" smtClean="0"/>
              <a:t>FAC forms at the center of the convection cells</a:t>
            </a:r>
          </a:p>
          <a:p>
            <a:pPr>
              <a:lnSpc>
                <a:spcPct val="80000"/>
              </a:lnSpc>
            </a:pPr>
            <a:r>
              <a:rPr lang="en-US" altLang="en-US" sz="2000" smtClean="0"/>
              <a:t>Poynting flux is proportional to V</a:t>
            </a:r>
            <a:r>
              <a:rPr lang="en-US" altLang="en-US" sz="2000" baseline="30000" smtClean="0"/>
              <a:t>2</a:t>
            </a:r>
            <a:r>
              <a:rPr lang="en-US" altLang="en-US" sz="2000" smtClean="0"/>
              <a:t>, weakest at the center of convection cells</a:t>
            </a:r>
          </a:p>
          <a:p>
            <a:pPr>
              <a:lnSpc>
                <a:spcPct val="80000"/>
              </a:lnSpc>
            </a:pPr>
            <a:r>
              <a:rPr lang="en-US" altLang="en-US" sz="2000" smtClean="0"/>
              <a:t>Neglecting the heating from precipitation particles,</a:t>
            </a:r>
          </a:p>
          <a:p>
            <a:pPr lvl="1">
              <a:lnSpc>
                <a:spcPct val="80000"/>
              </a:lnSpc>
            </a:pPr>
            <a:r>
              <a:rPr lang="en-US" altLang="en-US" sz="1600" smtClean="0"/>
              <a:t>Conventional model (EJ paradigm) predicts heating, J</a:t>
            </a:r>
            <a:r>
              <a:rPr lang="en-US" altLang="en-US" sz="1600" baseline="30000" smtClean="0"/>
              <a:t>2</a:t>
            </a:r>
            <a:r>
              <a:rPr lang="en-US" altLang="en-US" sz="1600" smtClean="0"/>
              <a:t>/</a:t>
            </a:r>
            <a:r>
              <a:rPr lang="en-US" altLang="en-US" sz="1600" smtClean="0">
                <a:sym typeface="Symbol" pitchFamily="18" charset="2"/>
              </a:rPr>
              <a:t>p</a:t>
            </a:r>
            <a:r>
              <a:rPr lang="en-US" altLang="en-US" sz="1600" smtClean="0"/>
              <a:t>, is highest at the FAC </a:t>
            </a:r>
          </a:p>
          <a:p>
            <a:pPr lvl="1">
              <a:lnSpc>
                <a:spcPct val="80000"/>
              </a:lnSpc>
            </a:pPr>
            <a:r>
              <a:rPr lang="en-US" altLang="en-US" sz="1600" smtClean="0"/>
              <a:t>New model (BV paradigm) predicts heating, </a:t>
            </a:r>
            <a:r>
              <a:rPr lang="en-US" altLang="en-US" sz="1600" smtClean="0">
                <a:sym typeface="Symbol" pitchFamily="18" charset="2"/>
              </a:rPr>
              <a:t></a:t>
            </a:r>
            <a:r>
              <a:rPr lang="en-US" altLang="en-US" sz="1600" baseline="-25000" smtClean="0">
                <a:sym typeface="Symbol" pitchFamily="18" charset="2"/>
              </a:rPr>
              <a:t>in</a:t>
            </a:r>
            <a:r>
              <a:rPr lang="en-US" altLang="en-US" sz="1600" smtClean="0">
                <a:sym typeface="Symbol" pitchFamily="18" charset="2"/>
              </a:rPr>
              <a:t></a:t>
            </a:r>
            <a:r>
              <a:rPr lang="en-US" altLang="en-US" sz="1600" baseline="-25000" smtClean="0">
                <a:sym typeface="Symbol" pitchFamily="18" charset="2"/>
              </a:rPr>
              <a:t>i</a:t>
            </a:r>
            <a:r>
              <a:rPr lang="en-US" altLang="en-US" sz="1600" smtClean="0">
                <a:sym typeface="Symbol" pitchFamily="18" charset="2"/>
              </a:rPr>
              <a:t>V</a:t>
            </a:r>
            <a:r>
              <a:rPr lang="en-US" altLang="en-US" sz="1600" baseline="30000" smtClean="0">
                <a:sym typeface="Symbol" pitchFamily="18" charset="2"/>
              </a:rPr>
              <a:t>2</a:t>
            </a:r>
            <a:r>
              <a:rPr lang="en-US" altLang="en-US" sz="1600" smtClean="0">
                <a:sym typeface="Symbol" pitchFamily="18" charset="2"/>
              </a:rPr>
              <a:t>,</a:t>
            </a:r>
            <a:r>
              <a:rPr lang="en-US" altLang="en-US" sz="1600" smtClean="0"/>
              <a:t> is highest at compression region of dayside and nightside cusps and strong along the noon-midnight meridian</a:t>
            </a: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685800"/>
            <a:ext cx="497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498475" y="2514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FF0000"/>
                </a:solidFill>
              </a:rPr>
              <a:t>sun</a:t>
            </a:r>
          </a:p>
        </p:txBody>
      </p:sp>
      <p:cxnSp>
        <p:nvCxnSpPr>
          <p:cNvPr id="5" name="Straight Arrow Connector 4"/>
          <p:cNvCxnSpPr/>
          <p:nvPr/>
        </p:nvCxnSpPr>
        <p:spPr>
          <a:xfrm flipH="1">
            <a:off x="1066800" y="2819400"/>
            <a:ext cx="584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686050"/>
            <a:ext cx="59531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381000" y="228600"/>
            <a:ext cx="8458200" cy="609600"/>
          </a:xfrm>
        </p:spPr>
        <p:txBody>
          <a:bodyPr/>
          <a:lstStyle/>
          <a:p>
            <a:r>
              <a:rPr lang="en-US" altLang="en-US" sz="3200" b="1" smtClean="0">
                <a:latin typeface="Helvetica" pitchFamily="34" charset="0"/>
              </a:rPr>
              <a:t>M-I Coupling via Waves (Perturbations)</a:t>
            </a:r>
            <a:endParaRPr lang="en-US" altLang="en-US" sz="4000" smtClean="0"/>
          </a:p>
        </p:txBody>
      </p:sp>
      <p:sp>
        <p:nvSpPr>
          <p:cNvPr id="16388" name="Content Placeholder 2"/>
          <p:cNvSpPr>
            <a:spLocks noGrp="1"/>
          </p:cNvSpPr>
          <p:nvPr>
            <p:ph idx="1"/>
          </p:nvPr>
        </p:nvSpPr>
        <p:spPr>
          <a:xfrm>
            <a:off x="0" y="762000"/>
            <a:ext cx="9144000" cy="6096000"/>
          </a:xfrm>
        </p:spPr>
        <p:txBody>
          <a:bodyPr/>
          <a:lstStyle/>
          <a:p>
            <a:r>
              <a:rPr lang="en-US" altLang="en-US" sz="2000" smtClean="0"/>
              <a:t>The interface between magnetosphere and ionosphere can be idealized as a contact discontinuity with possible small deformation as the wave oscillates</a:t>
            </a:r>
          </a:p>
          <a:p>
            <a:r>
              <a:rPr lang="en-US" altLang="en-US" sz="2000" smtClean="0"/>
              <a:t>Magnetospheric (fast/Alfvenic) perturbation incident onto the ionospheric interface</a:t>
            </a:r>
          </a:p>
          <a:p>
            <a:r>
              <a:rPr lang="en-US" altLang="en-US" sz="2000" smtClean="0"/>
              <a:t>For a field-aligned fast/Alfvenic incidence (for example on cusp ionosphere)</a:t>
            </a:r>
          </a:p>
          <a:p>
            <a:pPr>
              <a:buFontTx/>
              <a:buNone/>
            </a:pPr>
            <a:r>
              <a:rPr lang="en-US" altLang="en-US" sz="2000" smtClean="0">
                <a:sym typeface="Symbol" pitchFamily="18" charset="2"/>
              </a:rPr>
              <a:t>	</a:t>
            </a:r>
            <a:r>
              <a:rPr lang="en-US" altLang="en-US" sz="2000" b="1" smtClean="0">
                <a:sym typeface="Symbol" pitchFamily="18" charset="2"/>
              </a:rPr>
              <a:t>B</a:t>
            </a:r>
            <a:r>
              <a:rPr lang="en-US" altLang="en-US" sz="2000" smtClean="0">
                <a:sym typeface="Symbol" pitchFamily="18" charset="2"/>
              </a:rPr>
              <a:t>  </a:t>
            </a:r>
            <a:r>
              <a:rPr lang="en-US" altLang="en-US" sz="2000" b="1" smtClean="0">
                <a:sym typeface="Symbol" pitchFamily="18" charset="2"/>
              </a:rPr>
              <a:t>k, B</a:t>
            </a:r>
            <a:r>
              <a:rPr lang="en-US" altLang="en-US" sz="2000" baseline="-25000" smtClean="0">
                <a:sym typeface="Symbol" pitchFamily="18" charset="2"/>
              </a:rPr>
              <a:t>0</a:t>
            </a:r>
            <a:r>
              <a:rPr lang="en-US" altLang="en-US" sz="2000" b="1" smtClean="0">
                <a:sym typeface="Symbol" pitchFamily="18" charset="2"/>
              </a:rPr>
              <a:t> </a:t>
            </a:r>
            <a:r>
              <a:rPr lang="en-US" altLang="en-US" sz="2000" smtClean="0">
                <a:sym typeface="Symbol" pitchFamily="18" charset="2"/>
              </a:rPr>
              <a:t>: </a:t>
            </a:r>
            <a:r>
              <a:rPr lang="en-US" altLang="en-US" sz="2000" b="1" smtClean="0">
                <a:sym typeface="Symbol" pitchFamily="18" charset="2"/>
              </a:rPr>
              <a:t>B</a:t>
            </a:r>
            <a:r>
              <a:rPr lang="en-US" altLang="en-US" sz="2000" smtClean="0">
                <a:sym typeface="Symbol" pitchFamily="18" charset="2"/>
              </a:rPr>
              <a:t> in a plane normal to </a:t>
            </a:r>
            <a:r>
              <a:rPr lang="en-US" altLang="en-US" sz="2000" b="1" smtClean="0">
                <a:sym typeface="Symbol" pitchFamily="18" charset="2"/>
              </a:rPr>
              <a:t>k</a:t>
            </a:r>
            <a:r>
              <a:rPr lang="en-US" altLang="en-US" sz="2000" smtClean="0">
                <a:sym typeface="Symbol" pitchFamily="18" charset="2"/>
              </a:rPr>
              <a:t> (2 possible </a:t>
            </a:r>
            <a:r>
              <a:rPr lang="en-US" altLang="en-US" sz="2000" b="1" smtClean="0">
                <a:sym typeface="Symbol" pitchFamily="18" charset="2"/>
              </a:rPr>
              <a:t> </a:t>
            </a:r>
            <a:r>
              <a:rPr lang="en-US" altLang="en-US" sz="2000" smtClean="0">
                <a:sym typeface="Symbol" pitchFamily="18" charset="2"/>
              </a:rPr>
              <a:t>components)</a:t>
            </a:r>
            <a:endParaRPr lang="en-US" altLang="en-US" sz="2000" smtClean="0"/>
          </a:p>
          <a:p>
            <a:r>
              <a:rPr lang="en-US" altLang="en-US" sz="2000" b="1" smtClean="0">
                <a:solidFill>
                  <a:srgbClr val="FF0000"/>
                </a:solidFill>
              </a:rPr>
              <a:t>Polarizations (reflected and transmitted)</a:t>
            </a:r>
          </a:p>
          <a:p>
            <a:pPr>
              <a:buFontTx/>
              <a:buNone/>
            </a:pPr>
            <a:r>
              <a:rPr lang="en-US" altLang="en-US" sz="2000" smtClean="0"/>
              <a:t>     (noon-midnight meridian)</a:t>
            </a:r>
          </a:p>
          <a:p>
            <a:r>
              <a:rPr lang="en-US" altLang="en-US" sz="2000" smtClean="0"/>
              <a:t>Alfven mode</a:t>
            </a:r>
          </a:p>
          <a:p>
            <a:pPr>
              <a:buFontTx/>
              <a:buNone/>
            </a:pPr>
            <a:r>
              <a:rPr lang="en-US" altLang="en-US" sz="2000" smtClean="0"/>
              <a:t>	(toroidal mode)</a:t>
            </a:r>
          </a:p>
          <a:p>
            <a:pPr>
              <a:buFontTx/>
              <a:buNone/>
            </a:pPr>
            <a:r>
              <a:rPr lang="en-US" altLang="en-US" sz="2000" smtClean="0"/>
              <a:t>     </a:t>
            </a:r>
            <a:r>
              <a:rPr lang="en-US" altLang="en-US" sz="2000" smtClean="0">
                <a:sym typeface="Symbol" pitchFamily="18" charset="2"/>
              </a:rPr>
              <a:t></a:t>
            </a:r>
            <a:r>
              <a:rPr lang="en-US" altLang="en-US" sz="2000" b="1" smtClean="0">
                <a:sym typeface="Symbol" pitchFamily="18" charset="2"/>
              </a:rPr>
              <a:t>B</a:t>
            </a:r>
            <a:r>
              <a:rPr lang="en-US" altLang="en-US" sz="2000" smtClean="0">
                <a:sym typeface="Symbol" pitchFamily="18" charset="2"/>
              </a:rPr>
              <a:t>,</a:t>
            </a:r>
            <a:r>
              <a:rPr lang="en-US" altLang="en-US" sz="2000" b="1" smtClean="0">
                <a:sym typeface="Symbol" pitchFamily="18" charset="2"/>
              </a:rPr>
              <a:t>u</a:t>
            </a:r>
            <a:r>
              <a:rPr lang="en-US" altLang="en-US" sz="2000" smtClean="0">
                <a:sym typeface="Symbol" pitchFamily="18" charset="2"/>
              </a:rPr>
              <a:t>  </a:t>
            </a:r>
            <a:r>
              <a:rPr lang="en-US" altLang="en-US" sz="2000" b="1" smtClean="0">
                <a:sym typeface="Symbol" pitchFamily="18" charset="2"/>
              </a:rPr>
              <a:t>k</a:t>
            </a:r>
            <a:r>
              <a:rPr lang="en-US" altLang="en-US" sz="2000" smtClean="0">
                <a:sym typeface="Symbol" pitchFamily="18" charset="2"/>
              </a:rPr>
              <a:t>-</a:t>
            </a:r>
            <a:r>
              <a:rPr lang="en-US" altLang="en-US" sz="2000" b="1" smtClean="0">
                <a:sym typeface="Symbol" pitchFamily="18" charset="2"/>
              </a:rPr>
              <a:t>B</a:t>
            </a:r>
            <a:r>
              <a:rPr lang="en-US" altLang="en-US" sz="2000" baseline="-25000" smtClean="0">
                <a:sym typeface="Symbol" pitchFamily="18" charset="2"/>
              </a:rPr>
              <a:t>0</a:t>
            </a:r>
            <a:r>
              <a:rPr lang="en-US" altLang="en-US" sz="2000" smtClean="0">
                <a:sym typeface="Symbol" pitchFamily="18" charset="2"/>
              </a:rPr>
              <a:t> plane</a:t>
            </a:r>
            <a:endParaRPr lang="en-US" altLang="en-US" sz="2000" smtClean="0"/>
          </a:p>
          <a:p>
            <a:r>
              <a:rPr lang="en-US" altLang="en-US" sz="2000" smtClean="0"/>
              <a:t>Fast/slow modes</a:t>
            </a:r>
          </a:p>
          <a:p>
            <a:pPr>
              <a:buFontTx/>
              <a:buNone/>
            </a:pPr>
            <a:r>
              <a:rPr lang="en-US" altLang="en-US" sz="2000" smtClean="0"/>
              <a:t>		(poloidal mode)     </a:t>
            </a:r>
          </a:p>
          <a:p>
            <a:pPr>
              <a:buFontTx/>
              <a:buNone/>
            </a:pPr>
            <a:r>
              <a:rPr lang="en-US" altLang="en-US" sz="2000" smtClean="0">
                <a:sym typeface="Symbol" pitchFamily="18" charset="2"/>
              </a:rPr>
              <a:t>	</a:t>
            </a:r>
            <a:r>
              <a:rPr lang="en-US" altLang="en-US" sz="2000" b="1" smtClean="0">
                <a:sym typeface="Symbol" pitchFamily="18" charset="2"/>
              </a:rPr>
              <a:t>B</a:t>
            </a:r>
            <a:r>
              <a:rPr lang="en-US" altLang="en-US" sz="2000" smtClean="0">
                <a:sym typeface="Symbol" pitchFamily="18" charset="2"/>
              </a:rPr>
              <a:t>,</a:t>
            </a:r>
            <a:r>
              <a:rPr lang="en-US" altLang="en-US" sz="2000" b="1" smtClean="0">
                <a:sym typeface="Symbol" pitchFamily="18" charset="2"/>
              </a:rPr>
              <a:t>u</a:t>
            </a:r>
            <a:r>
              <a:rPr lang="en-US" altLang="en-US" sz="2000" smtClean="0">
                <a:sym typeface="Symbol" pitchFamily="18" charset="2"/>
              </a:rPr>
              <a:t> in </a:t>
            </a:r>
            <a:r>
              <a:rPr lang="en-US" altLang="en-US" sz="2000" b="1" smtClean="0">
                <a:sym typeface="Symbol" pitchFamily="18" charset="2"/>
              </a:rPr>
              <a:t>k</a:t>
            </a:r>
            <a:r>
              <a:rPr lang="en-US" altLang="en-US" sz="2000" smtClean="0">
                <a:sym typeface="Symbol" pitchFamily="18" charset="2"/>
              </a:rPr>
              <a:t>-</a:t>
            </a:r>
            <a:r>
              <a:rPr lang="en-US" altLang="en-US" sz="2000" b="1" smtClean="0">
                <a:sym typeface="Symbol" pitchFamily="18" charset="2"/>
              </a:rPr>
              <a:t>B</a:t>
            </a:r>
            <a:r>
              <a:rPr lang="en-US" altLang="en-US" sz="2000" baseline="-25000" smtClean="0">
                <a:sym typeface="Symbol" pitchFamily="18" charset="2"/>
              </a:rPr>
              <a:t>0</a:t>
            </a:r>
            <a:r>
              <a:rPr lang="en-US" altLang="en-US" sz="2000" smtClean="0">
                <a:sym typeface="Symbol" pitchFamily="18" charset="2"/>
              </a:rPr>
              <a:t> plane</a:t>
            </a:r>
          </a:p>
          <a:p>
            <a:r>
              <a:rPr lang="en-US" altLang="en-US" sz="2000" smtClean="0">
                <a:sym typeface="Symbol" pitchFamily="18" charset="2"/>
              </a:rPr>
              <a:t>Antisunward ionospheric motion</a:t>
            </a:r>
          </a:p>
          <a:p>
            <a:pPr>
              <a:buFontTx/>
              <a:buNone/>
            </a:pPr>
            <a:r>
              <a:rPr lang="en-US" altLang="en-US" sz="2000" smtClean="0">
                <a:sym typeface="Symbol" pitchFamily="18" charset="2"/>
              </a:rPr>
              <a:t>     =&gt;fast/slow modes (poloidal)</a:t>
            </a:r>
          </a:p>
          <a:p>
            <a:pPr>
              <a:buFontTx/>
              <a:buNone/>
            </a:pPr>
            <a:r>
              <a:rPr lang="en-US" altLang="en-US" sz="2000" smtClean="0">
                <a:sym typeface="Symbol" pitchFamily="18" charset="2"/>
              </a:rPr>
              <a:t>	=&gt; </a:t>
            </a:r>
            <a:r>
              <a:rPr lang="en-US" altLang="en-US" sz="2000" smtClean="0">
                <a:solidFill>
                  <a:srgbClr val="FF0000"/>
                </a:solidFill>
                <a:sym typeface="Symbol" pitchFamily="18" charset="2"/>
              </a:rPr>
              <a:t>NOT Alfven mode</a:t>
            </a:r>
            <a:r>
              <a:rPr lang="en-US" altLang="en-US" sz="2000" smtClean="0">
                <a:sym typeface="Symbol" pitchFamily="18" charset="2"/>
              </a:rPr>
              <a:t> (toroidal)</a:t>
            </a:r>
            <a:endParaRPr lang="en-US" altLang="en-US" sz="2000" smtClean="0"/>
          </a:p>
        </p:txBody>
      </p:sp>
      <p:sp>
        <p:nvSpPr>
          <p:cNvPr id="16389" name="TextBox 2"/>
          <p:cNvSpPr txBox="1">
            <a:spLocks noChangeArrowheads="1"/>
          </p:cNvSpPr>
          <p:nvPr/>
        </p:nvSpPr>
        <p:spPr bwMode="auto">
          <a:xfrm>
            <a:off x="5610225" y="4191000"/>
            <a:ext cx="144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t>Magnetosphere</a:t>
            </a:r>
          </a:p>
          <a:p>
            <a:pPr eaLnBrk="1" hangingPunct="1">
              <a:spcBef>
                <a:spcPct val="0"/>
              </a:spcBef>
              <a:buFontTx/>
              <a:buNone/>
            </a:pPr>
            <a:endParaRPr lang="en-US" altLang="en-US" sz="1400"/>
          </a:p>
          <a:p>
            <a:pPr eaLnBrk="1" hangingPunct="1">
              <a:spcBef>
                <a:spcPct val="0"/>
              </a:spcBef>
              <a:buFontTx/>
              <a:buNone/>
            </a:pPr>
            <a:r>
              <a:rPr lang="en-US" altLang="en-US" sz="1400"/>
              <a:t>Ionosphere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968750" y="3992563"/>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FFFFFF"/>
              </a:solidFill>
            </a:endParaRPr>
          </a:p>
        </p:txBody>
      </p:sp>
      <p:sp>
        <p:nvSpPr>
          <p:cNvPr id="17411" name="Rectangle 2"/>
          <p:cNvSpPr>
            <a:spLocks noGrp="1" noChangeArrowheads="1"/>
          </p:cNvSpPr>
          <p:nvPr>
            <p:ph type="title"/>
          </p:nvPr>
        </p:nvSpPr>
        <p:spPr>
          <a:xfrm>
            <a:off x="304800" y="228600"/>
            <a:ext cx="8534400" cy="914400"/>
          </a:xfrm>
        </p:spPr>
        <p:txBody>
          <a:bodyPr/>
          <a:lstStyle/>
          <a:p>
            <a:pPr eaLnBrk="1" hangingPunct="1"/>
            <a:r>
              <a:rPr lang="en-US" altLang="zh-CN" sz="3200" b="1" smtClean="0">
                <a:latin typeface="Helvetica" pitchFamily="34" charset="0"/>
                <a:ea typeface="SimSun" pitchFamily="2" charset="-122"/>
              </a:rPr>
              <a:t>Amplification of Magnetic Perturbation at the Ionosphere</a:t>
            </a:r>
            <a:endParaRPr lang="en-US" altLang="zh-CN" smtClean="0">
              <a:ea typeface="SimSun" pitchFamily="2" charset="-122"/>
            </a:endParaRPr>
          </a:p>
        </p:txBody>
      </p:sp>
      <p:sp>
        <p:nvSpPr>
          <p:cNvPr id="17412" name="Rectangle 3"/>
          <p:cNvSpPr>
            <a:spLocks noGrp="1" noChangeArrowheads="1"/>
          </p:cNvSpPr>
          <p:nvPr>
            <p:ph type="body" idx="1"/>
          </p:nvPr>
        </p:nvSpPr>
        <p:spPr>
          <a:xfrm>
            <a:off x="228600" y="990600"/>
            <a:ext cx="2971800" cy="5257800"/>
          </a:xfrm>
        </p:spPr>
        <p:txBody>
          <a:bodyPr/>
          <a:lstStyle/>
          <a:p>
            <a:pPr eaLnBrk="1" hangingPunct="1">
              <a:lnSpc>
                <a:spcPct val="90000"/>
              </a:lnSpc>
            </a:pPr>
            <a:r>
              <a:rPr lang="en-US" altLang="zh-CN" sz="1800" smtClean="0">
                <a:ea typeface="SimSun" pitchFamily="2" charset="-122"/>
              </a:rPr>
              <a:t>At the magnetosphere-ionosphere boundary, the boundary conditions are maintained by the incident, reflected and transmitted perturbations.</a:t>
            </a:r>
          </a:p>
          <a:p>
            <a:pPr eaLnBrk="1" hangingPunct="1">
              <a:lnSpc>
                <a:spcPct val="90000"/>
              </a:lnSpc>
            </a:pPr>
            <a:endParaRPr lang="en-US" altLang="zh-CN" sz="1800" smtClean="0">
              <a:ea typeface="SimSun" pitchFamily="2" charset="-122"/>
            </a:endParaRPr>
          </a:p>
          <a:p>
            <a:pPr eaLnBrk="1" hangingPunct="1">
              <a:lnSpc>
                <a:spcPct val="90000"/>
              </a:lnSpc>
            </a:pPr>
            <a:r>
              <a:rPr lang="en-US" altLang="zh-CN" sz="1800" smtClean="0">
                <a:ea typeface="SimSun" pitchFamily="2" charset="-122"/>
              </a:rPr>
              <a:t>The reflected perturbations have a phase reversal between dB and dV from the incident.</a:t>
            </a:r>
          </a:p>
          <a:p>
            <a:pPr eaLnBrk="1" hangingPunct="1">
              <a:lnSpc>
                <a:spcPct val="90000"/>
              </a:lnSpc>
            </a:pPr>
            <a:endParaRPr lang="en-US" altLang="zh-CN" sz="1800" smtClean="0">
              <a:ea typeface="SimSun" pitchFamily="2" charset="-122"/>
            </a:endParaRPr>
          </a:p>
          <a:p>
            <a:pPr eaLnBrk="1" hangingPunct="1">
              <a:lnSpc>
                <a:spcPct val="90000"/>
              </a:lnSpc>
            </a:pPr>
            <a:r>
              <a:rPr lang="en-US" altLang="zh-CN" sz="1800" smtClean="0">
                <a:ea typeface="SimSun" pitchFamily="2" charset="-122"/>
              </a:rPr>
              <a:t>The inertia of the ionospheric plasma minimizes the velocity change across the boundary</a:t>
            </a:r>
          </a:p>
          <a:p>
            <a:pPr eaLnBrk="1" hangingPunct="1">
              <a:lnSpc>
                <a:spcPct val="90000"/>
              </a:lnSpc>
            </a:pPr>
            <a:endParaRPr lang="en-US" altLang="zh-CN" sz="1800" smtClean="0">
              <a:ea typeface="SimSun" pitchFamily="2" charset="-122"/>
            </a:endParaRPr>
          </a:p>
          <a:p>
            <a:pPr eaLnBrk="1" hangingPunct="1">
              <a:lnSpc>
                <a:spcPct val="90000"/>
              </a:lnSpc>
            </a:pPr>
            <a:endParaRPr lang="en-US" altLang="zh-CN" sz="2400" smtClean="0">
              <a:ea typeface="SimSun" pitchFamily="2" charset="-122"/>
            </a:endParaRPr>
          </a:p>
        </p:txBody>
      </p:sp>
      <p:sp>
        <p:nvSpPr>
          <p:cNvPr id="174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17414" name="Object 2"/>
          <p:cNvGraphicFramePr>
            <a:graphicFrameLocks noChangeAspect="1"/>
          </p:cNvGraphicFramePr>
          <p:nvPr/>
        </p:nvGraphicFramePr>
        <p:xfrm>
          <a:off x="3581400" y="1295400"/>
          <a:ext cx="4953000" cy="1720850"/>
        </p:xfrm>
        <a:graphic>
          <a:graphicData uri="http://schemas.openxmlformats.org/presentationml/2006/ole">
            <mc:AlternateContent xmlns:mc="http://schemas.openxmlformats.org/markup-compatibility/2006">
              <mc:Choice xmlns:v="urn:schemas-microsoft-com:vml" Requires="v">
                <p:oleObj spid="_x0000_s17424" name="Equation" r:id="rId3" imgW="3162300" imgH="1104900" progId="Equation.DSMT4">
                  <p:embed/>
                </p:oleObj>
              </mc:Choice>
              <mc:Fallback>
                <p:oleObj name="Equation" r:id="rId3" imgW="3162300" imgH="1104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95400"/>
                        <a:ext cx="4953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17416" name="Object 4"/>
          <p:cNvGraphicFramePr>
            <a:graphicFrameLocks noChangeAspect="1"/>
          </p:cNvGraphicFramePr>
          <p:nvPr/>
        </p:nvGraphicFramePr>
        <p:xfrm>
          <a:off x="3429000" y="3124200"/>
          <a:ext cx="5562600" cy="1430338"/>
        </p:xfrm>
        <a:graphic>
          <a:graphicData uri="http://schemas.openxmlformats.org/presentationml/2006/ole">
            <mc:AlternateContent xmlns:mc="http://schemas.openxmlformats.org/markup-compatibility/2006">
              <mc:Choice xmlns:v="urn:schemas-microsoft-com:vml" Requires="v">
                <p:oleObj spid="_x0000_s17425" name="Equation" r:id="rId5" imgW="3670200" imgH="939600" progId="Equation.DSMT4">
                  <p:embed/>
                </p:oleObj>
              </mc:Choice>
              <mc:Fallback>
                <p:oleObj name="Equation" r:id="rId5" imgW="3670200" imgH="939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124200"/>
                        <a:ext cx="5562600" cy="14303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174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17419" name="Object 9"/>
          <p:cNvGraphicFramePr>
            <a:graphicFrameLocks noChangeAspect="1"/>
          </p:cNvGraphicFramePr>
          <p:nvPr/>
        </p:nvGraphicFramePr>
        <p:xfrm>
          <a:off x="3733800" y="4800600"/>
          <a:ext cx="4451350" cy="381000"/>
        </p:xfrm>
        <a:graphic>
          <a:graphicData uri="http://schemas.openxmlformats.org/presentationml/2006/ole">
            <mc:AlternateContent xmlns:mc="http://schemas.openxmlformats.org/markup-compatibility/2006">
              <mc:Choice xmlns:v="urn:schemas-microsoft-com:vml" Requires="v">
                <p:oleObj spid="_x0000_s17426" name="Equation" r:id="rId7" imgW="2794000" imgH="241300" progId="Equation.DSMT4">
                  <p:embed/>
                </p:oleObj>
              </mc:Choice>
              <mc:Fallback>
                <p:oleObj name="Equation" r:id="rId7" imgW="2794000" imgH="2413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800600"/>
                        <a:ext cx="4451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3"/>
          <p:cNvSpPr txBox="1">
            <a:spLocks noChangeArrowheads="1"/>
          </p:cNvSpPr>
          <p:nvPr/>
        </p:nvSpPr>
        <p:spPr bwMode="auto">
          <a:xfrm>
            <a:off x="228600" y="5562600"/>
            <a:ext cx="8610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pPr>
            <a:endParaRPr lang="en-US" altLang="zh-CN" sz="1800">
              <a:ea typeface="SimSun" pitchFamily="2" charset="-122"/>
            </a:endParaRPr>
          </a:p>
          <a:p>
            <a:pPr eaLnBrk="1" hangingPunct="1">
              <a:lnSpc>
                <a:spcPct val="90000"/>
              </a:lnSpc>
            </a:pPr>
            <a:r>
              <a:rPr lang="en-US" altLang="zh-CN" sz="2400">
                <a:solidFill>
                  <a:srgbClr val="FF0000"/>
                </a:solidFill>
                <a:ea typeface="SimSun" pitchFamily="2" charset="-122"/>
              </a:rPr>
              <a:t>The magnetic perturbation nearly doubles across the boundary =&gt; forming a strong current</a:t>
            </a:r>
            <a:endParaRPr lang="en-US" altLang="zh-CN">
              <a:solidFill>
                <a:srgbClr val="FF0000"/>
              </a:solidFill>
              <a:ea typeface="SimSun" pitchFamily="2" charset="-122"/>
            </a:endParaRPr>
          </a:p>
          <a:p>
            <a:pPr eaLnBrk="1" hangingPunct="1">
              <a:lnSpc>
                <a:spcPct val="90000"/>
              </a:lnSpc>
            </a:pPr>
            <a:endParaRPr lang="en-US" altLang="zh-CN" sz="2400">
              <a:ea typeface="SimSun"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229600" cy="685800"/>
          </a:xfrm>
        </p:spPr>
        <p:txBody>
          <a:bodyPr/>
          <a:lstStyle/>
          <a:p>
            <a:pPr eaLnBrk="1" hangingPunct="1"/>
            <a:r>
              <a:rPr lang="en-US" altLang="en-US" sz="2400" b="1" smtClean="0">
                <a:solidFill>
                  <a:schemeClr val="tx1"/>
                </a:solidFill>
                <a:latin typeface="Helvetica" pitchFamily="34" charset="0"/>
                <a:ea typeface="Helvetica" pitchFamily="34" charset="0"/>
                <a:cs typeface="Helvetica" pitchFamily="34" charset="0"/>
              </a:rPr>
              <a:t>Comparison of Steady-state Coupling with Dynamic Coupling</a:t>
            </a:r>
            <a:endParaRPr lang="en-US" altLang="zh-CN" sz="3600" b="1" smtClean="0">
              <a:latin typeface="Helvetica" pitchFamily="34" charset="0"/>
              <a:ea typeface="SimSun" pitchFamily="2" charset="-122"/>
              <a:cs typeface="Helvetica" pitchFamily="34" charset="0"/>
            </a:endParaRPr>
          </a:p>
        </p:txBody>
      </p:sp>
      <p:sp>
        <p:nvSpPr>
          <p:cNvPr id="18435" name="Rectangle 3"/>
          <p:cNvSpPr>
            <a:spLocks noGrp="1" noChangeArrowheads="1"/>
          </p:cNvSpPr>
          <p:nvPr>
            <p:ph type="body" idx="1"/>
          </p:nvPr>
        </p:nvSpPr>
        <p:spPr>
          <a:xfrm>
            <a:off x="152400" y="838200"/>
            <a:ext cx="8305800" cy="5334000"/>
          </a:xfrm>
        </p:spPr>
        <p:txBody>
          <a:bodyPr/>
          <a:lstStyle/>
          <a:p>
            <a:r>
              <a:rPr lang="en-US" altLang="en-US" sz="2800" smtClean="0"/>
              <a:t>Coupling speed </a:t>
            </a:r>
            <a:r>
              <a:rPr lang="en-US" altLang="en-US" sz="2800" i="1" smtClean="0"/>
              <a:t>V</a:t>
            </a:r>
            <a:r>
              <a:rPr lang="en-US" altLang="en-US" sz="2800" baseline="-25000" smtClean="0"/>
              <a:t>phase</a:t>
            </a:r>
            <a:endParaRPr lang="en-US" altLang="en-US" sz="2800" smtClean="0"/>
          </a:p>
          <a:p>
            <a:pPr lvl="1"/>
            <a:r>
              <a:rPr lang="en-US" altLang="en-US" sz="2400" smtClean="0"/>
              <a:t>Steady-state Coupling</a:t>
            </a:r>
          </a:p>
          <a:p>
            <a:pPr lvl="2"/>
            <a:r>
              <a:rPr lang="en-US" altLang="en-US" sz="2000" smtClean="0"/>
              <a:t>Original model (Vasyliunas, 1970, Wolf, 1970):  not specific, 				presumed to be </a:t>
            </a:r>
            <a:r>
              <a:rPr lang="en-US" altLang="en-US" sz="2000" i="1" smtClean="0"/>
              <a:t>V</a:t>
            </a:r>
            <a:r>
              <a:rPr lang="en-US" altLang="en-US" sz="2000" i="1" baseline="-25000" smtClean="0"/>
              <a:t>A</a:t>
            </a:r>
            <a:endParaRPr lang="en-US" altLang="en-US" sz="2000" smtClean="0"/>
          </a:p>
          <a:p>
            <a:pPr lvl="2"/>
            <a:r>
              <a:rPr lang="en-US" altLang="en-US" sz="2000" smtClean="0"/>
              <a:t>Implemented in simulations: 	</a:t>
            </a:r>
            <a:r>
              <a:rPr lang="en-US" altLang="en-US" sz="2000" smtClean="0">
                <a:sym typeface="Symbol" pitchFamily="18" charset="2"/>
              </a:rPr>
              <a:t> (</a:t>
            </a:r>
            <a:r>
              <a:rPr lang="en-US" altLang="en-US" sz="2000" smtClean="0"/>
              <a:t>instantaneously)</a:t>
            </a:r>
          </a:p>
          <a:p>
            <a:pPr lvl="1"/>
            <a:r>
              <a:rPr lang="en-US" altLang="en-US" sz="2400" smtClean="0"/>
              <a:t>Dynamic Coupling:  		</a:t>
            </a:r>
            <a:r>
              <a:rPr lang="en-US" altLang="en-US" sz="2400" i="1" smtClean="0"/>
              <a:t>V</a:t>
            </a:r>
            <a:r>
              <a:rPr lang="en-US" altLang="en-US" sz="2400" i="1" baseline="-25000" smtClean="0"/>
              <a:t>phase</a:t>
            </a:r>
            <a:r>
              <a:rPr lang="en-US" altLang="en-US" sz="2400" i="1" smtClean="0"/>
              <a:t> ~ α</a:t>
            </a:r>
            <a:r>
              <a:rPr lang="en-US" altLang="en-US" sz="2400" i="1" baseline="30000" smtClean="0"/>
              <a:t>1/2</a:t>
            </a:r>
            <a:r>
              <a:rPr lang="en-US" altLang="en-US" sz="2400" i="1" smtClean="0"/>
              <a:t> V</a:t>
            </a:r>
            <a:r>
              <a:rPr lang="en-US" altLang="en-US" sz="2400" i="1" baseline="-25000" smtClean="0"/>
              <a:t>A</a:t>
            </a:r>
            <a:r>
              <a:rPr lang="en-US" altLang="en-US" sz="2400" smtClean="0"/>
              <a:t>  </a:t>
            </a:r>
            <a:r>
              <a:rPr lang="en-US" altLang="en-US" sz="2000" smtClean="0"/>
              <a:t>(</a:t>
            </a:r>
            <a:r>
              <a:rPr lang="en-US" altLang="en-US" sz="2000" smtClean="0">
                <a:sym typeface="Symbol" pitchFamily="18" charset="2"/>
              </a:rPr>
              <a:t> is </a:t>
            </a:r>
            <a:r>
              <a:rPr lang="en-US" altLang="en-US" sz="2000" smtClean="0"/>
              <a:t>neutral 						inertia loading factor)</a:t>
            </a:r>
            <a:endParaRPr lang="en-US" altLang="en-US" smtClean="0"/>
          </a:p>
          <a:p>
            <a:r>
              <a:rPr lang="en-US" altLang="en-US" sz="2800" smtClean="0"/>
              <a:t>Coupling time δ</a:t>
            </a:r>
            <a:r>
              <a:rPr lang="en-US" altLang="en-US" sz="2800" i="1" smtClean="0"/>
              <a:t>t</a:t>
            </a:r>
            <a:endParaRPr lang="en-US" altLang="en-US" sz="2800" smtClean="0"/>
          </a:p>
          <a:p>
            <a:pPr lvl="1"/>
            <a:r>
              <a:rPr lang="en-US" altLang="en-US" sz="2400" smtClean="0"/>
              <a:t>Steady-state Coupling</a:t>
            </a:r>
          </a:p>
          <a:p>
            <a:pPr lvl="2"/>
            <a:r>
              <a:rPr lang="en-US" altLang="en-US" sz="2000" smtClean="0"/>
              <a:t>Original model: 		not specified,</a:t>
            </a:r>
          </a:p>
          <a:p>
            <a:pPr lvl="2"/>
            <a:r>
              <a:rPr lang="en-US" altLang="en-US" sz="2000" smtClean="0"/>
              <a:t>Implemented in simulations: 	~0</a:t>
            </a:r>
          </a:p>
          <a:p>
            <a:pPr lvl="1"/>
            <a:r>
              <a:rPr lang="en-US" altLang="en-US" sz="2400" smtClean="0"/>
              <a:t>Dynamic Coupling:  	</a:t>
            </a:r>
            <a:r>
              <a:rPr lang="en-US" altLang="en-US" smtClean="0"/>
              <a:t>	</a:t>
            </a:r>
          </a:p>
          <a:p>
            <a:pPr>
              <a:buFontTx/>
              <a:buNone/>
            </a:pPr>
            <a:r>
              <a:rPr lang="en-US" altLang="en-US" smtClean="0"/>
              <a:t> </a:t>
            </a:r>
          </a:p>
        </p:txBody>
      </p:sp>
      <p:graphicFrame>
        <p:nvGraphicFramePr>
          <p:cNvPr id="18436" name="Object 5"/>
          <p:cNvGraphicFramePr>
            <a:graphicFrameLocks noChangeAspect="1"/>
          </p:cNvGraphicFramePr>
          <p:nvPr/>
        </p:nvGraphicFramePr>
        <p:xfrm>
          <a:off x="3575050" y="5235575"/>
          <a:ext cx="2159000" cy="1622425"/>
        </p:xfrm>
        <a:graphic>
          <a:graphicData uri="http://schemas.openxmlformats.org/presentationml/2006/ole">
            <mc:AlternateContent xmlns:mc="http://schemas.openxmlformats.org/markup-compatibility/2006">
              <mc:Choice xmlns:v="urn:schemas-microsoft-com:vml" Requires="v">
                <p:oleObj spid="_x0000_s18439" name="Equation" r:id="rId3" imgW="977900" imgH="736600" progId="Equation.DSMT4">
                  <p:embed/>
                </p:oleObj>
              </mc:Choice>
              <mc:Fallback>
                <p:oleObj name="Equation" r:id="rId3" imgW="977900" imgH="736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5235575"/>
                        <a:ext cx="2159000" cy="162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TextBox 4"/>
          <p:cNvSpPr txBox="1">
            <a:spLocks noChangeArrowheads="1"/>
          </p:cNvSpPr>
          <p:nvPr/>
        </p:nvSpPr>
        <p:spPr bwMode="auto">
          <a:xfrm>
            <a:off x="5715000" y="5257800"/>
            <a:ext cx="342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t>1~2 min (Alfvén transient) </a:t>
            </a:r>
          </a:p>
          <a:p>
            <a:pPr eaLnBrk="1" hangingPunct="1">
              <a:spcBef>
                <a:spcPct val="0"/>
              </a:spcBef>
              <a:buFontTx/>
              <a:buNone/>
            </a:pPr>
            <a:r>
              <a:rPr lang="en-US" altLang="en-US" sz="1800"/>
              <a:t>  </a:t>
            </a:r>
          </a:p>
          <a:p>
            <a:pPr eaLnBrk="1" hangingPunct="1">
              <a:spcBef>
                <a:spcPct val="0"/>
              </a:spcBef>
              <a:buFontTx/>
              <a:buNone/>
            </a:pPr>
            <a:r>
              <a:rPr lang="en-US" altLang="en-US" sz="1800"/>
              <a:t>30 min (M-I equilibrium)</a:t>
            </a:r>
          </a:p>
          <a:p>
            <a:pPr eaLnBrk="1" hangingPunct="1">
              <a:spcBef>
                <a:spcPct val="0"/>
              </a:spcBef>
              <a:buFontTx/>
              <a:buNone/>
            </a:pPr>
            <a:endParaRPr lang="en-US" altLang="en-US" sz="1800"/>
          </a:p>
          <a:p>
            <a:pPr eaLnBrk="1" hangingPunct="1">
              <a:spcBef>
                <a:spcPct val="0"/>
              </a:spcBef>
              <a:buFontTx/>
              <a:buNone/>
            </a:pPr>
            <a:r>
              <a:rPr lang="en-US" altLang="en-US" sz="1800"/>
              <a:t>1~3 hours (neutral acceleration)</a:t>
            </a:r>
            <a:endParaRPr lang="en-US" alt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8229600" cy="685800"/>
          </a:xfrm>
        </p:spPr>
        <p:txBody>
          <a:bodyPr/>
          <a:lstStyle/>
          <a:p>
            <a:pPr eaLnBrk="1" hangingPunct="1"/>
            <a:r>
              <a:rPr lang="en-US" altLang="en-US" sz="3200" b="1" smtClean="0">
                <a:solidFill>
                  <a:schemeClr val="tx1"/>
                </a:solidFill>
                <a:latin typeface="Helvetica" pitchFamily="34" charset="0"/>
                <a:ea typeface="Helvetica" pitchFamily="34" charset="0"/>
                <a:cs typeface="Helvetica" pitchFamily="34" charset="0"/>
              </a:rPr>
              <a:t>Comparison of Steady-state Coupling with Dynamic Coupling, cont.</a:t>
            </a:r>
            <a:endParaRPr lang="en-US" altLang="zh-CN" b="1" smtClean="0">
              <a:latin typeface="Helvetica" pitchFamily="34" charset="0"/>
              <a:ea typeface="SimSun" pitchFamily="2" charset="-122"/>
              <a:cs typeface="Helvetica" pitchFamily="34" charset="0"/>
            </a:endParaRPr>
          </a:p>
        </p:txBody>
      </p:sp>
      <p:sp>
        <p:nvSpPr>
          <p:cNvPr id="19459" name="Rectangle 3"/>
          <p:cNvSpPr>
            <a:spLocks noGrp="1" noChangeArrowheads="1"/>
          </p:cNvSpPr>
          <p:nvPr>
            <p:ph type="body" idx="1"/>
          </p:nvPr>
        </p:nvSpPr>
        <p:spPr>
          <a:xfrm>
            <a:off x="304800" y="1066800"/>
            <a:ext cx="8534400" cy="5334000"/>
          </a:xfrm>
        </p:spPr>
        <p:txBody>
          <a:bodyPr/>
          <a:lstStyle/>
          <a:p>
            <a:r>
              <a:rPr lang="en-US" altLang="en-US" sz="2800" smtClean="0"/>
              <a:t>Reflection</a:t>
            </a:r>
          </a:p>
          <a:p>
            <a:pPr lvl="1"/>
            <a:r>
              <a:rPr lang="en-US" altLang="en-US" sz="2400" smtClean="0"/>
              <a:t>Steady-state Coupling</a:t>
            </a:r>
          </a:p>
          <a:p>
            <a:pPr lvl="2"/>
            <a:r>
              <a:rPr lang="en-US" altLang="en-US" sz="2000" smtClean="0"/>
              <a:t>Original model: 	Multiple  reflections  assumed,                               	           V,B = final result, (depends on ionospheric conductivity)</a:t>
            </a:r>
          </a:p>
          <a:p>
            <a:pPr lvl="2"/>
            <a:r>
              <a:rPr lang="en-US" altLang="en-US" sz="2000" smtClean="0"/>
              <a:t>Implemented in simulations: 	No reflection, </a:t>
            </a:r>
          </a:p>
          <a:p>
            <a:pPr lvl="2">
              <a:buFontTx/>
              <a:buNone/>
            </a:pPr>
            <a:r>
              <a:rPr lang="en-US" altLang="en-US" sz="2000" b="1" smtClean="0"/>
              <a:t>					E</a:t>
            </a:r>
            <a:r>
              <a:rPr lang="en-US" altLang="en-US" sz="2000" smtClean="0"/>
              <a:t>=</a:t>
            </a:r>
            <a:r>
              <a:rPr lang="en-US" altLang="en-US" sz="2000" b="1" smtClean="0"/>
              <a:t>E</a:t>
            </a:r>
            <a:r>
              <a:rPr lang="en-US" altLang="en-US" sz="2000" baseline="-25000" smtClean="0"/>
              <a:t>inc</a:t>
            </a:r>
            <a:r>
              <a:rPr lang="en-US" altLang="en-US" sz="2000" smtClean="0"/>
              <a:t>,</a:t>
            </a:r>
            <a:r>
              <a:rPr lang="en-US" altLang="en-US" sz="2000" b="1" smtClean="0"/>
              <a:t> V </a:t>
            </a:r>
            <a:r>
              <a:rPr lang="en-US" altLang="en-US" sz="2000" smtClean="0"/>
              <a:t>and δ</a:t>
            </a:r>
            <a:r>
              <a:rPr lang="en-US" altLang="en-US" sz="2000" b="1" smtClean="0"/>
              <a:t>B</a:t>
            </a:r>
            <a:r>
              <a:rPr lang="en-US" altLang="en-US" sz="2000" smtClean="0"/>
              <a:t> are derived</a:t>
            </a:r>
          </a:p>
          <a:p>
            <a:pPr lvl="1"/>
            <a:r>
              <a:rPr lang="en-US" altLang="en-US" sz="2400" smtClean="0"/>
              <a:t>Dynamic Coupling:  Total=I+R for both δB and V</a:t>
            </a:r>
          </a:p>
          <a:p>
            <a:pPr lvl="2"/>
            <a:endParaRPr lang="en-US" altLang="en-US" sz="2000" smtClean="0"/>
          </a:p>
          <a:p>
            <a:pPr lvl="2"/>
            <a:endParaRPr lang="en-US" altLang="en-US" sz="2000" smtClean="0"/>
          </a:p>
          <a:p>
            <a:pPr lvl="2"/>
            <a:endParaRPr lang="en-US" altLang="en-US" sz="2000" smtClean="0"/>
          </a:p>
          <a:p>
            <a:pPr lvl="2"/>
            <a:r>
              <a:rPr lang="en-US" altLang="en-US" sz="2000" smtClean="0"/>
              <a:t>Reflection coefficient </a:t>
            </a:r>
            <a:r>
              <a:rPr lang="el-GR" altLang="en-US" sz="2000" smtClean="0"/>
              <a:t>γ</a:t>
            </a:r>
            <a:r>
              <a:rPr lang="en-US" altLang="en-US" sz="2000" smtClean="0"/>
              <a:t>: depends on gradient (height) and frequency (time lapse); </a:t>
            </a:r>
          </a:p>
          <a:p>
            <a:pPr lvl="2"/>
            <a:r>
              <a:rPr lang="en-US" altLang="en-US" sz="2000" smtClean="0"/>
              <a:t>Reflection may be produced continuously over height</a:t>
            </a:r>
          </a:p>
          <a:p>
            <a:pPr lvl="2"/>
            <a:r>
              <a:rPr lang="en-US" altLang="en-US" sz="2000" smtClean="0"/>
              <a:t>Incident perturbation may consist of a spectrum: dispersion effect</a:t>
            </a:r>
          </a:p>
          <a:p>
            <a:pPr lvl="2"/>
            <a:r>
              <a:rPr lang="en-US" altLang="en-US" sz="2000" smtClean="0"/>
              <a:t>A phase delay </a:t>
            </a:r>
            <a:r>
              <a:rPr lang="el-GR" altLang="en-US" sz="2000" smtClean="0"/>
              <a:t>φ</a:t>
            </a:r>
            <a:r>
              <a:rPr lang="en-US" altLang="en-US" sz="2000" smtClean="0"/>
              <a:t> due to propagation to and from the reflection point</a:t>
            </a:r>
          </a:p>
          <a:p>
            <a:pPr lvl="2"/>
            <a:endParaRPr lang="en-US" altLang="en-US" sz="2000" smtClean="0"/>
          </a:p>
        </p:txBody>
      </p:sp>
      <p:graphicFrame>
        <p:nvGraphicFramePr>
          <p:cNvPr id="19460" name="Object 1"/>
          <p:cNvGraphicFramePr>
            <a:graphicFrameLocks noChangeAspect="1"/>
          </p:cNvGraphicFramePr>
          <p:nvPr/>
        </p:nvGraphicFramePr>
        <p:xfrm>
          <a:off x="2590800" y="3763963"/>
          <a:ext cx="4511675" cy="1277937"/>
        </p:xfrm>
        <a:graphic>
          <a:graphicData uri="http://schemas.openxmlformats.org/presentationml/2006/ole">
            <mc:AlternateContent xmlns:mc="http://schemas.openxmlformats.org/markup-compatibility/2006">
              <mc:Choice xmlns:v="urn:schemas-microsoft-com:vml" Requires="v">
                <p:oleObj spid="_x0000_s19462" name="Equation" r:id="rId3" imgW="2603500" imgH="736600" progId="Equation.DSMT4">
                  <p:embed/>
                </p:oleObj>
              </mc:Choice>
              <mc:Fallback>
                <p:oleObj name="Equation" r:id="rId3" imgW="2603500" imgH="736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763963"/>
                        <a:ext cx="4511675" cy="127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85800" y="304800"/>
            <a:ext cx="7772400" cy="457200"/>
          </a:xfrm>
        </p:spPr>
        <p:txBody>
          <a:bodyPr/>
          <a:lstStyle/>
          <a:p>
            <a:pPr eaLnBrk="1" hangingPunct="1"/>
            <a:r>
              <a:rPr lang="en-US" altLang="zh-CN" sz="3200" b="1" smtClean="0">
                <a:latin typeface="Helvetica" pitchFamily="34" charset="0"/>
                <a:ea typeface="SimSun" pitchFamily="2" charset="-122"/>
              </a:rPr>
              <a:t>Basic Equations</a:t>
            </a:r>
            <a:endParaRPr lang="zh-CN" altLang="en-US" sz="3200" b="1" smtClean="0">
              <a:latin typeface="Helvetica" pitchFamily="34" charset="0"/>
              <a:ea typeface="SimSun" pitchFamily="2" charset="-122"/>
            </a:endParaRPr>
          </a:p>
        </p:txBody>
      </p:sp>
      <p:sp>
        <p:nvSpPr>
          <p:cNvPr id="20483" name="内容占位符 2"/>
          <p:cNvSpPr txBox="1">
            <a:spLocks/>
          </p:cNvSpPr>
          <p:nvPr/>
        </p:nvSpPr>
        <p:spPr bwMode="auto">
          <a:xfrm>
            <a:off x="609600" y="7620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zh-CN" sz="2800">
                <a:latin typeface="Calibri" pitchFamily="34" charset="0"/>
                <a:ea typeface="SimSun" pitchFamily="2" charset="-122"/>
              </a:rPr>
              <a:t>Continuity equations</a:t>
            </a: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Momentum equations</a:t>
            </a:r>
          </a:p>
          <a:p>
            <a:pPr eaLnBrk="1" hangingPunct="1"/>
            <a:endParaRPr lang="en-US" altLang="zh-CN">
              <a:latin typeface="Calibri" pitchFamily="34" charset="0"/>
              <a:ea typeface="SimSun" pitchFamily="2" charset="-122"/>
            </a:endParaRP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Temperature  equations</a:t>
            </a:r>
          </a:p>
          <a:p>
            <a:pPr eaLnBrk="1" hangingPunct="1"/>
            <a:endParaRPr lang="en-US" altLang="zh-CN">
              <a:latin typeface="Calibri" pitchFamily="34" charset="0"/>
              <a:ea typeface="SimSun" pitchFamily="2" charset="-122"/>
            </a:endParaRP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Faraday’s Law and Ampere's Law (E-field is derived from steady state electron momentum equation)</a:t>
            </a:r>
            <a:endParaRPr lang="zh-CN" altLang="en-US" sz="2800">
              <a:latin typeface="Calibri" pitchFamily="34" charset="0"/>
              <a:ea typeface="SimSun" pitchFamily="2" charset="-122"/>
            </a:endParaRPr>
          </a:p>
        </p:txBody>
      </p:sp>
      <p:graphicFrame>
        <p:nvGraphicFramePr>
          <p:cNvPr id="20484" name="Object 8"/>
          <p:cNvGraphicFramePr>
            <a:graphicFrameLocks noChangeAspect="1"/>
          </p:cNvGraphicFramePr>
          <p:nvPr/>
        </p:nvGraphicFramePr>
        <p:xfrm>
          <a:off x="533400" y="4191000"/>
          <a:ext cx="8420100" cy="1049338"/>
        </p:xfrm>
        <a:graphic>
          <a:graphicData uri="http://schemas.openxmlformats.org/presentationml/2006/ole">
            <mc:AlternateContent xmlns:mc="http://schemas.openxmlformats.org/markup-compatibility/2006">
              <mc:Choice xmlns:v="urn:schemas-microsoft-com:vml" Requires="v">
                <p:oleObj spid="_x0000_s20501" name="Equation" r:id="rId3" imgW="5029200" imgH="660400" progId="Equation.DSMT4">
                  <p:embed/>
                </p:oleObj>
              </mc:Choice>
              <mc:Fallback>
                <p:oleObj name="Equation" r:id="rId3" imgW="5029200" imgH="6604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84201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9"/>
          <p:cNvGraphicFramePr>
            <a:graphicFrameLocks noChangeAspect="1"/>
          </p:cNvGraphicFramePr>
          <p:nvPr/>
        </p:nvGraphicFramePr>
        <p:xfrm>
          <a:off x="1444625" y="6143625"/>
          <a:ext cx="1479550" cy="603250"/>
        </p:xfrm>
        <a:graphic>
          <a:graphicData uri="http://schemas.openxmlformats.org/presentationml/2006/ole">
            <mc:AlternateContent xmlns:mc="http://schemas.openxmlformats.org/markup-compatibility/2006">
              <mc:Choice xmlns:v="urn:schemas-microsoft-com:vml" Requires="v">
                <p:oleObj spid="_x0000_s20502" name="Equation" r:id="rId5" imgW="812447" imgH="393529" progId="Equation.DSMT4">
                  <p:embed/>
                </p:oleObj>
              </mc:Choice>
              <mc:Fallback>
                <p:oleObj name="Equation" r:id="rId5" imgW="812447" imgH="393529"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25" y="6143625"/>
                        <a:ext cx="14795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10"/>
          <p:cNvGraphicFramePr>
            <a:graphicFrameLocks noChangeAspect="1"/>
          </p:cNvGraphicFramePr>
          <p:nvPr/>
        </p:nvGraphicFramePr>
        <p:xfrm>
          <a:off x="4019550" y="6078538"/>
          <a:ext cx="3321050" cy="608012"/>
        </p:xfrm>
        <a:graphic>
          <a:graphicData uri="http://schemas.openxmlformats.org/presentationml/2006/ole">
            <mc:AlternateContent xmlns:mc="http://schemas.openxmlformats.org/markup-compatibility/2006">
              <mc:Choice xmlns:v="urn:schemas-microsoft-com:vml" Requires="v">
                <p:oleObj spid="_x0000_s20503" name="Equation" r:id="rId7" imgW="2362200" imgH="431800" progId="Equation.DSMT4">
                  <p:embed/>
                </p:oleObj>
              </mc:Choice>
              <mc:Fallback>
                <p:oleObj name="Equation" r:id="rId7" imgW="2362200" imgH="431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9550" y="6078538"/>
                        <a:ext cx="332105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Box 10"/>
          <p:cNvSpPr txBox="1">
            <a:spLocks noChangeArrowheads="1"/>
          </p:cNvSpPr>
          <p:nvPr/>
        </p:nvSpPr>
        <p:spPr bwMode="auto">
          <a:xfrm>
            <a:off x="6096000" y="1066800"/>
            <a:ext cx="285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600" i="1">
                <a:ea typeface="SimSun" pitchFamily="2" charset="-122"/>
              </a:rPr>
              <a:t>s</a:t>
            </a:r>
            <a:r>
              <a:rPr lang="en-US" altLang="zh-CN" sz="1600">
                <a:ea typeface="SimSun" pitchFamily="2" charset="-122"/>
              </a:rPr>
              <a:t> = </a:t>
            </a:r>
            <a:r>
              <a:rPr lang="en-US" altLang="zh-CN" sz="1600" i="1">
                <a:ea typeface="SimSun" pitchFamily="2" charset="-122"/>
              </a:rPr>
              <a:t>e, i </a:t>
            </a:r>
            <a:r>
              <a:rPr lang="en-US" altLang="zh-CN" sz="1600">
                <a:ea typeface="SimSun" pitchFamily="2" charset="-122"/>
              </a:rPr>
              <a:t>or </a:t>
            </a:r>
            <a:r>
              <a:rPr lang="en-US" altLang="zh-CN" sz="1600" i="1">
                <a:ea typeface="SimSun" pitchFamily="2" charset="-122"/>
              </a:rPr>
              <a:t>n, </a:t>
            </a:r>
            <a:r>
              <a:rPr lang="en-US" altLang="zh-CN" sz="1600">
                <a:ea typeface="SimSun" pitchFamily="2" charset="-122"/>
              </a:rPr>
              <a:t>and</a:t>
            </a:r>
            <a:r>
              <a:rPr lang="en-US" altLang="zh-CN" sz="1600" i="1">
                <a:ea typeface="SimSun" pitchFamily="2" charset="-122"/>
              </a:rPr>
              <a:t> e</a:t>
            </a:r>
            <a:r>
              <a:rPr lang="en-US" altLang="zh-CN" sz="1600" i="1" baseline="-25000">
                <a:ea typeface="SimSun" pitchFamily="2" charset="-122"/>
              </a:rPr>
              <a:t>s</a:t>
            </a:r>
            <a:r>
              <a:rPr lang="en-US" altLang="zh-CN" sz="1600">
                <a:ea typeface="SimSun" pitchFamily="2" charset="-122"/>
              </a:rPr>
              <a:t> = </a:t>
            </a:r>
            <a:r>
              <a:rPr lang="en-US" altLang="zh-CN" sz="1600" i="1">
                <a:ea typeface="SimSun" pitchFamily="2" charset="-122"/>
              </a:rPr>
              <a:t>-e, e </a:t>
            </a:r>
            <a:r>
              <a:rPr lang="en-US" altLang="zh-CN" sz="1600">
                <a:ea typeface="SimSun" pitchFamily="2" charset="-122"/>
              </a:rPr>
              <a:t>or 0</a:t>
            </a:r>
            <a:endParaRPr lang="zh-CN" altLang="en-US" sz="1600">
              <a:ea typeface="SimSun" pitchFamily="2" charset="-122"/>
            </a:endParaRPr>
          </a:p>
        </p:txBody>
      </p:sp>
      <p:graphicFrame>
        <p:nvGraphicFramePr>
          <p:cNvPr id="20488" name="Object 11"/>
          <p:cNvGraphicFramePr>
            <a:graphicFrameLocks noChangeAspect="1"/>
          </p:cNvGraphicFramePr>
          <p:nvPr/>
        </p:nvGraphicFramePr>
        <p:xfrm>
          <a:off x="1524000" y="2438400"/>
          <a:ext cx="6654800" cy="1168400"/>
        </p:xfrm>
        <a:graphic>
          <a:graphicData uri="http://schemas.openxmlformats.org/presentationml/2006/ole">
            <mc:AlternateContent xmlns:mc="http://schemas.openxmlformats.org/markup-compatibility/2006">
              <mc:Choice xmlns:v="urn:schemas-microsoft-com:vml" Requires="v">
                <p:oleObj spid="_x0000_s20504" name="Equation" r:id="rId9" imgW="4483100" imgH="787400" progId="Equation.DSMT4">
                  <p:embed/>
                </p:oleObj>
              </mc:Choice>
              <mc:Fallback>
                <p:oleObj name="Equation" r:id="rId9" imgW="4483100" imgH="7874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438400"/>
                        <a:ext cx="6654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12"/>
          <p:cNvGraphicFramePr>
            <a:graphicFrameLocks noChangeAspect="1"/>
          </p:cNvGraphicFramePr>
          <p:nvPr/>
        </p:nvGraphicFramePr>
        <p:xfrm>
          <a:off x="2362200" y="1371600"/>
          <a:ext cx="2851150" cy="639763"/>
        </p:xfrm>
        <a:graphic>
          <a:graphicData uri="http://schemas.openxmlformats.org/presentationml/2006/ole">
            <mc:AlternateContent xmlns:mc="http://schemas.openxmlformats.org/markup-compatibility/2006">
              <mc:Choice xmlns:v="urn:schemas-microsoft-com:vml" Requires="v">
                <p:oleObj spid="_x0000_s20505" name="Equation" r:id="rId11" imgW="1866900" imgH="419100" progId="Equation.DSMT4">
                  <p:embed/>
                </p:oleObj>
              </mc:Choice>
              <mc:Fallback>
                <p:oleObj name="Equation" r:id="rId11" imgW="1866900" imgH="4191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1371600"/>
                        <a:ext cx="2851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Connector 11"/>
          <p:cNvCxnSpPr/>
          <p:nvPr/>
        </p:nvCxnSpPr>
        <p:spPr>
          <a:xfrm>
            <a:off x="1447800" y="30480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876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33500" y="6746875"/>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84750" y="668655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1981200"/>
            <a:ext cx="1295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495" name="TextBox 1"/>
          <p:cNvSpPr txBox="1">
            <a:spLocks noChangeArrowheads="1"/>
          </p:cNvSpPr>
          <p:nvPr/>
        </p:nvSpPr>
        <p:spPr bwMode="auto">
          <a:xfrm>
            <a:off x="6705600" y="2286000"/>
            <a:ext cx="2138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solidFill>
                  <a:srgbClr val="FF0000"/>
                </a:solidFill>
              </a:rPr>
              <a:t>Field-aligned flow allowed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E4C409-4AB0-42BB-B843-B57B88C8D297}" type="slidenum">
              <a:rPr lang="en-US" altLang="en-US" sz="1400">
                <a:solidFill>
                  <a:srgbClr val="000000"/>
                </a:solidFill>
                <a:latin typeface="Arial" charset="0"/>
              </a:rPr>
              <a:pPr/>
              <a:t>17</a:t>
            </a:fld>
            <a:endParaRPr lang="en-US" altLang="en-US" sz="1400">
              <a:solidFill>
                <a:srgbClr val="000000"/>
              </a:solidFill>
              <a:latin typeface="Arial" charset="0"/>
            </a:endParaRPr>
          </a:p>
        </p:txBody>
      </p:sp>
      <p:sp>
        <p:nvSpPr>
          <p:cNvPr id="21509" name="Text Box 29"/>
          <p:cNvSpPr txBox="1">
            <a:spLocks noChangeArrowheads="1"/>
          </p:cNvSpPr>
          <p:nvPr/>
        </p:nvSpPr>
        <p:spPr bwMode="auto">
          <a:xfrm>
            <a:off x="609600" y="30163"/>
            <a:ext cx="7924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1-D Simulation Along Northern Pole</a:t>
            </a:r>
          </a:p>
        </p:txBody>
      </p:sp>
      <p:sp>
        <p:nvSpPr>
          <p:cNvPr id="21510"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708025"/>
            <a:ext cx="37941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13" name="TextBox 2"/>
          <p:cNvSpPr txBox="1">
            <a:spLocks noChangeArrowheads="1"/>
          </p:cNvSpPr>
          <p:nvPr/>
        </p:nvSpPr>
        <p:spPr bwMode="auto">
          <a:xfrm>
            <a:off x="4724400" y="5562600"/>
            <a:ext cx="3935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cs typeface="Times New Roman" pitchFamily="18" charset="0"/>
              </a:rPr>
              <a:t>The noon-midnight and dawn-dusk components of the perturbation magnetic field, </a:t>
            </a:r>
            <a:r>
              <a:rPr lang="en-US" altLang="en-US" sz="1800" i="1">
                <a:solidFill>
                  <a:srgbClr val="000000"/>
                </a:solidFill>
                <a:cs typeface="Times New Roman" pitchFamily="18" charset="0"/>
              </a:rPr>
              <a:t>B</a:t>
            </a:r>
            <a:r>
              <a:rPr lang="en-US" altLang="en-US" sz="1800" i="1" baseline="-25000">
                <a:solidFill>
                  <a:srgbClr val="000000"/>
                </a:solidFill>
                <a:cs typeface="Times New Roman" pitchFamily="18" charset="0"/>
              </a:rPr>
              <a:t>x</a:t>
            </a:r>
            <a:r>
              <a:rPr lang="en-US" altLang="en-US" sz="1800">
                <a:solidFill>
                  <a:srgbClr val="000000"/>
                </a:solidFill>
                <a:cs typeface="Times New Roman" pitchFamily="18" charset="0"/>
              </a:rPr>
              <a:t> and </a:t>
            </a:r>
            <a:r>
              <a:rPr lang="en-US" altLang="en-US" sz="1800" i="1">
                <a:solidFill>
                  <a:srgbClr val="000000"/>
                </a:solidFill>
                <a:cs typeface="Times New Roman" pitchFamily="18" charset="0"/>
              </a:rPr>
              <a:t>B</a:t>
            </a:r>
            <a:r>
              <a:rPr lang="en-US" altLang="en-US" sz="1800" i="1" baseline="-25000">
                <a:solidFill>
                  <a:srgbClr val="000000"/>
                </a:solidFill>
                <a:cs typeface="Times New Roman" pitchFamily="18" charset="0"/>
              </a:rPr>
              <a:t>y.</a:t>
            </a:r>
            <a:r>
              <a:rPr lang="en-US" altLang="en-US" sz="1800" i="1">
                <a:solidFill>
                  <a:srgbClr val="000000"/>
                </a:solidFill>
                <a:cs typeface="Times New Roman" pitchFamily="18" charset="0"/>
              </a:rPr>
              <a:t>. Tu et al.</a:t>
            </a:r>
            <a:r>
              <a:rPr lang="en-US" altLang="en-US" sz="1800">
                <a:solidFill>
                  <a:srgbClr val="000000"/>
                </a:solidFill>
                <a:cs typeface="Times New Roman" pitchFamily="18" charset="0"/>
              </a:rPr>
              <a:t>, 2014</a:t>
            </a:r>
          </a:p>
        </p:txBody>
      </p:sp>
      <p:sp>
        <p:nvSpPr>
          <p:cNvPr id="21514" name="TextBox 18"/>
          <p:cNvSpPr txBox="1">
            <a:spLocks noChangeArrowheads="1"/>
          </p:cNvSpPr>
          <p:nvPr/>
        </p:nvSpPr>
        <p:spPr bwMode="auto">
          <a:xfrm>
            <a:off x="625475" y="5715000"/>
            <a:ext cx="387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cs typeface="Times New Roman" pitchFamily="18" charset="0"/>
              </a:rPr>
              <a:t>The noon-midnight and dawn-dusk components of the plasma velocity </a:t>
            </a:r>
            <a:r>
              <a:rPr lang="en-US" altLang="en-US" sz="1800" i="1">
                <a:solidFill>
                  <a:srgbClr val="000000"/>
                </a:solidFill>
                <a:cs typeface="Times New Roman" pitchFamily="18" charset="0"/>
              </a:rPr>
              <a:t>V</a:t>
            </a:r>
            <a:r>
              <a:rPr lang="en-US" altLang="en-US" sz="1800" i="1" baseline="-25000">
                <a:solidFill>
                  <a:srgbClr val="000000"/>
                </a:solidFill>
                <a:cs typeface="Times New Roman" pitchFamily="18" charset="0"/>
              </a:rPr>
              <a:t>x</a:t>
            </a:r>
            <a:r>
              <a:rPr lang="en-US" altLang="en-US" sz="1800">
                <a:solidFill>
                  <a:srgbClr val="000000"/>
                </a:solidFill>
                <a:cs typeface="Times New Roman" pitchFamily="18" charset="0"/>
              </a:rPr>
              <a:t> and </a:t>
            </a:r>
            <a:r>
              <a:rPr lang="en-US" altLang="en-US" sz="1800" i="1">
                <a:solidFill>
                  <a:srgbClr val="000000"/>
                </a:solidFill>
                <a:cs typeface="Times New Roman" pitchFamily="18" charset="0"/>
              </a:rPr>
              <a:t>V</a:t>
            </a:r>
            <a:r>
              <a:rPr lang="en-US" altLang="en-US" sz="1800" i="1" baseline="-25000">
                <a:solidFill>
                  <a:srgbClr val="000000"/>
                </a:solidFill>
                <a:cs typeface="Times New Roman" pitchFamily="18" charset="0"/>
              </a:rPr>
              <a:t>y</a:t>
            </a:r>
            <a:r>
              <a:rPr lang="en-US" altLang="en-US" sz="1800">
                <a:solidFill>
                  <a:srgbClr val="000000"/>
                </a:solidFill>
                <a:cs typeface="Times New Roman" pitchFamily="18" charset="0"/>
              </a:rPr>
              <a:t>. </a:t>
            </a:r>
            <a:r>
              <a:rPr lang="en-US" altLang="en-US" sz="1800" i="1">
                <a:solidFill>
                  <a:srgbClr val="000000"/>
                </a:solidFill>
                <a:cs typeface="Times New Roman" pitchFamily="18" charset="0"/>
              </a:rPr>
              <a:t>Tu et al.</a:t>
            </a:r>
            <a:r>
              <a:rPr lang="en-US" altLang="en-US" sz="1800">
                <a:solidFill>
                  <a:srgbClr val="000000"/>
                </a:solidFill>
                <a:cs typeface="Times New Roman" pitchFamily="18" charset="0"/>
              </a:rPr>
              <a:t>, 2014</a:t>
            </a:r>
          </a:p>
        </p:txBody>
      </p: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6763"/>
            <a:ext cx="378301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9"/>
          <p:cNvGraphicFramePr>
            <a:graphicFrameLocks noChangeAspect="1"/>
          </p:cNvGraphicFramePr>
          <p:nvPr/>
        </p:nvGraphicFramePr>
        <p:xfrm>
          <a:off x="304800" y="246063"/>
          <a:ext cx="5246688" cy="3182937"/>
        </p:xfrm>
        <a:graphic>
          <a:graphicData uri="http://schemas.openxmlformats.org/presentationml/2006/ole">
            <mc:AlternateContent xmlns:mc="http://schemas.openxmlformats.org/markup-compatibility/2006">
              <mc:Choice xmlns:v="urn:schemas-microsoft-com:vml" Requires="v">
                <p:oleObj spid="_x0000_s22538" name="CorelDRAW 6.0" r:id="rId3" imgW="7443216" imgH="4535424" progId="CorelDRAW.Graphic.6">
                  <p:embed/>
                </p:oleObj>
              </mc:Choice>
              <mc:Fallback>
                <p:oleObj name="CorelDRAW 6.0" r:id="rId3" imgW="7443216" imgH="4535424" progId="CorelDRAW.Graphic.6">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6063"/>
                        <a:ext cx="5246688"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10"/>
          <p:cNvGraphicFramePr>
            <a:graphicFrameLocks noChangeAspect="1"/>
          </p:cNvGraphicFramePr>
          <p:nvPr/>
        </p:nvGraphicFramePr>
        <p:xfrm>
          <a:off x="457200" y="3657600"/>
          <a:ext cx="4405313" cy="2770188"/>
        </p:xfrm>
        <a:graphic>
          <a:graphicData uri="http://schemas.openxmlformats.org/presentationml/2006/ole">
            <mc:AlternateContent xmlns:mc="http://schemas.openxmlformats.org/markup-compatibility/2006">
              <mc:Choice xmlns:v="urn:schemas-microsoft-com:vml" Requires="v">
                <p:oleObj spid="_x0000_s22539" name="CorelDRAW 6.0" r:id="rId5" imgW="4887446" imgH="3073509" progId="CorelDRAW.Graphic.6">
                  <p:embed/>
                </p:oleObj>
              </mc:Choice>
              <mc:Fallback>
                <p:oleObj name="CorelDRAW 6.0" r:id="rId5" imgW="4887446" imgH="3073509" progId="CorelDRAW.Graphic.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657600"/>
                        <a:ext cx="4405313"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11"/>
          <p:cNvSpPr txBox="1">
            <a:spLocks noChangeArrowheads="1"/>
          </p:cNvSpPr>
          <p:nvPr/>
        </p:nvSpPr>
        <p:spPr bwMode="auto">
          <a:xfrm>
            <a:off x="5638800" y="304800"/>
            <a:ext cx="31242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Heating rate </a:t>
            </a:r>
            <a:r>
              <a:rPr lang="en-US" altLang="en-US" sz="1800" i="1"/>
              <a:t>q</a:t>
            </a:r>
            <a:r>
              <a:rPr lang="en-US" altLang="en-US" sz="1800"/>
              <a:t> as function of Alfvén travel time and height. The heating rate at each height becomes a constant after about 30 Alfvén travel times. The Alfvén time is the time normalized by </a:t>
            </a:r>
            <a:r>
              <a:rPr lang="en-US" altLang="en-US" sz="1800" i="1"/>
              <a:t>t</a:t>
            </a:r>
            <a:r>
              <a:rPr lang="en-US" altLang="en-US" sz="1800" i="1" baseline="-25000"/>
              <a:t>A</a:t>
            </a:r>
            <a:r>
              <a:rPr lang="en-US" altLang="en-US" sz="1800"/>
              <a:t>, which is   defined  as  </a:t>
            </a:r>
          </a:p>
          <a:p>
            <a:pPr algn="just" eaLnBrk="1" hangingPunct="1">
              <a:spcBef>
                <a:spcPct val="50000"/>
              </a:spcBef>
              <a:buFontTx/>
              <a:buNone/>
            </a:pPr>
            <a:r>
              <a:rPr lang="en-US" altLang="en-US" sz="1800"/>
              <a:t>If the driver is at the magnetopause, the Alfvén time is about 1 min.</a:t>
            </a:r>
          </a:p>
          <a:p>
            <a:pPr algn="just" eaLnBrk="1" hangingPunct="1">
              <a:spcBef>
                <a:spcPct val="50000"/>
              </a:spcBef>
              <a:buFontTx/>
              <a:buNone/>
            </a:pPr>
            <a:endParaRPr lang="en-US" altLang="en-US" sz="1800" b="1"/>
          </a:p>
          <a:p>
            <a:pPr algn="just" eaLnBrk="1" hangingPunct="1">
              <a:spcBef>
                <a:spcPct val="50000"/>
              </a:spcBef>
              <a:buFontTx/>
              <a:buNone/>
            </a:pPr>
            <a:r>
              <a:rPr lang="en-US" altLang="en-US" sz="1800"/>
              <a:t>Height variations of frictional heating rate and true Joule heating rate at a selected time. The Joule heating rate is negligibly small. The heating is essentially frictional in nature.</a:t>
            </a:r>
          </a:p>
        </p:txBody>
      </p:sp>
      <p:graphicFrame>
        <p:nvGraphicFramePr>
          <p:cNvPr id="22533" name="Object 12"/>
          <p:cNvGraphicFramePr>
            <a:graphicFrameLocks noChangeAspect="1"/>
          </p:cNvGraphicFramePr>
          <p:nvPr/>
        </p:nvGraphicFramePr>
        <p:xfrm>
          <a:off x="6934200" y="2286000"/>
          <a:ext cx="1609725" cy="496888"/>
        </p:xfrm>
        <a:graphic>
          <a:graphicData uri="http://schemas.openxmlformats.org/presentationml/2006/ole">
            <mc:AlternateContent xmlns:mc="http://schemas.openxmlformats.org/markup-compatibility/2006">
              <mc:Choice xmlns:v="urn:schemas-microsoft-com:vml" Requires="v">
                <p:oleObj spid="_x0000_s22540" name="Equation" r:id="rId7" imgW="1066800" imgH="330200" progId="Equation.DSMT4">
                  <p:embed/>
                </p:oleObj>
              </mc:Choice>
              <mc:Fallback>
                <p:oleObj name="Equation" r:id="rId7" imgW="1066800" imgH="3302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286000"/>
                        <a:ext cx="16097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Box 5"/>
          <p:cNvSpPr txBox="1">
            <a:spLocks noChangeArrowheads="1"/>
          </p:cNvSpPr>
          <p:nvPr/>
        </p:nvSpPr>
        <p:spPr bwMode="auto">
          <a:xfrm>
            <a:off x="6858000" y="6096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Tu et al.,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7"/>
          <p:cNvGraphicFramePr>
            <a:graphicFrameLocks noChangeAspect="1"/>
          </p:cNvGraphicFramePr>
          <p:nvPr/>
        </p:nvGraphicFramePr>
        <p:xfrm>
          <a:off x="609600" y="3505200"/>
          <a:ext cx="4305300" cy="2916238"/>
        </p:xfrm>
        <a:graphic>
          <a:graphicData uri="http://schemas.openxmlformats.org/presentationml/2006/ole">
            <mc:AlternateContent xmlns:mc="http://schemas.openxmlformats.org/markup-compatibility/2006">
              <mc:Choice xmlns:v="urn:schemas-microsoft-com:vml" Requires="v">
                <p:oleObj spid="_x0000_s23561" name="CorelDRAW 6.0" r:id="rId3" imgW="4778788" imgH="3236655" progId="CorelDRAW.Graphic.6">
                  <p:embed/>
                </p:oleObj>
              </mc:Choice>
              <mc:Fallback>
                <p:oleObj name="CorelDRAW 6.0" r:id="rId3" imgW="4778788" imgH="3236655" progId="CorelDRAW.Graphic.6">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305300"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Text Box 8"/>
          <p:cNvSpPr txBox="1">
            <a:spLocks noChangeArrowheads="1"/>
          </p:cNvSpPr>
          <p:nvPr/>
        </p:nvSpPr>
        <p:spPr bwMode="auto">
          <a:xfrm>
            <a:off x="5181600" y="3317875"/>
            <a:ext cx="3810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Time variation of height integrated heating rate. After about 30 Alfvén travel times, the heating rate reaches a constant. This steady-state heating rate is equivalent to the steady-state heating rate calculated using conventional Joule heating rate </a:t>
            </a:r>
            <a:r>
              <a:rPr lang="en-US" altLang="en-US" sz="1800" b="1"/>
              <a:t>J</a:t>
            </a:r>
            <a:r>
              <a:rPr lang="en-US" altLang="en-US" sz="1800">
                <a:cs typeface="Times New Roman" pitchFamily="18" charset="0"/>
              </a:rPr>
              <a:t>∙(</a:t>
            </a:r>
            <a:r>
              <a:rPr lang="en-US" altLang="en-US" sz="1800" b="1">
                <a:cs typeface="Times New Roman" pitchFamily="18" charset="0"/>
              </a:rPr>
              <a:t>E</a:t>
            </a:r>
            <a:r>
              <a:rPr lang="en-US" altLang="en-US" sz="1800">
                <a:cs typeface="Times New Roman" pitchFamily="18" charset="0"/>
              </a:rPr>
              <a:t>+</a:t>
            </a:r>
            <a:r>
              <a:rPr lang="en-US" altLang="en-US" sz="1800" b="1">
                <a:cs typeface="Times New Roman" pitchFamily="18" charset="0"/>
              </a:rPr>
              <a:t>u</a:t>
            </a:r>
            <a:r>
              <a:rPr lang="en-US" altLang="en-US" sz="1800" baseline="-25000">
                <a:cs typeface="Times New Roman" pitchFamily="18" charset="0"/>
              </a:rPr>
              <a:t>n</a:t>
            </a:r>
            <a:r>
              <a:rPr lang="en-US" altLang="en-US" sz="1800">
                <a:cs typeface="Times New Roman" pitchFamily="18" charset="0"/>
              </a:rPr>
              <a:t>x</a:t>
            </a:r>
            <a:r>
              <a:rPr lang="en-US" altLang="en-US" sz="1800" b="1">
                <a:cs typeface="Times New Roman" pitchFamily="18" charset="0"/>
              </a:rPr>
              <a:t>B</a:t>
            </a:r>
            <a:r>
              <a:rPr lang="en-US" altLang="en-US" sz="1800">
                <a:cs typeface="Times New Roman" pitchFamily="18" charset="0"/>
              </a:rPr>
              <a:t>) </a:t>
            </a:r>
            <a:r>
              <a:rPr lang="en-US" altLang="en-US" sz="1800"/>
              <a:t>defined in the frame moving with the neutral wind. In the transition period, the heating rate can be two times larger than the steady-state heating rate.</a:t>
            </a:r>
          </a:p>
        </p:txBody>
      </p:sp>
      <p:graphicFrame>
        <p:nvGraphicFramePr>
          <p:cNvPr id="23556" name="Object 9"/>
          <p:cNvGraphicFramePr>
            <a:graphicFrameLocks noChangeAspect="1"/>
          </p:cNvGraphicFramePr>
          <p:nvPr/>
        </p:nvGraphicFramePr>
        <p:xfrm>
          <a:off x="550863" y="355600"/>
          <a:ext cx="4935537" cy="2997200"/>
        </p:xfrm>
        <a:graphic>
          <a:graphicData uri="http://schemas.openxmlformats.org/presentationml/2006/ole">
            <mc:AlternateContent xmlns:mc="http://schemas.openxmlformats.org/markup-compatibility/2006">
              <mc:Choice xmlns:v="urn:schemas-microsoft-com:vml" Requires="v">
                <p:oleObj spid="_x0000_s23562" name="CorelDRAW 6.0" r:id="rId5" imgW="5481583" imgH="3328541" progId="CorelDRAW.Graphic.6">
                  <p:embed/>
                </p:oleObj>
              </mc:Choice>
              <mc:Fallback>
                <p:oleObj name="CorelDRAW 6.0" r:id="rId5" imgW="5481583" imgH="3328541" progId="CorelDRAW.Graphic.6">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3" y="355600"/>
                        <a:ext cx="493553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Text Box 10"/>
          <p:cNvSpPr txBox="1">
            <a:spLocks noChangeArrowheads="1"/>
          </p:cNvSpPr>
          <p:nvPr/>
        </p:nvSpPr>
        <p:spPr bwMode="auto">
          <a:xfrm>
            <a:off x="5638800" y="407988"/>
            <a:ext cx="3124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Heating rate divided by total mass density (neutral mass density plus plasma mass density) as function of Alfvén travel time and height. The heating rate per unit mass is peaked in the F layer of the ionosphere, around about 300 km in this case.</a:t>
            </a:r>
          </a:p>
        </p:txBody>
      </p:sp>
      <p:sp>
        <p:nvSpPr>
          <p:cNvPr id="23558" name="TextBox 5"/>
          <p:cNvSpPr txBox="1">
            <a:spLocks noChangeArrowheads="1"/>
          </p:cNvSpPr>
          <p:nvPr/>
        </p:nvSpPr>
        <p:spPr bwMode="auto">
          <a:xfrm>
            <a:off x="1524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Tu et al.,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76475" y="2566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6147" name="Text Box 3"/>
          <p:cNvSpPr txBox="1">
            <a:spLocks noChangeArrowheads="1"/>
          </p:cNvSpPr>
          <p:nvPr/>
        </p:nvSpPr>
        <p:spPr bwMode="auto">
          <a:xfrm>
            <a:off x="1524000" y="304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zh-CN" sz="2400" b="1">
                <a:latin typeface="Helvetica" pitchFamily="34" charset="0"/>
                <a:ea typeface="SimSun" pitchFamily="2" charset="-122"/>
              </a:rPr>
              <a:t>Field-aligned Current Coupling Models</a:t>
            </a:r>
          </a:p>
        </p:txBody>
      </p:sp>
      <p:sp>
        <p:nvSpPr>
          <p:cNvPr id="6148" name="Text Box 4"/>
          <p:cNvSpPr txBox="1">
            <a:spLocks noChangeArrowheads="1"/>
          </p:cNvSpPr>
          <p:nvPr/>
        </p:nvSpPr>
        <p:spPr bwMode="auto">
          <a:xfrm>
            <a:off x="457200" y="5105400"/>
            <a:ext cx="830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zh-CN" altLang="en-US" sz="2400">
                <a:ea typeface="SimSun" pitchFamily="2" charset="-122"/>
              </a:rPr>
              <a:t> </a:t>
            </a:r>
            <a:r>
              <a:rPr lang="en-US" altLang="zh-CN" sz="2400">
                <a:ea typeface="SimSun" pitchFamily="2" charset="-122"/>
              </a:rPr>
              <a:t>coupled via field-aligned current, closed with Pedersen current</a:t>
            </a:r>
          </a:p>
          <a:p>
            <a:pPr eaLnBrk="1" hangingPunct="1">
              <a:spcBef>
                <a:spcPct val="50000"/>
              </a:spcBef>
            </a:pPr>
            <a:r>
              <a:rPr lang="en-US" altLang="zh-CN" sz="2400">
                <a:ea typeface="SimSun" pitchFamily="2" charset="-122"/>
              </a:rPr>
              <a:t> Ohm’s law gives the electric field and Hall current</a:t>
            </a:r>
          </a:p>
          <a:p>
            <a:pPr eaLnBrk="1" hangingPunct="1">
              <a:spcBef>
                <a:spcPct val="50000"/>
              </a:spcBef>
            </a:pPr>
            <a:r>
              <a:rPr lang="en-US" altLang="zh-CN" sz="2400">
                <a:ea typeface="SimSun" pitchFamily="2" charset="-122"/>
              </a:rPr>
              <a:t> electric drift gives the ion motion</a:t>
            </a:r>
          </a:p>
        </p:txBody>
      </p:sp>
      <p:pic>
        <p:nvPicPr>
          <p:cNvPr id="6149" name="Picture 5" descr="I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67226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p:cNvSpPr txBox="1">
            <a:spLocks noChangeArrowheads="1"/>
          </p:cNvSpPr>
          <p:nvPr/>
        </p:nvSpPr>
        <p:spPr bwMode="auto">
          <a:xfrm>
            <a:off x="8001000" y="12954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FF0000"/>
                </a:solidFill>
              </a:rPr>
              <a:t>Full dynamics</a:t>
            </a:r>
          </a:p>
        </p:txBody>
      </p:sp>
      <p:sp>
        <p:nvSpPr>
          <p:cNvPr id="6151" name="TextBox 6"/>
          <p:cNvSpPr txBox="1">
            <a:spLocks noChangeArrowheads="1"/>
          </p:cNvSpPr>
          <p:nvPr/>
        </p:nvSpPr>
        <p:spPr bwMode="auto">
          <a:xfrm>
            <a:off x="7924800" y="27432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FF0000"/>
                </a:solidFill>
              </a:rPr>
              <a:t>Electrostatic</a:t>
            </a:r>
          </a:p>
        </p:txBody>
      </p:sp>
      <p:sp>
        <p:nvSpPr>
          <p:cNvPr id="6152" name="TextBox 7"/>
          <p:cNvSpPr txBox="1">
            <a:spLocks noChangeArrowheads="1"/>
          </p:cNvSpPr>
          <p:nvPr/>
        </p:nvSpPr>
        <p:spPr bwMode="auto">
          <a:xfrm>
            <a:off x="7848600" y="3581400"/>
            <a:ext cx="114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FF0000"/>
                </a:solidFill>
              </a:rPr>
              <a:t>Steady state</a:t>
            </a:r>
          </a:p>
          <a:p>
            <a:pPr eaLnBrk="1" hangingPunct="1">
              <a:spcBef>
                <a:spcPct val="0"/>
              </a:spcBef>
              <a:buFontTx/>
              <a:buNone/>
            </a:pPr>
            <a:r>
              <a:rPr lang="en-US" altLang="en-US" sz="1400">
                <a:solidFill>
                  <a:srgbClr val="FF0000"/>
                </a:solidFill>
              </a:rPr>
              <a:t>(density and neutrals time varying)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62100"/>
            <a:ext cx="34290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62100"/>
            <a:ext cx="44831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676400" y="457200"/>
            <a:ext cx="551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a:t>2-D Simulation of the Dawn-Dusk Meridian Plane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ctrTitle"/>
          </p:nvPr>
        </p:nvSpPr>
        <p:spPr/>
        <p:txBody>
          <a:bodyPr/>
          <a:lstStyle/>
          <a:p>
            <a:endParaRPr lang="en-US" altLang="en-US" smtClean="0"/>
          </a:p>
        </p:txBody>
      </p:sp>
      <p:sp>
        <p:nvSpPr>
          <p:cNvPr id="2560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BEEB1E0-43C1-4CCC-B3DB-0B7E646D017B}" type="slidenum">
              <a:rPr lang="en-US" altLang="en-US" sz="1400">
                <a:solidFill>
                  <a:srgbClr val="000000"/>
                </a:solidFill>
                <a:latin typeface="Arial" charset="0"/>
              </a:rPr>
              <a:pPr/>
              <a:t>21</a:t>
            </a:fld>
            <a:endParaRPr lang="en-US" altLang="en-US" sz="1400">
              <a:solidFill>
                <a:srgbClr val="000000"/>
              </a:solidFill>
              <a:latin typeface="Arial" charset="0"/>
            </a:endParaRPr>
          </a:p>
        </p:txBody>
      </p:sp>
      <p:sp>
        <p:nvSpPr>
          <p:cNvPr id="25604" name="Text Box 29"/>
          <p:cNvSpPr txBox="1">
            <a:spLocks noChangeArrowheads="1"/>
          </p:cNvSpPr>
          <p:nvPr/>
        </p:nvSpPr>
        <p:spPr bwMode="auto">
          <a:xfrm>
            <a:off x="609600" y="30163"/>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Alfven Wave Propagation</a:t>
            </a:r>
          </a:p>
        </p:txBody>
      </p:sp>
      <p:pic>
        <p:nvPicPr>
          <p:cNvPr id="256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863"/>
            <a:ext cx="4595813" cy="43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930275"/>
            <a:ext cx="46069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609600" y="656772"/>
            <a:ext cx="3829825" cy="400110"/>
          </a:xfrm>
          <a:prstGeom prst="rect">
            <a:avLst/>
          </a:prstGeom>
          <a:blipFill>
            <a:blip r:embed="rId4"/>
            <a:stretch>
              <a:fillRect t="-9231" b="-27692"/>
            </a:stretch>
          </a:blipFill>
        </p:spPr>
        <p:txBody>
          <a:bodyPr/>
          <a:lstStyle/>
          <a:p>
            <a:r>
              <a:rPr lang="en-US">
                <a:noFill/>
              </a:rPr>
              <a:t> </a:t>
            </a:r>
          </a:p>
        </p:txBody>
      </p:sp>
      <p:sp>
        <p:nvSpPr>
          <p:cNvPr id="11" name="TextBox 10"/>
          <p:cNvSpPr txBox="1">
            <a:spLocks noRot="1" noChangeAspect="1" noMove="1" noResize="1" noEditPoints="1" noAdjustHandles="1" noChangeArrowheads="1" noChangeShapeType="1" noTextEdit="1"/>
          </p:cNvSpPr>
          <p:nvPr/>
        </p:nvSpPr>
        <p:spPr>
          <a:xfrm>
            <a:off x="5009375" y="656772"/>
            <a:ext cx="3829825" cy="400110"/>
          </a:xfrm>
          <a:prstGeom prst="rect">
            <a:avLst/>
          </a:prstGeom>
          <a:blipFill>
            <a:blip r:embed="rId5"/>
            <a:stretch>
              <a:fillRect t="-9231" b="-27692"/>
            </a:stretch>
          </a:blipFill>
        </p:spPr>
        <p:txBody>
          <a:bodyPr/>
          <a:lstStyle/>
          <a:p>
            <a:r>
              <a:rPr lang="en-US">
                <a:noFill/>
              </a:rPr>
              <a:t> </a:t>
            </a:r>
          </a:p>
        </p:txBody>
      </p:sp>
      <p:sp>
        <p:nvSpPr>
          <p:cNvPr id="25609" name="TextBox 3"/>
          <p:cNvSpPr txBox="1">
            <a:spLocks noChangeArrowheads="1"/>
          </p:cNvSpPr>
          <p:nvPr/>
        </p:nvSpPr>
        <p:spPr bwMode="auto">
          <a:xfrm>
            <a:off x="366713" y="5273675"/>
            <a:ext cx="8458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800">
                <a:solidFill>
                  <a:srgbClr val="000000"/>
                </a:solidFill>
                <a:cs typeface="Times New Roman" pitchFamily="18" charset="0"/>
              </a:rPr>
              <a:t>Imposed antisunward velocity drives downward propagating velocity and magnetic field perturbations. Both propagate with the Alfven speed.</a:t>
            </a:r>
          </a:p>
          <a:p>
            <a:pPr eaLnBrk="1" hangingPunct="1">
              <a:buFont typeface="Arial" charset="0"/>
              <a:buChar char="•"/>
            </a:pPr>
            <a:r>
              <a:rPr lang="en-US" altLang="en-US" sz="1800">
                <a:solidFill>
                  <a:srgbClr val="000000"/>
                </a:solidFill>
                <a:cs typeface="Times New Roman" pitchFamily="18" charset="0"/>
              </a:rPr>
              <a:t>Velocity perturbation in the polar cap in both hemispheres is antisunward and reverse direction at lower latitudes</a:t>
            </a:r>
          </a:p>
          <a:p>
            <a:pPr eaLnBrk="1" hangingPunct="1">
              <a:buFont typeface="Arial" charset="0"/>
              <a:buChar char="•"/>
            </a:pPr>
            <a:r>
              <a:rPr lang="en-US" altLang="en-US" sz="1800">
                <a:solidFill>
                  <a:srgbClr val="000000"/>
                </a:solidFill>
                <a:cs typeface="Times New Roman" pitchFamily="18" charset="0"/>
              </a:rPr>
              <a:t>Magnetic field perturbation in the two hemisphere has opposite directions</a:t>
            </a:r>
          </a:p>
        </p:txBody>
      </p:sp>
      <p:sp>
        <p:nvSpPr>
          <p:cNvPr id="25610"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
            <a:ext cx="6553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 Box 29"/>
          <p:cNvSpPr txBox="1">
            <a:spLocks noChangeArrowheads="1"/>
          </p:cNvSpPr>
          <p:nvPr/>
        </p:nvSpPr>
        <p:spPr bwMode="auto">
          <a:xfrm>
            <a:off x="609600" y="76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Dawn-Dusk Electric Field</a:t>
            </a:r>
          </a:p>
        </p:txBody>
      </p:sp>
      <p:sp>
        <p:nvSpPr>
          <p:cNvPr id="26628"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CB811C-EAE2-415A-9C15-06505D8FFD81}" type="slidenum">
              <a:rPr lang="en-US" altLang="en-US" sz="1400">
                <a:solidFill>
                  <a:srgbClr val="000000"/>
                </a:solidFill>
                <a:latin typeface="Arial" charset="0"/>
              </a:rPr>
              <a:pPr/>
              <a:t>22</a:t>
            </a:fld>
            <a:endParaRPr lang="en-US" altLang="en-US" sz="1400">
              <a:solidFill>
                <a:srgbClr val="000000"/>
              </a:solidFill>
              <a:latin typeface="Arial" charset="0"/>
            </a:endParaRPr>
          </a:p>
        </p:txBody>
      </p:sp>
      <p:sp>
        <p:nvSpPr>
          <p:cNvPr id="26632" name="TextBox 2"/>
          <p:cNvSpPr txBox="1">
            <a:spLocks noChangeArrowheads="1"/>
          </p:cNvSpPr>
          <p:nvPr/>
        </p:nvSpPr>
        <p:spPr bwMode="auto">
          <a:xfrm>
            <a:off x="6553200" y="2286000"/>
            <a:ext cx="2438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latin typeface="Arial" charset="0"/>
              </a:rPr>
              <a:t>Dawn-dusk electric field as a function of magnetic latitude and altitude for the Northern Hemisphere at selected times. Negative values are duskward. </a:t>
            </a:r>
            <a:r>
              <a:rPr lang="en-US" altLang="en-US" sz="1800" i="1">
                <a:solidFill>
                  <a:srgbClr val="000000"/>
                </a:solidFill>
                <a:cs typeface="Times New Roman" pitchFamily="18" charset="0"/>
              </a:rPr>
              <a:t>Tu and Song</a:t>
            </a:r>
            <a:r>
              <a:rPr lang="en-US" altLang="en-US" sz="1800">
                <a:solidFill>
                  <a:srgbClr val="000000"/>
                </a:solidFill>
                <a:cs typeface="Times New Roman" pitchFamily="18" charset="0"/>
              </a:rPr>
              <a:t>, 2016</a:t>
            </a:r>
            <a:r>
              <a:rPr lang="en-US" altLang="en-US" sz="1800">
                <a:solidFill>
                  <a:srgbClr val="000000"/>
                </a:solidFill>
                <a:latin typeface="Arial" charset="0"/>
              </a:rPr>
              <a:t>.</a:t>
            </a:r>
            <a:endParaRPr lang="en-US" altLang="en-US" sz="180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9B5F63-C28C-4024-97E2-76B6672CABD2}" type="slidenum">
              <a:rPr lang="en-US" altLang="en-US" sz="1400">
                <a:solidFill>
                  <a:srgbClr val="000000"/>
                </a:solidFill>
                <a:latin typeface="Arial" charset="0"/>
              </a:rPr>
              <a:pPr/>
              <a:t>23</a:t>
            </a:fld>
            <a:endParaRPr lang="en-US" altLang="en-US" sz="1400">
              <a:solidFill>
                <a:srgbClr val="000000"/>
              </a:solidFill>
              <a:latin typeface="Arial" charset="0"/>
            </a:endParaRPr>
          </a:p>
        </p:txBody>
      </p:sp>
      <p:sp>
        <p:nvSpPr>
          <p:cNvPr id="27653" name="Text Box 6"/>
          <p:cNvSpPr txBox="1">
            <a:spLocks noChangeArrowheads="1"/>
          </p:cNvSpPr>
          <p:nvPr/>
        </p:nvSpPr>
        <p:spPr bwMode="auto">
          <a:xfrm>
            <a:off x="609600" y="28575"/>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Field-Aligned and Closure Currents</a:t>
            </a:r>
          </a:p>
        </p:txBody>
      </p:sp>
      <p:sp>
        <p:nvSpPr>
          <p:cNvPr id="27655"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Box 7"/>
          <p:cNvSpPr txBox="1">
            <a:spLocks noChangeArrowheads="1"/>
          </p:cNvSpPr>
          <p:nvPr/>
        </p:nvSpPr>
        <p:spPr bwMode="auto">
          <a:xfrm>
            <a:off x="7086600" y="5486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i="1" dirty="0" err="1">
                <a:solidFill>
                  <a:srgbClr val="000000"/>
                </a:solidFill>
                <a:cs typeface="Times New Roman" pitchFamily="18" charset="0"/>
              </a:rPr>
              <a:t>Tu</a:t>
            </a:r>
            <a:r>
              <a:rPr lang="en-US" altLang="en-US" sz="1800" i="1" dirty="0">
                <a:solidFill>
                  <a:srgbClr val="000000"/>
                </a:solidFill>
                <a:cs typeface="Times New Roman" pitchFamily="18" charset="0"/>
              </a:rPr>
              <a:t> and Song</a:t>
            </a:r>
            <a:r>
              <a:rPr lang="en-US" altLang="en-US" sz="1800" dirty="0">
                <a:solidFill>
                  <a:srgbClr val="000000"/>
                </a:solidFill>
                <a:cs typeface="Times New Roman" pitchFamily="18" charset="0"/>
              </a:rPr>
              <a:t>, 2016</a:t>
            </a:r>
          </a:p>
        </p:txBody>
      </p:sp>
      <p:pic>
        <p:nvPicPr>
          <p:cNvPr id="2765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685800"/>
            <a:ext cx="712628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TextBox 1"/>
          <p:cNvSpPr txBox="1">
            <a:spLocks noChangeArrowheads="1"/>
          </p:cNvSpPr>
          <p:nvPr/>
        </p:nvSpPr>
        <p:spPr bwMode="auto">
          <a:xfrm>
            <a:off x="838200" y="5410200"/>
            <a:ext cx="721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2000" dirty="0">
                <a:solidFill>
                  <a:srgbClr val="000000"/>
                </a:solidFill>
                <a:cs typeface="Times New Roman" pitchFamily="18" charset="0"/>
              </a:rPr>
              <a:t>Region 1 and 2 FACs evolve with the Alfven waves</a:t>
            </a:r>
          </a:p>
          <a:p>
            <a:pPr eaLnBrk="1" hangingPunct="1">
              <a:buFont typeface="Arial" charset="0"/>
              <a:buChar char="•"/>
            </a:pPr>
            <a:r>
              <a:rPr lang="en-US" altLang="en-US" sz="2000" dirty="0">
                <a:solidFill>
                  <a:srgbClr val="000000"/>
                </a:solidFill>
                <a:cs typeface="Times New Roman" pitchFamily="18" charset="0"/>
              </a:rPr>
              <a:t>At the front of FACs there are horizontal closure currents</a:t>
            </a:r>
          </a:p>
          <a:p>
            <a:pPr eaLnBrk="1" hangingPunct="1">
              <a:buFont typeface="Arial" charset="0"/>
              <a:buChar char="•"/>
            </a:pPr>
            <a:r>
              <a:rPr lang="en-US" altLang="en-US" sz="2000" dirty="0">
                <a:solidFill>
                  <a:srgbClr val="000000"/>
                </a:solidFill>
                <a:cs typeface="Times New Roman" pitchFamily="18" charset="0"/>
              </a:rPr>
              <a:t>Pedersen currents form when the FACs reach ~100 - 120 km</a:t>
            </a:r>
          </a:p>
          <a:p>
            <a:pPr eaLnBrk="1" hangingPunct="1">
              <a:buFont typeface="Arial" charset="0"/>
              <a:buChar char="•"/>
            </a:pPr>
            <a:r>
              <a:rPr lang="en-US" altLang="en-US" sz="2000" dirty="0">
                <a:solidFill>
                  <a:srgbClr val="000000"/>
                </a:solidFill>
                <a:cs typeface="Times New Roman" pitchFamily="18" charset="0"/>
              </a:rPr>
              <a:t>Has important implication to </a:t>
            </a:r>
            <a:r>
              <a:rPr lang="en-US" altLang="en-US" sz="2000" dirty="0" err="1">
                <a:solidFill>
                  <a:srgbClr val="000000"/>
                </a:solidFill>
                <a:cs typeface="Times New Roman" pitchFamily="18" charset="0"/>
              </a:rPr>
              <a:t>substorm</a:t>
            </a:r>
            <a:r>
              <a:rPr lang="en-US" altLang="en-US" sz="2000" dirty="0">
                <a:solidFill>
                  <a:srgbClr val="000000"/>
                </a:solidFill>
                <a:cs typeface="Times New Roman" pitchFamily="18" charset="0"/>
              </a:rPr>
              <a:t> current wedge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2013"/>
            <a:ext cx="3492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s://wol-prod-cdn.literatumonline.com/cms/attachment/ca24e1a3-af41-4092-b643-12bb87f924e1/jgra50779-fig-0002-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2957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9"/>
          <p:cNvSpPr txBox="1">
            <a:spLocks noChangeArrowheads="1"/>
          </p:cNvSpPr>
          <p:nvPr/>
        </p:nvSpPr>
        <p:spPr bwMode="auto">
          <a:xfrm>
            <a:off x="1447800" y="457200"/>
            <a:ext cx="574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a:t>2-D Simulation of the Noon-Midnight Meridian Plane</a:t>
            </a:r>
          </a:p>
        </p:txBody>
      </p:sp>
      <p:sp>
        <p:nvSpPr>
          <p:cNvPr id="28677" name="TextBox 7"/>
          <p:cNvSpPr txBox="1">
            <a:spLocks noChangeArrowheads="1"/>
          </p:cNvSpPr>
          <p:nvPr/>
        </p:nvSpPr>
        <p:spPr bwMode="auto">
          <a:xfrm>
            <a:off x="5029200" y="59436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Driver in the polar cap</a:t>
            </a:r>
          </a:p>
        </p:txBody>
      </p:sp>
      <p:sp>
        <p:nvSpPr>
          <p:cNvPr id="9" name="Rectangle 8"/>
          <p:cNvSpPr/>
          <p:nvPr/>
        </p:nvSpPr>
        <p:spPr>
          <a:xfrm>
            <a:off x="4800600" y="2314575"/>
            <a:ext cx="304800" cy="289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FFFFFF"/>
              </a:solidFill>
            </a:endParaRPr>
          </a:p>
        </p:txBody>
      </p:sp>
      <p:sp>
        <p:nvSpPr>
          <p:cNvPr id="13" name="Rectangle 12"/>
          <p:cNvSpPr/>
          <p:nvPr/>
        </p:nvSpPr>
        <p:spPr>
          <a:xfrm>
            <a:off x="5000625" y="5105400"/>
            <a:ext cx="3914775" cy="187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FFFFFF"/>
              </a:solidFill>
            </a:endParaRPr>
          </a:p>
        </p:txBody>
      </p:sp>
      <p:sp>
        <p:nvSpPr>
          <p:cNvPr id="28680" name="TextBox 10"/>
          <p:cNvSpPr txBox="1">
            <a:spLocks noChangeArrowheads="1"/>
          </p:cNvSpPr>
          <p:nvPr/>
        </p:nvSpPr>
        <p:spPr bwMode="auto">
          <a:xfrm>
            <a:off x="5422900" y="400050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200 m/s</a:t>
            </a:r>
          </a:p>
        </p:txBody>
      </p:sp>
      <p:sp>
        <p:nvSpPr>
          <p:cNvPr id="28681" name="TextBox 14"/>
          <p:cNvSpPr txBox="1">
            <a:spLocks noChangeArrowheads="1"/>
          </p:cNvSpPr>
          <p:nvPr/>
        </p:nvSpPr>
        <p:spPr bwMode="auto">
          <a:xfrm>
            <a:off x="7543800" y="25146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2000 m/s</a:t>
            </a:r>
          </a:p>
        </p:txBody>
      </p:sp>
      <p:sp>
        <p:nvSpPr>
          <p:cNvPr id="28682" name="TextBox 15"/>
          <p:cNvSpPr txBox="1">
            <a:spLocks noChangeArrowheads="1"/>
          </p:cNvSpPr>
          <p:nvPr/>
        </p:nvSpPr>
        <p:spPr bwMode="auto">
          <a:xfrm>
            <a:off x="7197725" y="437356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T=120 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588963"/>
            <a:ext cx="706120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C4E924-3A34-4CF3-B2F3-EA87C114A456}" type="slidenum">
              <a:rPr lang="en-US" altLang="en-US" sz="1400">
                <a:solidFill>
                  <a:srgbClr val="000000"/>
                </a:solidFill>
                <a:latin typeface="Arial" charset="0"/>
              </a:rPr>
              <a:pPr/>
              <a:t>25</a:t>
            </a:fld>
            <a:endParaRPr lang="en-US" altLang="en-US" sz="1400">
              <a:solidFill>
                <a:srgbClr val="000000"/>
              </a:solidFill>
              <a:latin typeface="Arial" charset="0"/>
            </a:endParaRPr>
          </a:p>
        </p:txBody>
      </p:sp>
      <p:sp>
        <p:nvSpPr>
          <p:cNvPr id="29702" name="Text Box 6"/>
          <p:cNvSpPr txBox="1">
            <a:spLocks noChangeArrowheads="1"/>
          </p:cNvSpPr>
          <p:nvPr/>
        </p:nvSpPr>
        <p:spPr bwMode="auto">
          <a:xfrm>
            <a:off x="609600" y="28575"/>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333399"/>
                </a:solidFill>
              </a:rPr>
              <a:t>  High to Low Latitude Ionosphere Coupling</a:t>
            </a:r>
          </a:p>
        </p:txBody>
      </p:sp>
      <p:sp>
        <p:nvSpPr>
          <p:cNvPr id="29703"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Box 4"/>
          <p:cNvSpPr txBox="1">
            <a:spLocks noChangeArrowheads="1"/>
          </p:cNvSpPr>
          <p:nvPr/>
        </p:nvSpPr>
        <p:spPr bwMode="auto">
          <a:xfrm>
            <a:off x="1143000" y="5208588"/>
            <a:ext cx="662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a:solidFill>
                  <a:srgbClr val="000000"/>
                </a:solidFill>
                <a:cs typeface="Times New Roman" pitchFamily="18" charset="0"/>
              </a:rPr>
              <a:t>Time variation of the average ion velocity component within the noon-midnight magnetic meridian and perpendicular to the magnetic field</a:t>
            </a:r>
            <a:r>
              <a:rPr lang="en-US" altLang="en-US" sz="1800">
                <a:solidFill>
                  <a:srgbClr val="000000"/>
                </a:solidFill>
                <a:cs typeface="Times New Roman" pitchFamily="18" charset="0"/>
              </a:rPr>
              <a:t> for several magnetic altitudes at 510.73 km (panel a) and 194 km (panel b). Positive values represent poleward (at high and middle latitudes) or upward (at low and equatorial latitudes) velocities</a:t>
            </a:r>
            <a:r>
              <a:rPr lang="en-US" altLang="en-US" sz="1800" b="1">
                <a:solidFill>
                  <a:srgbClr val="000000"/>
                </a:solidFill>
                <a:cs typeface="Times New Roman" pitchFamily="18" charset="0"/>
              </a:rPr>
              <a:t> </a:t>
            </a:r>
            <a:endParaRPr lang="en-US" altLang="en-US" sz="180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538A8-ABCC-434C-A11B-ACF16D671328}" type="slidenum">
              <a:rPr lang="en-US" altLang="en-US" sz="1400">
                <a:solidFill>
                  <a:srgbClr val="000000"/>
                </a:solidFill>
                <a:latin typeface="Arial" charset="0"/>
              </a:rPr>
              <a:pPr/>
              <a:t>26</a:t>
            </a:fld>
            <a:endParaRPr lang="en-US" altLang="en-US" sz="1400" dirty="0">
              <a:solidFill>
                <a:srgbClr val="000000"/>
              </a:solidFill>
              <a:latin typeface="Arial" charset="0"/>
            </a:endParaRPr>
          </a:p>
        </p:txBody>
      </p:sp>
      <p:pic>
        <p:nvPicPr>
          <p:cNvPr id="3072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327025"/>
            <a:ext cx="5943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59436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6070600" y="990600"/>
            <a:ext cx="2921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dirty="0">
                <a:solidFill>
                  <a:srgbClr val="000000"/>
                </a:solidFill>
                <a:latin typeface="Arial" charset="0"/>
              </a:rPr>
              <a:t>Eastward (normal to the noon-midnight meridian plane) electric field as a function of time and height</a:t>
            </a:r>
            <a:r>
              <a:rPr lang="en-US" altLang="en-US" sz="1800" dirty="0">
                <a:solidFill>
                  <a:srgbClr val="000000"/>
                </a:solidFill>
                <a:latin typeface="Arial" charset="0"/>
              </a:rPr>
              <a:t>. Upper panel for magnetic latitude of 59.5˚ and bottom panel for 24.5˚. The increase of the electric field is delayed toward the lower altitude. The oscillation frequency of the electric field is higher at higher latitudes, showing that the ionosphere is a low pass filter for the MHD wave propagation.</a:t>
            </a:r>
          </a:p>
          <a:p>
            <a:pPr algn="just" eaLnBrk="1" hangingPunct="1"/>
            <a:endParaRPr lang="en-US" altLang="en-US" sz="1800"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654B11-740C-41E9-AB9F-3A75A3F0E7A5}" type="slidenum">
              <a:rPr lang="en-US" altLang="en-US" sz="1400">
                <a:solidFill>
                  <a:srgbClr val="000000"/>
                </a:solidFill>
                <a:latin typeface="Arial" charset="0"/>
              </a:rPr>
              <a:pPr/>
              <a:t>27</a:t>
            </a:fld>
            <a:endParaRPr lang="en-US" altLang="en-US" sz="1400">
              <a:solidFill>
                <a:srgbClr val="000000"/>
              </a:solidFill>
              <a:latin typeface="Arial" charset="0"/>
            </a:endParaRPr>
          </a:p>
        </p:txBody>
      </p:sp>
      <p:pic>
        <p:nvPicPr>
          <p:cNvPr id="31750"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0363" y="3263900"/>
            <a:ext cx="58531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5"/>
          <p:cNvSpPr txBox="1">
            <a:spLocks noChangeArrowheads="1"/>
          </p:cNvSpPr>
          <p:nvPr/>
        </p:nvSpPr>
        <p:spPr bwMode="auto">
          <a:xfrm>
            <a:off x="6230938" y="1335088"/>
            <a:ext cx="276066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a:solidFill>
                  <a:srgbClr val="000000"/>
                </a:solidFill>
                <a:latin typeface="Arial" charset="0"/>
              </a:rPr>
              <a:t>Eastward electric field as a function of time and magnetic latitude</a:t>
            </a:r>
            <a:r>
              <a:rPr lang="en-US" altLang="en-US" sz="1800">
                <a:solidFill>
                  <a:srgbClr val="000000"/>
                </a:solidFill>
                <a:latin typeface="Arial" charset="0"/>
              </a:rPr>
              <a:t>. Upper panel for height of 510.73 km and bottom panel for 194 km. The arrival of the electric field perturbations is delayed toward the low latitudes and the high frequency oscillation of the perturbations almost completely disappears.</a:t>
            </a:r>
            <a:endParaRPr lang="en-US" altLang="en-US" sz="1800">
              <a:solidFill>
                <a:srgbClr val="000000"/>
              </a:solidFill>
              <a:cs typeface="Times New Roman" pitchFamily="18" charset="0"/>
            </a:endParaRPr>
          </a:p>
        </p:txBody>
      </p:sp>
      <p:pic>
        <p:nvPicPr>
          <p:cNvPr id="8"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4163"/>
            <a:ext cx="5943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457200"/>
          </a:xfrm>
        </p:spPr>
        <p:txBody>
          <a:bodyPr/>
          <a:lstStyle/>
          <a:p>
            <a:pPr eaLnBrk="1" hangingPunct="1"/>
            <a:r>
              <a:rPr lang="en-US" altLang="zh-CN" sz="3200" b="1" smtClean="0">
                <a:latin typeface="CG Omega (W1)" pitchFamily="34" charset="0"/>
                <a:ea typeface="SimSun" pitchFamily="2" charset="-122"/>
              </a:rPr>
              <a:t>Summary</a:t>
            </a:r>
          </a:p>
        </p:txBody>
      </p:sp>
      <p:sp>
        <p:nvSpPr>
          <p:cNvPr id="32771" name="Rectangle 3"/>
          <p:cNvSpPr>
            <a:spLocks noGrp="1" noChangeArrowheads="1"/>
          </p:cNvSpPr>
          <p:nvPr>
            <p:ph type="body" idx="1"/>
          </p:nvPr>
        </p:nvSpPr>
        <p:spPr>
          <a:xfrm>
            <a:off x="152400" y="609600"/>
            <a:ext cx="8763000" cy="5943600"/>
          </a:xfrm>
        </p:spPr>
        <p:txBody>
          <a:bodyPr/>
          <a:lstStyle/>
          <a:p>
            <a:pPr eaLnBrk="1" hangingPunct="1">
              <a:lnSpc>
                <a:spcPct val="90000"/>
              </a:lnSpc>
            </a:pPr>
            <a:r>
              <a:rPr lang="en-US" altLang="zh-CN" sz="1800" smtClean="0">
                <a:ea typeface="SimSun" pitchFamily="2" charset="-122"/>
              </a:rPr>
              <a:t>In MHD limit, low frequency, E and J do not evolve by themselves. They are secondary derived quantities</a:t>
            </a:r>
          </a:p>
          <a:p>
            <a:pPr eaLnBrk="1" hangingPunct="1">
              <a:lnSpc>
                <a:spcPct val="90000"/>
              </a:lnSpc>
            </a:pPr>
            <a:r>
              <a:rPr lang="en-US" altLang="zh-CN" sz="1800" smtClean="0">
                <a:ea typeface="SimSun" pitchFamily="2" charset="-122"/>
              </a:rPr>
              <a:t>B and V becomes primary quantities determining the evolution of a system</a:t>
            </a:r>
          </a:p>
          <a:p>
            <a:pPr eaLnBrk="1" hangingPunct="1">
              <a:lnSpc>
                <a:spcPct val="90000"/>
              </a:lnSpc>
            </a:pPr>
            <a:r>
              <a:rPr lang="en-US" altLang="zh-CN" sz="1800" smtClean="0">
                <a:ea typeface="SimSun" pitchFamily="2" charset="-122"/>
              </a:rPr>
              <a:t>In steady state, E, J, B, and V are mutually self-consistently determined: no causual  relation.</a:t>
            </a:r>
          </a:p>
          <a:p>
            <a:pPr eaLnBrk="1" hangingPunct="1">
              <a:lnSpc>
                <a:spcPct val="90000"/>
              </a:lnSpc>
            </a:pPr>
            <a:r>
              <a:rPr lang="en-US" altLang="zh-CN" sz="1800" smtClean="0">
                <a:ea typeface="SimSun" pitchFamily="2" charset="-122"/>
              </a:rPr>
              <a:t>A magnetosphere-ionosphere-thermosphere coupling model </a:t>
            </a:r>
          </a:p>
          <a:p>
            <a:pPr lvl="1" eaLnBrk="1" hangingPunct="1">
              <a:lnSpc>
                <a:spcPct val="90000"/>
              </a:lnSpc>
            </a:pPr>
            <a:r>
              <a:rPr lang="en-US" altLang="zh-CN" sz="1600" smtClean="0">
                <a:ea typeface="SimSun" pitchFamily="2" charset="-122"/>
              </a:rPr>
              <a:t>Including continuity, momentum equation, and energy equation for each species of multi fluids</a:t>
            </a:r>
          </a:p>
          <a:p>
            <a:pPr lvl="1" eaLnBrk="1" hangingPunct="1">
              <a:lnSpc>
                <a:spcPct val="90000"/>
              </a:lnSpc>
            </a:pPr>
            <a:r>
              <a:rPr lang="en-US" altLang="zh-CN" sz="1600" smtClean="0">
                <a:ea typeface="SimSun" pitchFamily="2" charset="-122"/>
              </a:rPr>
              <a:t>Including Maxwell’s equations</a:t>
            </a:r>
          </a:p>
          <a:p>
            <a:pPr lvl="1" eaLnBrk="1" hangingPunct="1">
              <a:lnSpc>
                <a:spcPct val="90000"/>
              </a:lnSpc>
            </a:pPr>
            <a:r>
              <a:rPr lang="en-US" altLang="zh-CN" sz="1600" smtClean="0">
                <a:ea typeface="SimSun" pitchFamily="2" charset="-122"/>
              </a:rPr>
              <a:t>Including photochemistry</a:t>
            </a:r>
          </a:p>
          <a:p>
            <a:pPr lvl="1" eaLnBrk="1" hangingPunct="1">
              <a:lnSpc>
                <a:spcPct val="80000"/>
              </a:lnSpc>
            </a:pPr>
            <a:r>
              <a:rPr lang="en-US" altLang="zh-CN" sz="1600" smtClean="0">
                <a:ea typeface="SimSun" pitchFamily="2" charset="-122"/>
              </a:rPr>
              <a:t>No imposed E-field is necessary, and no imposed field-aligned current is necessary</a:t>
            </a:r>
          </a:p>
          <a:p>
            <a:pPr eaLnBrk="1" hangingPunct="1">
              <a:lnSpc>
                <a:spcPct val="90000"/>
              </a:lnSpc>
            </a:pPr>
            <a:r>
              <a:rPr lang="en-US" altLang="zh-CN" sz="1800" smtClean="0">
                <a:ea typeface="SimSun" pitchFamily="2" charset="-122"/>
              </a:rPr>
              <a:t>There are 4 major differences between the dynamic (and inductive) coupling and the steady-state  coupling</a:t>
            </a:r>
          </a:p>
          <a:p>
            <a:pPr lvl="1" eaLnBrk="1" hangingPunct="1">
              <a:lnSpc>
                <a:spcPct val="90000"/>
              </a:lnSpc>
            </a:pPr>
            <a:r>
              <a:rPr lang="en-US" altLang="zh-CN" sz="1600" smtClean="0">
                <a:ea typeface="SimSun" pitchFamily="2" charset="-122"/>
              </a:rPr>
              <a:t>Transient time for M-I equilibrium: not </a:t>
            </a:r>
            <a:r>
              <a:rPr lang="en-US" altLang="en-US" sz="1600" smtClean="0"/>
              <a:t>Alfvén</a:t>
            </a:r>
            <a:r>
              <a:rPr lang="en-US" altLang="zh-CN" sz="1600" smtClean="0">
                <a:ea typeface="SimSun" pitchFamily="2" charset="-122"/>
              </a:rPr>
              <a:t> travel time, but  10-20 </a:t>
            </a:r>
            <a:r>
              <a:rPr lang="en-US" altLang="zh-CN" sz="1600" smtClean="0">
                <a:ea typeface="SimSun" pitchFamily="2" charset="-122"/>
                <a:sym typeface="Symbol" pitchFamily="18" charset="2"/>
              </a:rPr>
              <a:t></a:t>
            </a:r>
            <a:r>
              <a:rPr lang="en-US" altLang="zh-CN" sz="1600" smtClean="0">
                <a:ea typeface="SimSun" pitchFamily="2" charset="-122"/>
              </a:rPr>
              <a:t> t</a:t>
            </a:r>
            <a:r>
              <a:rPr lang="en-US" altLang="zh-CN" sz="1600" baseline="-25000" smtClean="0">
                <a:ea typeface="SimSun" pitchFamily="2" charset="-122"/>
              </a:rPr>
              <a:t>A</a:t>
            </a:r>
            <a:r>
              <a:rPr lang="en-US" altLang="zh-CN" sz="1600" smtClean="0">
                <a:ea typeface="SimSun" pitchFamily="2" charset="-122"/>
              </a:rPr>
              <a:t> ~ 20-30 min.</a:t>
            </a:r>
          </a:p>
          <a:p>
            <a:pPr lvl="1" eaLnBrk="1" hangingPunct="1">
              <a:lnSpc>
                <a:spcPct val="90000"/>
              </a:lnSpc>
            </a:pPr>
            <a:r>
              <a:rPr lang="en-US" altLang="zh-CN" sz="1600" smtClean="0">
                <a:ea typeface="SimSun" pitchFamily="2" charset="-122"/>
              </a:rPr>
              <a:t>Reflection effect: enhanced Poynting flux and heating rate during the dynamic transient period can be a factor of 1.5 greater than that given in of steady-state coupling </a:t>
            </a:r>
          </a:p>
          <a:p>
            <a:pPr lvl="1" eaLnBrk="1" hangingPunct="1">
              <a:lnSpc>
                <a:spcPct val="80000"/>
              </a:lnSpc>
            </a:pPr>
            <a:r>
              <a:rPr lang="en-US" altLang="zh-CN" sz="1600" smtClean="0">
                <a:ea typeface="SimSun" pitchFamily="2" charset="-122"/>
              </a:rPr>
              <a:t>Plasma inertia effect: velocity, magnetic field, and electric field perturbations depend on density profile during the transition period</a:t>
            </a:r>
          </a:p>
          <a:p>
            <a:pPr lvl="1" eaLnBrk="1" hangingPunct="1">
              <a:lnSpc>
                <a:spcPct val="80000"/>
              </a:lnSpc>
            </a:pPr>
            <a:r>
              <a:rPr lang="en-US" altLang="zh-CN" sz="1600" smtClean="0">
                <a:ea typeface="SimSun" pitchFamily="2" charset="-122"/>
              </a:rPr>
              <a:t>Field-aligned upflow allowed</a:t>
            </a:r>
          </a:p>
          <a:p>
            <a:pPr eaLnBrk="1" hangingPunct="1">
              <a:lnSpc>
                <a:spcPct val="80000"/>
              </a:lnSpc>
            </a:pPr>
            <a:r>
              <a:rPr lang="en-US" altLang="zh-CN" sz="1800" smtClean="0">
                <a:ea typeface="SimSun" pitchFamily="2" charset="-122"/>
              </a:rPr>
              <a:t>The field-aligned currents and Pedersen currents are carried down by the Alfven wave and enhanced by reflection.</a:t>
            </a:r>
          </a:p>
          <a:p>
            <a:pPr eaLnBrk="1" hangingPunct="1">
              <a:lnSpc>
                <a:spcPct val="80000"/>
              </a:lnSpc>
            </a:pPr>
            <a:r>
              <a:rPr lang="en-US" altLang="zh-CN" sz="1800" smtClean="0">
                <a:ea typeface="SimSun" pitchFamily="2" charset="-122"/>
              </a:rPr>
              <a:t>Along the noon-midnight plane, field-aligned perturbations become fast mode in the ionosphere and can propagate to the equator</a:t>
            </a:r>
          </a:p>
          <a:p>
            <a:pPr eaLnBrk="1" hangingPunct="1">
              <a:lnSpc>
                <a:spcPct val="80000"/>
              </a:lnSpc>
            </a:pPr>
            <a:r>
              <a:rPr lang="en-US" altLang="zh-CN" sz="1800" smtClean="0">
                <a:ea typeface="SimSun" pitchFamily="2" charset="-122"/>
              </a:rPr>
              <a:t>The global dawn-dusk electric field is formed by the fast mode propagation, as required by the continuity condition.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7772400" cy="609600"/>
          </a:xfrm>
        </p:spPr>
        <p:txBody>
          <a:bodyPr/>
          <a:lstStyle/>
          <a:p>
            <a:pPr eaLnBrk="1" hangingPunct="1"/>
            <a:r>
              <a:rPr lang="en-US" altLang="zh-CN" sz="3200" b="1" smtClean="0">
                <a:latin typeface="Helvetica" pitchFamily="34" charset="0"/>
                <a:ea typeface="SimSun" pitchFamily="2" charset="-122"/>
              </a:rPr>
              <a:t>M-I Coupling</a:t>
            </a:r>
            <a:endParaRPr lang="en-US" altLang="zh-CN" smtClean="0">
              <a:ea typeface="SimSun" pitchFamily="2" charset="-122"/>
            </a:endParaRPr>
          </a:p>
        </p:txBody>
      </p:sp>
      <p:sp>
        <p:nvSpPr>
          <p:cNvPr id="7171" name="Rectangle 3"/>
          <p:cNvSpPr>
            <a:spLocks noGrp="1" noChangeArrowheads="1"/>
          </p:cNvSpPr>
          <p:nvPr>
            <p:ph type="body" idx="1"/>
          </p:nvPr>
        </p:nvSpPr>
        <p:spPr>
          <a:xfrm>
            <a:off x="228600" y="838200"/>
            <a:ext cx="8305800" cy="5638800"/>
          </a:xfrm>
        </p:spPr>
        <p:txBody>
          <a:bodyPr/>
          <a:lstStyle/>
          <a:p>
            <a:pPr eaLnBrk="1" hangingPunct="1">
              <a:lnSpc>
                <a:spcPct val="90000"/>
              </a:lnSpc>
            </a:pPr>
            <a:r>
              <a:rPr lang="en-US" altLang="zh-CN" sz="2400" dirty="0" smtClean="0">
                <a:ea typeface="SimSun" pitchFamily="2" charset="-122"/>
              </a:rPr>
              <a:t>Explain the observed ionospheric responses to solar wind condition/changes, substorms and auroras etc. and feedback to the magnetosphere (not to simply couple codes)</a:t>
            </a:r>
          </a:p>
          <a:p>
            <a:pPr marL="342900" lvl="1" indent="-342900" eaLnBrk="1" hangingPunct="1">
              <a:lnSpc>
                <a:spcPct val="90000"/>
              </a:lnSpc>
              <a:buFontTx/>
              <a:buChar char="•"/>
            </a:pPr>
            <a:r>
              <a:rPr lang="en-US" altLang="zh-CN" sz="2400" dirty="0" smtClean="0">
                <a:ea typeface="SimSun" pitchFamily="2" charset="-122"/>
              </a:rPr>
              <a:t>Conventional: E-J paradigm: </a:t>
            </a:r>
          </a:p>
          <a:p>
            <a:pPr marL="742950" lvl="2" indent="-342900" eaLnBrk="1" hangingPunct="1">
              <a:lnSpc>
                <a:spcPct val="90000"/>
              </a:lnSpc>
            </a:pPr>
            <a:r>
              <a:rPr lang="en-US" altLang="zh-CN" sz="2000" dirty="0" smtClean="0">
                <a:ea typeface="SimSun" pitchFamily="2" charset="-122"/>
              </a:rPr>
              <a:t>Electric potential (mostly measured from velocity!)</a:t>
            </a:r>
          </a:p>
          <a:p>
            <a:pPr marL="742950" lvl="2" indent="-342900" eaLnBrk="1" hangingPunct="1">
              <a:lnSpc>
                <a:spcPct val="90000"/>
              </a:lnSpc>
            </a:pPr>
            <a:r>
              <a:rPr lang="en-US" altLang="zh-CN" sz="2000" dirty="0" smtClean="0">
                <a:ea typeface="SimSun" pitchFamily="2" charset="-122"/>
              </a:rPr>
              <a:t>Electric potential mapping</a:t>
            </a:r>
          </a:p>
          <a:p>
            <a:pPr marL="742950" lvl="2" indent="-342900" eaLnBrk="1" hangingPunct="1">
              <a:lnSpc>
                <a:spcPct val="90000"/>
              </a:lnSpc>
            </a:pPr>
            <a:r>
              <a:rPr lang="en-US" altLang="zh-CN" sz="2000" dirty="0" err="1" smtClean="0">
                <a:ea typeface="SimSun" pitchFamily="2" charset="-122"/>
              </a:rPr>
              <a:t>ExB</a:t>
            </a:r>
            <a:r>
              <a:rPr lang="en-US" altLang="zh-CN" sz="2000" dirty="0" smtClean="0">
                <a:ea typeface="SimSun" pitchFamily="2" charset="-122"/>
              </a:rPr>
              <a:t> drift (but V should be derived from momentum equation!)</a:t>
            </a:r>
          </a:p>
          <a:p>
            <a:pPr marL="742950" lvl="2" indent="-342900" eaLnBrk="1" hangingPunct="1">
              <a:lnSpc>
                <a:spcPct val="90000"/>
              </a:lnSpc>
            </a:pPr>
            <a:r>
              <a:rPr lang="en-US" altLang="zh-CN" sz="2000" dirty="0" smtClean="0">
                <a:ea typeface="SimSun" pitchFamily="2" charset="-122"/>
              </a:rPr>
              <a:t>Field-aligned current (mostly measured from magnetic perturbations!)</a:t>
            </a:r>
          </a:p>
          <a:p>
            <a:pPr marL="742950" lvl="2" indent="-342900" eaLnBrk="1" hangingPunct="1">
              <a:lnSpc>
                <a:spcPct val="90000"/>
              </a:lnSpc>
            </a:pPr>
            <a:r>
              <a:rPr lang="en-US" altLang="zh-CN" sz="2000" dirty="0" smtClean="0">
                <a:ea typeface="SimSun" pitchFamily="2" charset="-122"/>
              </a:rPr>
              <a:t>Pedersen currents</a:t>
            </a:r>
          </a:p>
          <a:p>
            <a:pPr marL="742950" lvl="2" indent="-342900" eaLnBrk="1" hangingPunct="1">
              <a:lnSpc>
                <a:spcPct val="90000"/>
              </a:lnSpc>
            </a:pPr>
            <a:r>
              <a:rPr lang="en-US" altLang="zh-CN" sz="2000" dirty="0" smtClean="0">
                <a:ea typeface="SimSun" pitchFamily="2" charset="-122"/>
              </a:rPr>
              <a:t>Hall currents (inferred from magnetic field variations on ground)</a:t>
            </a:r>
          </a:p>
          <a:p>
            <a:pPr marL="342900" lvl="1" indent="-342900" eaLnBrk="1" hangingPunct="1">
              <a:lnSpc>
                <a:spcPct val="90000"/>
              </a:lnSpc>
              <a:buFontTx/>
              <a:buChar char="•"/>
            </a:pPr>
            <a:r>
              <a:rPr lang="en-US" altLang="zh-CN" sz="2400" dirty="0" smtClean="0">
                <a:ea typeface="SimSun" pitchFamily="2" charset="-122"/>
              </a:rPr>
              <a:t>New concepts: B-V paradigm:</a:t>
            </a:r>
          </a:p>
          <a:p>
            <a:pPr marL="742950" lvl="2" indent="-342900" eaLnBrk="1" hangingPunct="1">
              <a:lnSpc>
                <a:spcPct val="90000"/>
              </a:lnSpc>
            </a:pPr>
            <a:r>
              <a:rPr lang="en-US" altLang="zh-CN" sz="2000" dirty="0" smtClean="0">
                <a:ea typeface="SimSun" pitchFamily="2" charset="-122"/>
              </a:rPr>
              <a:t>Convection: velocity, V, </a:t>
            </a:r>
            <a:r>
              <a:rPr lang="en-US" altLang="zh-CN" sz="2000" dirty="0" err="1" smtClean="0">
                <a:ea typeface="SimSun" pitchFamily="2" charset="-122"/>
              </a:rPr>
              <a:t>dV</a:t>
            </a:r>
            <a:endParaRPr lang="en-US" altLang="zh-CN" sz="2000" dirty="0" smtClean="0">
              <a:ea typeface="SimSun" pitchFamily="2" charset="-122"/>
            </a:endParaRPr>
          </a:p>
          <a:p>
            <a:pPr marL="742950" lvl="2" indent="-342900" eaLnBrk="1" hangingPunct="1">
              <a:lnSpc>
                <a:spcPct val="90000"/>
              </a:lnSpc>
            </a:pPr>
            <a:r>
              <a:rPr lang="en-US" altLang="zh-CN" sz="2000" dirty="0" smtClean="0">
                <a:ea typeface="SimSun" pitchFamily="2" charset="-122"/>
              </a:rPr>
              <a:t>Magnetic perturbation: B, dB</a:t>
            </a:r>
          </a:p>
          <a:p>
            <a:pPr marL="742950" lvl="2" indent="-342900" eaLnBrk="1" hangingPunct="1">
              <a:lnSpc>
                <a:spcPct val="90000"/>
              </a:lnSpc>
            </a:pPr>
            <a:r>
              <a:rPr lang="en-US" altLang="zh-CN" sz="2000" dirty="0" smtClean="0">
                <a:ea typeface="SimSun" pitchFamily="2" charset="-122"/>
              </a:rPr>
              <a:t>Magnetic tension force</a:t>
            </a:r>
          </a:p>
          <a:p>
            <a:pPr marL="742950" lvl="2" indent="-342900" eaLnBrk="1" hangingPunct="1">
              <a:lnSpc>
                <a:spcPct val="90000"/>
              </a:lnSpc>
            </a:pPr>
            <a:r>
              <a:rPr lang="en-US" altLang="zh-CN" sz="2000" dirty="0" err="1" smtClean="0">
                <a:ea typeface="SimSun" pitchFamily="2" charset="-122"/>
              </a:rPr>
              <a:t>Poynting</a:t>
            </a:r>
            <a:r>
              <a:rPr lang="en-US" altLang="zh-CN" sz="2000" dirty="0" smtClean="0">
                <a:ea typeface="SimSun" pitchFamily="2" charset="-122"/>
              </a:rPr>
              <a:t> flux, wave propagation/reflection </a:t>
            </a:r>
          </a:p>
          <a:p>
            <a:pPr marL="742950" lvl="2" indent="-342900" eaLnBrk="1" hangingPunct="1">
              <a:lnSpc>
                <a:spcPct val="90000"/>
              </a:lnSpc>
            </a:pPr>
            <a:r>
              <a:rPr lang="en-US" altLang="zh-CN" sz="2000" dirty="0" smtClean="0">
                <a:ea typeface="SimSun" pitchFamily="2" charset="-122"/>
              </a:rPr>
              <a:t>Alfven wave, fast mode wave</a:t>
            </a:r>
          </a:p>
          <a:p>
            <a:pPr marL="742950" lvl="2" indent="-342900" eaLnBrk="1" hangingPunct="1">
              <a:lnSpc>
                <a:spcPct val="90000"/>
              </a:lnSpc>
              <a:buFontTx/>
              <a:buNone/>
            </a:pPr>
            <a:endParaRPr lang="en-US" altLang="zh-CN" sz="2000" dirty="0" smtClean="0">
              <a:ea typeface="SimSun" pitchFamily="2" charset="-122"/>
            </a:endParaRPr>
          </a:p>
        </p:txBody>
      </p:sp>
      <p:sp>
        <p:nvSpPr>
          <p:cNvPr id="7172" name="TextBox 1"/>
          <p:cNvSpPr txBox="1">
            <a:spLocks noChangeArrowheads="1"/>
          </p:cNvSpPr>
          <p:nvPr/>
        </p:nvSpPr>
        <p:spPr bwMode="auto">
          <a:xfrm>
            <a:off x="609600" y="6324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FF0000"/>
                </a:solidFill>
                <a:latin typeface="Arial" charset="0"/>
                <a:cs typeface="Arial" charset="0"/>
              </a:rPr>
              <a:t>The two descriptions are identical in steady state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609600" y="1219200"/>
            <a:ext cx="8534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zh-CN" sz="2000" b="1">
                <a:ea typeface="SimSun" pitchFamily="2" charset="-122"/>
              </a:rPr>
              <a:t>  B</a:t>
            </a:r>
            <a:r>
              <a:rPr lang="en-US" altLang="zh-CN" sz="2000" baseline="-25000">
                <a:ea typeface="SimSun" pitchFamily="2" charset="-122"/>
              </a:rPr>
              <a:t>0</a:t>
            </a:r>
            <a:r>
              <a:rPr lang="en-US" altLang="zh-CN" sz="2000">
                <a:ea typeface="SimSun" pitchFamily="2" charset="-122"/>
              </a:rPr>
              <a:t> &gt;&gt;</a:t>
            </a:r>
            <a:r>
              <a:rPr lang="el-GR" altLang="zh-CN" sz="2000">
                <a:ea typeface="SimSun" pitchFamily="2" charset="-122"/>
              </a:rPr>
              <a:t>δ</a:t>
            </a:r>
            <a:r>
              <a:rPr lang="en-US" altLang="zh-CN" sz="2000" b="1">
                <a:ea typeface="SimSun" pitchFamily="2" charset="-122"/>
              </a:rPr>
              <a:t>B</a:t>
            </a:r>
            <a:r>
              <a:rPr lang="en-US" altLang="zh-CN" sz="2000">
                <a:ea typeface="SimSun" pitchFamily="2" charset="-122"/>
              </a:rPr>
              <a:t> and </a:t>
            </a:r>
            <a:r>
              <a:rPr lang="en-US" altLang="zh-CN" sz="2000" b="1">
                <a:ea typeface="SimSun" pitchFamily="2" charset="-122"/>
              </a:rPr>
              <a:t>B</a:t>
            </a:r>
            <a:r>
              <a:rPr lang="en-US" altLang="zh-CN" sz="2000" baseline="-25000">
                <a:ea typeface="SimSun" pitchFamily="2" charset="-122"/>
              </a:rPr>
              <a:t>0</a:t>
            </a:r>
            <a:r>
              <a:rPr lang="en-US" altLang="zh-CN" sz="2000">
                <a:ea typeface="SimSun" pitchFamily="2" charset="-122"/>
              </a:rPr>
              <a:t> is treated as time independent in the approach, and </a:t>
            </a:r>
            <a:r>
              <a:rPr lang="el-GR" altLang="zh-CN" sz="2000">
                <a:ea typeface="SimSun" pitchFamily="2" charset="-122"/>
              </a:rPr>
              <a:t>δ</a:t>
            </a:r>
            <a:r>
              <a:rPr lang="en-US" altLang="zh-CN" sz="2000" b="1">
                <a:ea typeface="SimSun" pitchFamily="2" charset="-122"/>
              </a:rPr>
              <a:t>B</a:t>
            </a:r>
            <a:r>
              <a:rPr lang="en-US" altLang="zh-CN" sz="2000">
                <a:ea typeface="SimSun" pitchFamily="2" charset="-122"/>
              </a:rPr>
              <a:t> is produced to compare with observations</a:t>
            </a:r>
          </a:p>
          <a:p>
            <a:pPr lvl="1" eaLnBrk="1" hangingPunct="1">
              <a:spcBef>
                <a:spcPct val="50000"/>
              </a:spcBef>
              <a:buFontTx/>
              <a:buChar char="•"/>
            </a:pPr>
            <a:r>
              <a:rPr lang="en-US" altLang="zh-CN" sz="2000">
                <a:ea typeface="SimSun" pitchFamily="2" charset="-122"/>
              </a:rPr>
              <a:t>                              not a bad approximation</a:t>
            </a:r>
          </a:p>
          <a:p>
            <a:pPr lvl="1" eaLnBrk="1" hangingPunct="1">
              <a:spcBef>
                <a:spcPct val="50000"/>
              </a:spcBef>
              <a:buFontTx/>
              <a:buChar char="•"/>
            </a:pPr>
            <a:r>
              <a:rPr lang="en-US" altLang="zh-CN" sz="2000">
                <a:ea typeface="SimSun" pitchFamily="2" charset="-122"/>
              </a:rPr>
              <a:t>                                              questionable for short time scales: dynamics </a:t>
            </a:r>
          </a:p>
          <a:p>
            <a:pPr lvl="1" eaLnBrk="1" hangingPunct="1">
              <a:spcBef>
                <a:spcPct val="50000"/>
              </a:spcBef>
              <a:buFontTx/>
              <a:buChar char="•"/>
            </a:pPr>
            <a:r>
              <a:rPr lang="en-US" altLang="zh-CN" sz="2000">
                <a:ea typeface="SimSun" pitchFamily="2" charset="-122"/>
              </a:rPr>
              <a:t>                                        questionable for short time scales </a:t>
            </a:r>
          </a:p>
          <a:p>
            <a:pPr eaLnBrk="1" hangingPunct="1">
              <a:spcBef>
                <a:spcPct val="50000"/>
              </a:spcBef>
            </a:pPr>
            <a:r>
              <a:rPr lang="en-US" altLang="zh-CN" sz="2000">
                <a:ea typeface="SimSun" pitchFamily="2" charset="-122"/>
              </a:rPr>
              <a:t>  BUT</a:t>
            </a:r>
          </a:p>
          <a:p>
            <a:pPr eaLnBrk="1" hangingPunct="1">
              <a:spcBef>
                <a:spcPct val="50000"/>
              </a:spcBef>
            </a:pPr>
            <a:r>
              <a:rPr lang="en-US" altLang="zh-CN" sz="2000">
                <a:ea typeface="SimSun" pitchFamily="2" charset="-122"/>
              </a:rPr>
              <a:t>  Time scale to reach quasi-steady state </a:t>
            </a:r>
            <a:r>
              <a:rPr lang="el-GR" altLang="zh-CN" sz="2000">
                <a:ea typeface="SimSun" pitchFamily="2" charset="-122"/>
              </a:rPr>
              <a:t>δ</a:t>
            </a:r>
            <a:r>
              <a:rPr lang="en-US" altLang="zh-CN" sz="2000">
                <a:ea typeface="SimSun" pitchFamily="2" charset="-122"/>
              </a:rPr>
              <a:t>t~</a:t>
            </a:r>
            <a:r>
              <a:rPr lang="el-GR" altLang="zh-CN" sz="2000">
                <a:ea typeface="SimSun" pitchFamily="2" charset="-122"/>
              </a:rPr>
              <a:t>δ</a:t>
            </a:r>
            <a:r>
              <a:rPr lang="en-US" altLang="zh-CN" sz="2000">
                <a:ea typeface="SimSun" pitchFamily="2" charset="-122"/>
              </a:rPr>
              <a:t>L</a:t>
            </a:r>
            <a:r>
              <a:rPr lang="el-GR" altLang="zh-CN" sz="2000">
                <a:ea typeface="SimSun" pitchFamily="2" charset="-122"/>
              </a:rPr>
              <a:t>δ</a:t>
            </a:r>
            <a:r>
              <a:rPr lang="en-US" altLang="zh-CN" sz="2000">
                <a:ea typeface="SimSun" pitchFamily="2" charset="-122"/>
              </a:rPr>
              <a:t>B/</a:t>
            </a:r>
            <a:r>
              <a:rPr lang="el-GR" altLang="zh-CN" sz="2000">
                <a:ea typeface="SimSun" pitchFamily="2" charset="-122"/>
              </a:rPr>
              <a:t>δ</a:t>
            </a:r>
            <a:r>
              <a:rPr lang="en-US" altLang="zh-CN" sz="2000">
                <a:ea typeface="SimSun" pitchFamily="2" charset="-122"/>
              </a:rPr>
              <a:t>E</a:t>
            </a:r>
          </a:p>
          <a:p>
            <a:pPr lvl="1" eaLnBrk="1" hangingPunct="1">
              <a:spcBef>
                <a:spcPct val="50000"/>
              </a:spcBef>
              <a:buFontTx/>
              <a:buChar char="•"/>
            </a:pPr>
            <a:r>
              <a:rPr lang="en-US" altLang="zh-CN" sz="2000">
                <a:ea typeface="SimSun" pitchFamily="2" charset="-122"/>
              </a:rPr>
              <a:t> given </a:t>
            </a:r>
            <a:r>
              <a:rPr lang="el-GR" altLang="zh-CN" sz="2000">
                <a:ea typeface="SimSun" pitchFamily="2" charset="-122"/>
              </a:rPr>
              <a:t>δ</a:t>
            </a:r>
            <a:r>
              <a:rPr lang="en-US" altLang="zh-CN" sz="2000">
                <a:ea typeface="SimSun" pitchFamily="2" charset="-122"/>
              </a:rPr>
              <a:t>L, from the magnetopause to ionosphere, 20 Re</a:t>
            </a:r>
          </a:p>
          <a:p>
            <a:pPr lvl="1" eaLnBrk="1" hangingPunct="1">
              <a:spcBef>
                <a:spcPct val="50000"/>
              </a:spcBef>
              <a:buFontTx/>
              <a:buChar char="•"/>
            </a:pPr>
            <a:r>
              <a:rPr lang="en-US" altLang="zh-CN" sz="2000">
                <a:ea typeface="SimSun" pitchFamily="2" charset="-122"/>
              </a:rPr>
              <a:t> </a:t>
            </a:r>
            <a:r>
              <a:rPr lang="el-GR" altLang="zh-CN" sz="2000">
                <a:ea typeface="SimSun" pitchFamily="2" charset="-122"/>
              </a:rPr>
              <a:t>δ</a:t>
            </a:r>
            <a:r>
              <a:rPr lang="en-US" altLang="zh-CN" sz="2000">
                <a:ea typeface="SimSun" pitchFamily="2" charset="-122"/>
              </a:rPr>
              <a:t>B, in the ionosphere, 1000 nT</a:t>
            </a:r>
          </a:p>
          <a:p>
            <a:pPr lvl="1" eaLnBrk="1" hangingPunct="1">
              <a:spcBef>
                <a:spcPct val="50000"/>
              </a:spcBef>
              <a:buFontTx/>
              <a:buChar char="•"/>
            </a:pPr>
            <a:r>
              <a:rPr lang="en-US" altLang="zh-CN" sz="2000">
                <a:ea typeface="SimSun" pitchFamily="2" charset="-122"/>
              </a:rPr>
              <a:t> </a:t>
            </a:r>
            <a:r>
              <a:rPr lang="el-GR" altLang="zh-CN" sz="2000">
                <a:ea typeface="SimSun" pitchFamily="2" charset="-122"/>
              </a:rPr>
              <a:t>δ</a:t>
            </a:r>
            <a:r>
              <a:rPr lang="en-US" altLang="zh-CN" sz="2000">
                <a:ea typeface="SimSun" pitchFamily="2" charset="-122"/>
              </a:rPr>
              <a:t>E, in the ionosphere, for V~1 km/s, 6x10</a:t>
            </a:r>
            <a:r>
              <a:rPr lang="en-US" altLang="zh-CN" sz="2000" baseline="30000">
                <a:ea typeface="SimSun" pitchFamily="2" charset="-122"/>
              </a:rPr>
              <a:t>-2</a:t>
            </a:r>
            <a:r>
              <a:rPr lang="en-US" altLang="zh-CN" sz="2000">
                <a:ea typeface="SimSun" pitchFamily="2" charset="-122"/>
              </a:rPr>
              <a:t> V/m</a:t>
            </a:r>
          </a:p>
          <a:p>
            <a:pPr lvl="1" eaLnBrk="1" hangingPunct="1">
              <a:spcBef>
                <a:spcPct val="50000"/>
              </a:spcBef>
              <a:buFontTx/>
              <a:buChar char="•"/>
            </a:pPr>
            <a:r>
              <a:rPr lang="en-US" altLang="zh-CN" sz="2000">
                <a:ea typeface="SimSun" pitchFamily="2" charset="-122"/>
              </a:rPr>
              <a:t> </a:t>
            </a:r>
            <a:r>
              <a:rPr lang="el-GR" altLang="zh-CN" sz="2000">
                <a:ea typeface="SimSun" pitchFamily="2" charset="-122"/>
              </a:rPr>
              <a:t>δ</a:t>
            </a:r>
            <a:r>
              <a:rPr lang="en-US" altLang="zh-CN" sz="2000">
                <a:ea typeface="SimSun" pitchFamily="2" charset="-122"/>
              </a:rPr>
              <a:t>t ~ 2000 sec, 30 min, substorm time scale!</a:t>
            </a:r>
          </a:p>
          <a:p>
            <a:pPr eaLnBrk="1" hangingPunct="1">
              <a:spcBef>
                <a:spcPct val="50000"/>
              </a:spcBef>
            </a:pPr>
            <a:r>
              <a:rPr lang="en-US" altLang="zh-CN" sz="2000">
                <a:ea typeface="SimSun" pitchFamily="2" charset="-122"/>
              </a:rPr>
              <a:t> Conventional theory is not applicable to substorms, auroral brightening!</a:t>
            </a:r>
          </a:p>
        </p:txBody>
      </p:sp>
      <p:sp>
        <p:nvSpPr>
          <p:cNvPr id="9219" name="Rectangle 2"/>
          <p:cNvSpPr>
            <a:spLocks noGrp="1" noChangeArrowheads="1"/>
          </p:cNvSpPr>
          <p:nvPr>
            <p:ph type="title"/>
          </p:nvPr>
        </p:nvSpPr>
        <p:spPr>
          <a:xfrm>
            <a:off x="609600" y="533400"/>
            <a:ext cx="8001000" cy="457200"/>
          </a:xfrm>
        </p:spPr>
        <p:txBody>
          <a:bodyPr/>
          <a:lstStyle/>
          <a:p>
            <a:pPr eaLnBrk="1" hangingPunct="1"/>
            <a:r>
              <a:rPr lang="en-US" altLang="zh-CN" sz="3200" b="1" smtClean="0">
                <a:latin typeface="Helvetica" pitchFamily="34" charset="0"/>
                <a:ea typeface="SimSun" pitchFamily="2" charset="-122"/>
                <a:cs typeface="Times New Roman" pitchFamily="18" charset="0"/>
              </a:rPr>
              <a:t>Theoretical Basis for Conventional Coupling Models</a:t>
            </a:r>
            <a:endParaRPr lang="en-US" altLang="zh-CN" sz="2800" b="1" smtClean="0">
              <a:latin typeface="CG Omega (W1)" pitchFamily="34" charset="0"/>
              <a:ea typeface="SimSun" pitchFamily="2" charset="-122"/>
              <a:cs typeface="Times New Roman" pitchFamily="18" charset="0"/>
            </a:endParaRPr>
          </a:p>
        </p:txBody>
      </p:sp>
      <p:sp>
        <p:nvSpPr>
          <p:cNvPr id="9220" name="Rectangle 4"/>
          <p:cNvSpPr>
            <a:spLocks noChangeArrowheads="1"/>
          </p:cNvSpPr>
          <p:nvPr/>
        </p:nvSpPr>
        <p:spPr bwMode="auto">
          <a:xfrm>
            <a:off x="4157663"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9221" name="Object 5"/>
          <p:cNvGraphicFramePr>
            <a:graphicFrameLocks noChangeAspect="1"/>
          </p:cNvGraphicFramePr>
          <p:nvPr/>
        </p:nvGraphicFramePr>
        <p:xfrm>
          <a:off x="1371600" y="2286000"/>
          <a:ext cx="2698750" cy="990600"/>
        </p:xfrm>
        <a:graphic>
          <a:graphicData uri="http://schemas.openxmlformats.org/presentationml/2006/ole">
            <mc:AlternateContent xmlns:mc="http://schemas.openxmlformats.org/markup-compatibility/2006">
              <mc:Choice xmlns:v="urn:schemas-microsoft-com:vml" Requires="v">
                <p:oleObj spid="_x0000_s9237" name="Equation" r:id="rId3" imgW="1675673" imgH="583947" progId="Equation.DSMT4">
                  <p:embed/>
                </p:oleObj>
              </mc:Choice>
              <mc:Fallback>
                <p:oleObj name="Equation" r:id="rId3" imgW="1675673" imgH="583947"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2698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6"/>
          <p:cNvSpPr>
            <a:spLocks noChangeArrowheads="1"/>
          </p:cNvSpPr>
          <p:nvPr/>
        </p:nvSpPr>
        <p:spPr bwMode="auto">
          <a:xfrm>
            <a:off x="395763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3" name="Rectangle 7"/>
          <p:cNvSpPr>
            <a:spLocks noChangeArrowheads="1"/>
          </p:cNvSpPr>
          <p:nvPr/>
        </p:nvSpPr>
        <p:spPr bwMode="auto">
          <a:xfrm>
            <a:off x="330993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4" name="Rectangle 8"/>
          <p:cNvSpPr>
            <a:spLocks noChangeArrowheads="1"/>
          </p:cNvSpPr>
          <p:nvPr/>
        </p:nvSpPr>
        <p:spPr bwMode="auto">
          <a:xfrm>
            <a:off x="4062413"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5" name="Rectangle 9"/>
          <p:cNvSpPr>
            <a:spLocks noChangeArrowheads="1"/>
          </p:cNvSpPr>
          <p:nvPr/>
        </p:nvSpPr>
        <p:spPr bwMode="auto">
          <a:xfrm>
            <a:off x="201930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6" name="Rectangle 10"/>
          <p:cNvSpPr>
            <a:spLocks noChangeArrowheads="1"/>
          </p:cNvSpPr>
          <p:nvPr/>
        </p:nvSpPr>
        <p:spPr bwMode="auto">
          <a:xfrm>
            <a:off x="281463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7" name="Rectangle 11"/>
          <p:cNvSpPr>
            <a:spLocks noChangeArrowheads="1"/>
          </p:cNvSpPr>
          <p:nvPr/>
        </p:nvSpPr>
        <p:spPr bwMode="auto">
          <a:xfrm>
            <a:off x="270510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8" name="Rectangle 12"/>
          <p:cNvSpPr>
            <a:spLocks noChangeArrowheads="1"/>
          </p:cNvSpPr>
          <p:nvPr/>
        </p:nvSpPr>
        <p:spPr bwMode="auto">
          <a:xfrm>
            <a:off x="240030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cxnSp>
        <p:nvCxnSpPr>
          <p:cNvPr id="16" name="Straight Connector 15"/>
          <p:cNvCxnSpPr/>
          <p:nvPr/>
        </p:nvCxnSpPr>
        <p:spPr>
          <a:xfrm>
            <a:off x="838200" y="6477000"/>
            <a:ext cx="7239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14800" y="28194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31" name="Object 17"/>
          <p:cNvGraphicFramePr>
            <a:graphicFrameLocks noChangeAspect="1"/>
          </p:cNvGraphicFramePr>
          <p:nvPr/>
        </p:nvGraphicFramePr>
        <p:xfrm>
          <a:off x="1379538" y="1981200"/>
          <a:ext cx="1439862" cy="381000"/>
        </p:xfrm>
        <a:graphic>
          <a:graphicData uri="http://schemas.openxmlformats.org/presentationml/2006/ole">
            <mc:AlternateContent xmlns:mc="http://schemas.openxmlformats.org/markup-compatibility/2006">
              <mc:Choice xmlns:v="urn:schemas-microsoft-com:vml" Requires="v">
                <p:oleObj spid="_x0000_s9238" name="Equation" r:id="rId5" imgW="863225" imgH="228501" progId="Equation.DSMT4">
                  <p:embed/>
                </p:oleObj>
              </mc:Choice>
              <mc:Fallback>
                <p:oleObj name="Equation" r:id="rId5" imgW="863225" imgH="228501"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538" y="1981200"/>
                        <a:ext cx="14398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 name="Straight Connector 16"/>
          <p:cNvCxnSpPr/>
          <p:nvPr/>
        </p:nvCxnSpPr>
        <p:spPr>
          <a:xfrm>
            <a:off x="3733800" y="32766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33" name="Object 1"/>
          <p:cNvGraphicFramePr>
            <a:graphicFrameLocks noChangeAspect="1"/>
          </p:cNvGraphicFramePr>
          <p:nvPr/>
        </p:nvGraphicFramePr>
        <p:xfrm>
          <a:off x="1550988" y="3268663"/>
          <a:ext cx="1697037" cy="668337"/>
        </p:xfrm>
        <a:graphic>
          <a:graphicData uri="http://schemas.openxmlformats.org/presentationml/2006/ole">
            <mc:AlternateContent xmlns:mc="http://schemas.openxmlformats.org/markup-compatibility/2006">
              <mc:Choice xmlns:v="urn:schemas-microsoft-com:vml" Requires="v">
                <p:oleObj spid="_x0000_s9239" name="Equation" r:id="rId7" imgW="1054100" imgH="393700" progId="Equation.DSMT4">
                  <p:embed/>
                </p:oleObj>
              </mc:Choice>
              <mc:Fallback>
                <p:oleObj name="Equation" r:id="rId7" imgW="1054100" imgH="3937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988" y="3268663"/>
                        <a:ext cx="16970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90500" y="38100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a:t>Eugene Parker </a:t>
            </a:r>
            <a:r>
              <a:rPr lang="en-US" altLang="en-US" sz="2800"/>
              <a:t>(2007):</a:t>
            </a:r>
          </a:p>
          <a:p>
            <a:pPr eaLnBrk="1" hangingPunct="1">
              <a:spcBef>
                <a:spcPct val="0"/>
              </a:spcBef>
              <a:buFontTx/>
              <a:buNone/>
            </a:pPr>
            <a:r>
              <a:rPr lang="en-US" altLang="en-US" sz="2800"/>
              <a:t> “It is here that a fundamental misunderstanding has become widely accepted, mistaking the electric current </a:t>
            </a:r>
            <a:r>
              <a:rPr lang="en-US" altLang="en-US" sz="2800" b="1"/>
              <a:t>j</a:t>
            </a:r>
            <a:r>
              <a:rPr lang="en-US" altLang="en-US" sz="2800"/>
              <a:t> and electric field </a:t>
            </a:r>
            <a:r>
              <a:rPr lang="en-US" altLang="en-US" sz="2800" b="1"/>
              <a:t>E</a:t>
            </a:r>
            <a:r>
              <a:rPr lang="en-US" altLang="en-US" sz="2800"/>
              <a:t> to be fundamental physical entities… Magnetospheric physics has suffered severely from this misdirection…”</a:t>
            </a:r>
          </a:p>
        </p:txBody>
      </p:sp>
      <p:sp>
        <p:nvSpPr>
          <p:cNvPr id="819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8196" name="Title 1"/>
          <p:cNvSpPr>
            <a:spLocks noGrp="1"/>
          </p:cNvSpPr>
          <p:nvPr>
            <p:ph type="title"/>
          </p:nvPr>
        </p:nvSpPr>
        <p:spPr>
          <a:xfrm>
            <a:off x="457200" y="2971800"/>
            <a:ext cx="8229600" cy="3810000"/>
          </a:xfrm>
        </p:spPr>
        <p:txBody>
          <a:bodyPr/>
          <a:lstStyle/>
          <a:p>
            <a:pPr algn="l"/>
            <a:r>
              <a:rPr lang="en-US" altLang="en-US" sz="2400" dirty="0" smtClean="0">
                <a:latin typeface="Helvetica" pitchFamily="34" charset="0"/>
              </a:rPr>
              <a:t>The success of the E-J paradigm in description of slow processes (quasi-steady state) has been used to justify the E-J approach and generalize to dynamic processes</a:t>
            </a:r>
            <a:br>
              <a:rPr lang="en-US" altLang="en-US" sz="2400" dirty="0" smtClean="0">
                <a:latin typeface="Helvetica" pitchFamily="34" charset="0"/>
              </a:rPr>
            </a:br>
            <a:r>
              <a:rPr lang="en-US" altLang="en-US" sz="2400" dirty="0" smtClean="0">
                <a:latin typeface="Helvetica" pitchFamily="34" charset="0"/>
              </a:rPr>
              <a:t/>
            </a:r>
            <a:br>
              <a:rPr lang="en-US" altLang="en-US" sz="2400" dirty="0" smtClean="0">
                <a:latin typeface="Helvetica" pitchFamily="34" charset="0"/>
              </a:rPr>
            </a:br>
            <a:r>
              <a:rPr lang="en-US" altLang="en-US" sz="2400" dirty="0" smtClean="0">
                <a:latin typeface="Helvetica" pitchFamily="34" charset="0"/>
              </a:rPr>
              <a:t>For dynamic processes-- substorms, auroral brightening-– the E-J paradigm cannot describe the overshoot processes and the substorms have been the leading outstanding problem in magnetospheric physics</a:t>
            </a:r>
            <a:br>
              <a:rPr lang="en-US" altLang="en-US" sz="2400" dirty="0" smtClean="0">
                <a:latin typeface="Helvetica" pitchFamily="34" charset="0"/>
              </a:rPr>
            </a:br>
            <a:r>
              <a:rPr lang="en-US" altLang="en-US" sz="2400" dirty="0" smtClean="0">
                <a:latin typeface="Helvetica" pitchFamily="34" charset="0"/>
              </a:rPr>
              <a:t/>
            </a:r>
            <a:br>
              <a:rPr lang="en-US" altLang="en-US" sz="2400" dirty="0" smtClean="0">
                <a:latin typeface="Helvetica" pitchFamily="34" charset="0"/>
              </a:rPr>
            </a:br>
            <a:r>
              <a:rPr lang="en-US" altLang="en-US" sz="2400" dirty="0" smtClean="0">
                <a:latin typeface="Helvetica" pitchFamily="34" charset="0"/>
              </a:rPr>
              <a:t>Time scale for “fast” &lt;30 min   </a:t>
            </a:r>
            <a:endParaRPr lang="en-US" alt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8768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304800" y="62484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North Pole, Winter Solstice </a:t>
            </a:r>
          </a:p>
        </p:txBody>
      </p:sp>
      <p:pic>
        <p:nvPicPr>
          <p:cNvPr id="10244" name="Picture 5" descr="C:\Users\Song\Desktop\Papers-in-progress\M-I-Coupling2008\M-I-Figures\Figure1.jpg"/>
          <p:cNvPicPr>
            <a:picLocks noChangeAspect="1" noChangeArrowheads="1"/>
          </p:cNvPicPr>
          <p:nvPr/>
        </p:nvPicPr>
        <p:blipFill>
          <a:blip r:embed="rId3">
            <a:extLst>
              <a:ext uri="{28A0092B-C50C-407E-A947-70E740481C1C}">
                <a14:useLocalDpi xmlns:a14="http://schemas.microsoft.com/office/drawing/2010/main" val="0"/>
              </a:ext>
            </a:extLst>
          </a:blip>
          <a:srcRect r="51215" b="3279"/>
          <a:stretch>
            <a:fillRect/>
          </a:stretch>
        </p:blipFill>
        <p:spPr bwMode="auto">
          <a:xfrm>
            <a:off x="4800600" y="11430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Parameter"/>
          <p:cNvPicPr>
            <a:picLocks noChangeAspect="1" noChangeArrowheads="1"/>
          </p:cNvPicPr>
          <p:nvPr/>
        </p:nvPicPr>
        <p:blipFill>
          <a:blip r:embed="rId4">
            <a:extLst>
              <a:ext uri="{28A0092B-C50C-407E-A947-70E740481C1C}">
                <a14:useLocalDpi xmlns:a14="http://schemas.microsoft.com/office/drawing/2010/main" val="0"/>
              </a:ext>
            </a:extLst>
          </a:blip>
          <a:srcRect t="179" r="50000" b="9444"/>
          <a:stretch>
            <a:fillRect/>
          </a:stretch>
        </p:blipFill>
        <p:spPr bwMode="auto">
          <a:xfrm>
            <a:off x="4829175" y="1189038"/>
            <a:ext cx="4183063"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aoson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41243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haoso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1338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762000" y="152400"/>
            <a:ext cx="7772400" cy="609600"/>
          </a:xfrm>
        </p:spPr>
        <p:txBody>
          <a:bodyPr/>
          <a:lstStyle/>
          <a:p>
            <a:r>
              <a:rPr lang="en-US" altLang="en-US" sz="3200" b="1" smtClean="0">
                <a:latin typeface="Helvetica" pitchFamily="34" charset="0"/>
              </a:rPr>
              <a:t>Ionospheric Dynamic Processes</a:t>
            </a:r>
          </a:p>
        </p:txBody>
      </p:sp>
      <p:sp>
        <p:nvSpPr>
          <p:cNvPr id="11269" name="TextBox 4"/>
          <p:cNvSpPr txBox="1">
            <a:spLocks noChangeArrowheads="1"/>
          </p:cNvSpPr>
          <p:nvPr/>
        </p:nvSpPr>
        <p:spPr bwMode="auto">
          <a:xfrm>
            <a:off x="6324600" y="63246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Huang et al, 2009</a:t>
            </a:r>
          </a:p>
        </p:txBody>
      </p:sp>
      <p:sp>
        <p:nvSpPr>
          <p:cNvPr id="11270" name="TextBox 5"/>
          <p:cNvSpPr txBox="1">
            <a:spLocks noChangeArrowheads="1"/>
          </p:cNvSpPr>
          <p:nvPr/>
        </p:nvSpPr>
        <p:spPr bwMode="auto">
          <a:xfrm>
            <a:off x="152400" y="54102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An overshoot lasting 40 min was seen on ground but not in geosynchronous orbits;</a:t>
            </a:r>
          </a:p>
          <a:p>
            <a:pPr eaLnBrk="1" hangingPunct="1">
              <a:spcBef>
                <a:spcPct val="0"/>
              </a:spcBef>
              <a:buFontTx/>
              <a:buNone/>
            </a:pPr>
            <a:r>
              <a:rPr lang="en-US" altLang="en-US" sz="2000"/>
              <a:t>indicating the overshoot is related to the ionospheric processes</a:t>
            </a:r>
          </a:p>
        </p:txBody>
      </p:sp>
      <p:sp>
        <p:nvSpPr>
          <p:cNvPr id="11271" name="TextBox 6"/>
          <p:cNvSpPr txBox="1">
            <a:spLocks noChangeArrowheads="1"/>
          </p:cNvSpPr>
          <p:nvPr/>
        </p:nvSpPr>
        <p:spPr bwMode="auto">
          <a:xfrm>
            <a:off x="5181600" y="4800600"/>
            <a:ext cx="373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Epoch analysis showing on average an overshoot in ionospheric velocity for 30 min.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I-TNeutralAccele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534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533400" y="0"/>
            <a:ext cx="8229600" cy="715963"/>
          </a:xfrm>
        </p:spPr>
        <p:txBody>
          <a:bodyPr/>
          <a:lstStyle/>
          <a:p>
            <a:pPr eaLnBrk="1" hangingPunct="1"/>
            <a:r>
              <a:rPr lang="en-US" altLang="zh-CN" sz="3600" b="1" smtClean="0">
                <a:ea typeface="SimSun" pitchFamily="2" charset="-122"/>
              </a:rPr>
              <a:t>Ion-neutral Interaction</a:t>
            </a:r>
          </a:p>
        </p:txBody>
      </p:sp>
      <p:sp>
        <p:nvSpPr>
          <p:cNvPr id="12292" name="Rectangle 3"/>
          <p:cNvSpPr>
            <a:spLocks noGrp="1" noChangeArrowheads="1"/>
          </p:cNvSpPr>
          <p:nvPr>
            <p:ph type="body" idx="1"/>
          </p:nvPr>
        </p:nvSpPr>
        <p:spPr>
          <a:xfrm>
            <a:off x="457200" y="5105400"/>
            <a:ext cx="8534400" cy="1524000"/>
          </a:xfrm>
        </p:spPr>
        <p:txBody>
          <a:bodyPr/>
          <a:lstStyle/>
          <a:p>
            <a:pPr eaLnBrk="1" hangingPunct="1">
              <a:lnSpc>
                <a:spcPct val="80000"/>
              </a:lnSpc>
            </a:pPr>
            <a:r>
              <a:rPr lang="en-US" altLang="zh-CN" sz="1600" smtClean="0">
                <a:ea typeface="SimSun" pitchFamily="2" charset="-122"/>
              </a:rPr>
              <a:t>Magnetic field is frozen-in with electrons</a:t>
            </a:r>
          </a:p>
          <a:p>
            <a:pPr eaLnBrk="1" hangingPunct="1">
              <a:lnSpc>
                <a:spcPct val="80000"/>
              </a:lnSpc>
            </a:pPr>
            <a:r>
              <a:rPr lang="en-US" altLang="zh-CN" sz="1600" smtClean="0">
                <a:ea typeface="SimSun" pitchFamily="2" charset="-122"/>
              </a:rPr>
              <a:t>Plasma (red dots) is driven with the magnetic field (solid line) perturbation from above</a:t>
            </a:r>
          </a:p>
          <a:p>
            <a:pPr eaLnBrk="1" hangingPunct="1">
              <a:lnSpc>
                <a:spcPct val="80000"/>
              </a:lnSpc>
            </a:pPr>
            <a:r>
              <a:rPr lang="en-US" altLang="zh-CN" sz="1600" smtClean="0">
                <a:ea typeface="SimSun" pitchFamily="2" charset="-122"/>
              </a:rPr>
              <a:t>Neutrals do not directly feel the perturbation while plasma moves</a:t>
            </a:r>
          </a:p>
          <a:p>
            <a:pPr eaLnBrk="1" hangingPunct="1">
              <a:lnSpc>
                <a:spcPct val="80000"/>
              </a:lnSpc>
            </a:pPr>
            <a:r>
              <a:rPr lang="en-US" altLang="zh-CN" sz="1600" smtClean="0">
                <a:ea typeface="SimSun" pitchFamily="2" charset="-122"/>
              </a:rPr>
              <a:t>Ion-neutral collisions accelerate neutrals (open circles), strong friction/heating </a:t>
            </a:r>
          </a:p>
          <a:p>
            <a:pPr eaLnBrk="1" hangingPunct="1">
              <a:lnSpc>
                <a:spcPct val="80000"/>
              </a:lnSpc>
            </a:pPr>
            <a:r>
              <a:rPr lang="en-US" altLang="zh-CN" sz="1600" smtClean="0">
                <a:ea typeface="SimSun" pitchFamily="2" charset="-122"/>
              </a:rPr>
              <a:t>Longer than the neutral-ion collision time, the plasma and neutrals move nearly together with a small slippage. Weak friction/heating</a:t>
            </a:r>
          </a:p>
          <a:p>
            <a:pPr eaLnBrk="1" hangingPunct="1">
              <a:lnSpc>
                <a:spcPct val="80000"/>
              </a:lnSpc>
            </a:pPr>
            <a:r>
              <a:rPr lang="en-US" altLang="zh-CN" sz="1600" smtClean="0">
                <a:ea typeface="SimSun" pitchFamily="2" charset="-122"/>
              </a:rPr>
              <a:t>On very long time scales, the plasma and neutrals move together: no collision/no heating</a:t>
            </a:r>
          </a:p>
        </p:txBody>
      </p:sp>
      <p:sp>
        <p:nvSpPr>
          <p:cNvPr id="12293" name="Rectangle 7"/>
          <p:cNvSpPr>
            <a:spLocks noChangeArrowheads="1"/>
          </p:cNvSpPr>
          <p:nvPr/>
        </p:nvSpPr>
        <p:spPr bwMode="auto">
          <a:xfrm>
            <a:off x="3276600" y="4800600"/>
            <a:ext cx="2057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IsphereFeed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67100"/>
            <a:ext cx="53054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228600" y="381000"/>
            <a:ext cx="8610600" cy="457200"/>
          </a:xfrm>
        </p:spPr>
        <p:txBody>
          <a:bodyPr/>
          <a:lstStyle/>
          <a:p>
            <a:r>
              <a:rPr lang="en-US" altLang="en-US" sz="2800" b="1" smtClean="0">
                <a:latin typeface="Helvetica" pitchFamily="34" charset="0"/>
                <a:ea typeface="Helvetica" pitchFamily="34" charset="0"/>
                <a:cs typeface="Helvetica" pitchFamily="34" charset="0"/>
              </a:rPr>
              <a:t>Ionosphere Reaction to Magnetospheric Motion</a:t>
            </a:r>
          </a:p>
        </p:txBody>
      </p:sp>
      <p:sp>
        <p:nvSpPr>
          <p:cNvPr id="13316" name="Content Placeholder 2"/>
          <p:cNvSpPr>
            <a:spLocks noGrp="1"/>
          </p:cNvSpPr>
          <p:nvPr>
            <p:ph idx="1"/>
          </p:nvPr>
        </p:nvSpPr>
        <p:spPr>
          <a:xfrm>
            <a:off x="381000" y="1066800"/>
            <a:ext cx="8077200" cy="5029200"/>
          </a:xfrm>
        </p:spPr>
        <p:txBody>
          <a:bodyPr/>
          <a:lstStyle/>
          <a:p>
            <a:r>
              <a:rPr lang="en-US" altLang="en-US" sz="2400" smtClean="0"/>
              <a:t>Slow down wave propagation (neutral inertia loading)</a:t>
            </a:r>
          </a:p>
          <a:p>
            <a:r>
              <a:rPr lang="en-US" altLang="en-US" sz="2400" smtClean="0"/>
              <a:t>Partial reflection </a:t>
            </a:r>
          </a:p>
          <a:p>
            <a:r>
              <a:rPr lang="en-US" altLang="en-US" sz="2400" smtClean="0"/>
              <a:t>Drive ionosphere convection </a:t>
            </a:r>
          </a:p>
          <a:p>
            <a:pPr lvl="1"/>
            <a:r>
              <a:rPr lang="en-US" altLang="en-US" sz="2000" smtClean="0"/>
              <a:t>Large distance at the magnetopause corresponds to small distance in the ionosphere</a:t>
            </a:r>
          </a:p>
          <a:p>
            <a:pPr lvl="1"/>
            <a:r>
              <a:rPr lang="en-US" altLang="en-US" sz="2000" smtClean="0"/>
              <a:t>In the ionosphere, horizontal perturbations propagate in fast mode speed</a:t>
            </a:r>
          </a:p>
          <a:p>
            <a:pPr lvl="1"/>
            <a:r>
              <a:rPr lang="en-US" altLang="en-US" sz="2000" smtClean="0"/>
              <a:t>Ionospheric convection</a:t>
            </a:r>
          </a:p>
          <a:p>
            <a:pPr lvl="1">
              <a:buFontTx/>
              <a:buNone/>
            </a:pPr>
            <a:r>
              <a:rPr lang="en-US" altLang="en-US" sz="2000" smtClean="0"/>
              <a:t>     modifies magnetospheric</a:t>
            </a:r>
          </a:p>
          <a:p>
            <a:pPr lvl="1">
              <a:buFontTx/>
              <a:buNone/>
            </a:pPr>
            <a:r>
              <a:rPr lang="en-US" altLang="en-US" sz="2000" smtClean="0"/>
              <a:t>     convection</a:t>
            </a:r>
          </a:p>
          <a:p>
            <a:pPr lvl="1">
              <a:buFontTx/>
              <a:buNone/>
            </a:pPr>
            <a:r>
              <a:rPr lang="en-US" altLang="en-US" sz="2000" smtClean="0"/>
              <a:t>     (true 2-way coupling)</a:t>
            </a:r>
          </a:p>
          <a:p>
            <a:pPr lvl="1"/>
            <a:endParaRPr lang="en-US" alt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48402</TotalTime>
  <Words>1800</Words>
  <Application>Microsoft Office PowerPoint</Application>
  <PresentationFormat>On-screen Show (4:3)</PresentationFormat>
  <Paragraphs>218</Paragraphs>
  <Slides>28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9" baseType="lpstr">
      <vt:lpstr>SimSun</vt:lpstr>
      <vt:lpstr>SimSun</vt:lpstr>
      <vt:lpstr>Arial</vt:lpstr>
      <vt:lpstr>Calibri</vt:lpstr>
      <vt:lpstr>CG Omega (W1)</vt:lpstr>
      <vt:lpstr>Helvetica</vt:lpstr>
      <vt:lpstr>Symbol</vt:lpstr>
      <vt:lpstr>Times New Roman</vt:lpstr>
      <vt:lpstr>Default Design</vt:lpstr>
      <vt:lpstr>Equation</vt:lpstr>
      <vt:lpstr>CorelDRAW 6.0</vt:lpstr>
      <vt:lpstr>Dynamic Coupling of Magnetosphere and Ionosphere/Thermosphere</vt:lpstr>
      <vt:lpstr>PowerPoint Presentation</vt:lpstr>
      <vt:lpstr>M-I Coupling</vt:lpstr>
      <vt:lpstr>Theoretical Basis for Conventional Coupling Models</vt:lpstr>
      <vt:lpstr>The success of the E-J paradigm in description of slow processes (quasi-steady state) has been used to justify the E-J approach and generalize to dynamic processes  For dynamic processes-- substorms, auroral brightening-– the E-J paradigm cannot describe the overshoot processes and the substorms have been the leading outstanding problem in magnetospheric physics  Time scale for “fast” &lt;30 min   </vt:lpstr>
      <vt:lpstr>PowerPoint Presentation</vt:lpstr>
      <vt:lpstr>Ionospheric Dynamic Processes</vt:lpstr>
      <vt:lpstr>Ion-neutral Interaction</vt:lpstr>
      <vt:lpstr>Ionosphere Reaction to Magnetospheric Motion</vt:lpstr>
      <vt:lpstr>Global Consequence of A Poleward Motion </vt:lpstr>
      <vt:lpstr>Expected Heating Distribution</vt:lpstr>
      <vt:lpstr>M-I Coupling via Waves (Perturbations)</vt:lpstr>
      <vt:lpstr>Amplification of Magnetic Perturbation at the Ionosphere</vt:lpstr>
      <vt:lpstr>Comparison of Steady-state Coupling with Dynamic Coupling</vt:lpstr>
      <vt:lpstr>Comparison of Steady-state Coupling with Dynamic Coupling, cont.</vt:lpstr>
      <vt:lpstr>Basic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ulcar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Wind-Magnetosphere-Ionosphere Coupling: Dynamics in Transition</dc:title>
  <dc:creator>Paul Song</dc:creator>
  <cp:lastModifiedBy>Song</cp:lastModifiedBy>
  <cp:revision>604</cp:revision>
  <cp:lastPrinted>2018-04-30T12:39:05Z</cp:lastPrinted>
  <dcterms:created xsi:type="dcterms:W3CDTF">2001-05-18T14:29:06Z</dcterms:created>
  <dcterms:modified xsi:type="dcterms:W3CDTF">2018-04-30T12:40:22Z</dcterms:modified>
</cp:coreProperties>
</file>