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455" r:id="rId3"/>
    <p:sldId id="384" r:id="rId4"/>
    <p:sldId id="404" r:id="rId5"/>
    <p:sldId id="439" r:id="rId6"/>
    <p:sldId id="438" r:id="rId7"/>
    <p:sldId id="433" r:id="rId8"/>
    <p:sldId id="417" r:id="rId9"/>
    <p:sldId id="445" r:id="rId10"/>
    <p:sldId id="375" r:id="rId11"/>
    <p:sldId id="376" r:id="rId12"/>
    <p:sldId id="454" r:id="rId13"/>
    <p:sldId id="443" r:id="rId14"/>
    <p:sldId id="444" r:id="rId15"/>
    <p:sldId id="448" r:id="rId16"/>
    <p:sldId id="453" r:id="rId17"/>
    <p:sldId id="449" r:id="rId18"/>
    <p:sldId id="450" r:id="rId19"/>
    <p:sldId id="451" r:id="rId20"/>
    <p:sldId id="423" r:id="rId21"/>
  </p:sldIdLst>
  <p:sldSz cx="9144000" cy="6858000" type="screen4x3"/>
  <p:notesSz cx="6946900" cy="9220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7827" autoAdjust="0"/>
    <p:restoredTop sz="89735" autoAdjust="0"/>
  </p:normalViewPr>
  <p:slideViewPr>
    <p:cSldViewPr>
      <p:cViewPr varScale="1">
        <p:scale>
          <a:sx n="85" d="100"/>
          <a:sy n="85" d="100"/>
        </p:scale>
        <p:origin x="1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e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1148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CN"/>
          </a:p>
        </p:txBody>
      </p:sp>
      <p:sp>
        <p:nvSpPr>
          <p:cNvPr id="10243" name="Rectangle 3"/>
          <p:cNvSpPr>
            <a:spLocks noGrp="1" noChangeArrowheads="1"/>
          </p:cNvSpPr>
          <p:nvPr>
            <p:ph type="dt" sz="quarter" idx="1"/>
          </p:nvPr>
        </p:nvSpPr>
        <p:spPr bwMode="auto">
          <a:xfrm>
            <a:off x="3935413" y="0"/>
            <a:ext cx="301148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zh-CN"/>
          </a:p>
        </p:txBody>
      </p:sp>
      <p:sp>
        <p:nvSpPr>
          <p:cNvPr id="10244" name="Rectangle 4"/>
          <p:cNvSpPr>
            <a:spLocks noGrp="1" noChangeArrowheads="1"/>
          </p:cNvSpPr>
          <p:nvPr>
            <p:ph type="ftr" sz="quarter" idx="2"/>
          </p:nvPr>
        </p:nvSpPr>
        <p:spPr bwMode="auto">
          <a:xfrm>
            <a:off x="0" y="8759825"/>
            <a:ext cx="301148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CN"/>
          </a:p>
        </p:txBody>
      </p:sp>
      <p:sp>
        <p:nvSpPr>
          <p:cNvPr id="10245" name="Rectangle 5"/>
          <p:cNvSpPr>
            <a:spLocks noGrp="1" noChangeArrowheads="1"/>
          </p:cNvSpPr>
          <p:nvPr>
            <p:ph type="sldNum" sz="quarter" idx="3"/>
          </p:nvPr>
        </p:nvSpPr>
        <p:spPr bwMode="auto">
          <a:xfrm>
            <a:off x="3935413" y="8759825"/>
            <a:ext cx="301148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6DE8839-21E8-4E5C-93B4-BD96E65ABBA0}" type="slidenum">
              <a:rPr lang="zh-CN" altLang="en-US"/>
              <a:pPr/>
              <a:t>‹#›</a:t>
            </a:fld>
            <a:endParaRPr lang="en-US" altLang="zh-CN"/>
          </a:p>
        </p:txBody>
      </p:sp>
    </p:spTree>
    <p:extLst>
      <p:ext uri="{BB962C8B-B14F-4D97-AF65-F5344CB8AC3E}">
        <p14:creationId xmlns:p14="http://schemas.microsoft.com/office/powerpoint/2010/main" val="1031260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099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CN"/>
          </a:p>
        </p:txBody>
      </p:sp>
      <p:sp>
        <p:nvSpPr>
          <p:cNvPr id="38915" name="Rectangle 3"/>
          <p:cNvSpPr>
            <a:spLocks noGrp="1" noChangeArrowheads="1"/>
          </p:cNvSpPr>
          <p:nvPr>
            <p:ph type="dt" idx="1"/>
          </p:nvPr>
        </p:nvSpPr>
        <p:spPr bwMode="auto">
          <a:xfrm>
            <a:off x="3911600" y="0"/>
            <a:ext cx="30099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zh-CN"/>
          </a:p>
        </p:txBody>
      </p:sp>
      <p:sp>
        <p:nvSpPr>
          <p:cNvPr id="2052" name="Rectangle 4"/>
          <p:cNvSpPr>
            <a:spLocks noGrp="1" noRot="1" noChangeAspect="1" noChangeArrowheads="1" noTextEdit="1"/>
          </p:cNvSpPr>
          <p:nvPr>
            <p:ph type="sldImg" idx="2"/>
          </p:nvPr>
        </p:nvSpPr>
        <p:spPr bwMode="auto">
          <a:xfrm>
            <a:off x="1168400" y="687388"/>
            <a:ext cx="4584700" cy="3438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03288" y="4356100"/>
            <a:ext cx="5114925" cy="4202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8918" name="Rectangle 6"/>
          <p:cNvSpPr>
            <a:spLocks noGrp="1" noChangeArrowheads="1"/>
          </p:cNvSpPr>
          <p:nvPr>
            <p:ph type="ftr" sz="quarter" idx="4"/>
          </p:nvPr>
        </p:nvSpPr>
        <p:spPr bwMode="auto">
          <a:xfrm>
            <a:off x="0" y="8786813"/>
            <a:ext cx="30099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CN"/>
          </a:p>
        </p:txBody>
      </p:sp>
      <p:sp>
        <p:nvSpPr>
          <p:cNvPr id="38919" name="Rectangle 7"/>
          <p:cNvSpPr>
            <a:spLocks noGrp="1" noChangeArrowheads="1"/>
          </p:cNvSpPr>
          <p:nvPr>
            <p:ph type="sldNum" sz="quarter" idx="5"/>
          </p:nvPr>
        </p:nvSpPr>
        <p:spPr bwMode="auto">
          <a:xfrm>
            <a:off x="3911600" y="8786813"/>
            <a:ext cx="30099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A28CEF7-6F2C-477A-ABFB-20700D06B034}" type="slidenum">
              <a:rPr lang="zh-CN" altLang="en-US"/>
              <a:pPr/>
              <a:t>‹#›</a:t>
            </a:fld>
            <a:endParaRPr lang="en-US" altLang="zh-CN"/>
          </a:p>
        </p:txBody>
      </p:sp>
    </p:spTree>
    <p:extLst>
      <p:ext uri="{BB962C8B-B14F-4D97-AF65-F5344CB8AC3E}">
        <p14:creationId xmlns:p14="http://schemas.microsoft.com/office/powerpoint/2010/main" val="2922944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CA23C26-51E5-476F-9C1B-26FF47C2BE32}" type="slidenum">
              <a:rPr lang="zh-CN" altLang="en-US"/>
              <a:pPr>
                <a:spcBef>
                  <a:spcPct val="0"/>
                </a:spcBef>
              </a:pPr>
              <a:t>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86C0EC0-A9DC-4B2B-8A49-EDC6B33E9F55}" type="slidenum">
              <a:rPr lang="zh-CN" altLang="en-US"/>
              <a:pPr/>
              <a:t>‹#›</a:t>
            </a:fld>
            <a:endParaRPr lang="en-US" altLang="zh-CN"/>
          </a:p>
        </p:txBody>
      </p:sp>
    </p:spTree>
    <p:extLst>
      <p:ext uri="{BB962C8B-B14F-4D97-AF65-F5344CB8AC3E}">
        <p14:creationId xmlns:p14="http://schemas.microsoft.com/office/powerpoint/2010/main" val="286859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5716142-A3FC-41B1-99AD-E509B3222E00}" type="slidenum">
              <a:rPr lang="zh-CN" altLang="en-US"/>
              <a:pPr/>
              <a:t>‹#›</a:t>
            </a:fld>
            <a:endParaRPr lang="en-US" altLang="zh-CN"/>
          </a:p>
        </p:txBody>
      </p:sp>
    </p:spTree>
    <p:extLst>
      <p:ext uri="{BB962C8B-B14F-4D97-AF65-F5344CB8AC3E}">
        <p14:creationId xmlns:p14="http://schemas.microsoft.com/office/powerpoint/2010/main" val="321295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EEACA4D-A5C4-451F-9F0A-DC7958E292E3}" type="slidenum">
              <a:rPr lang="zh-CN" altLang="en-US"/>
              <a:pPr/>
              <a:t>‹#›</a:t>
            </a:fld>
            <a:endParaRPr lang="en-US" altLang="zh-CN"/>
          </a:p>
        </p:txBody>
      </p:sp>
    </p:spTree>
    <p:extLst>
      <p:ext uri="{BB962C8B-B14F-4D97-AF65-F5344CB8AC3E}">
        <p14:creationId xmlns:p14="http://schemas.microsoft.com/office/powerpoint/2010/main" val="1062332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72284ECE-0A60-4D06-AB6A-89CC4D6427A6}" type="slidenum">
              <a:rPr lang="zh-CN" altLang="en-US"/>
              <a:pPr/>
              <a:t>‹#›</a:t>
            </a:fld>
            <a:endParaRPr lang="en-US" altLang="zh-CN"/>
          </a:p>
        </p:txBody>
      </p:sp>
    </p:spTree>
    <p:extLst>
      <p:ext uri="{BB962C8B-B14F-4D97-AF65-F5344CB8AC3E}">
        <p14:creationId xmlns:p14="http://schemas.microsoft.com/office/powerpoint/2010/main" val="381760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C9338EC-5001-4306-8635-22BAAE35D99D}" type="slidenum">
              <a:rPr lang="zh-CN" altLang="en-US"/>
              <a:pPr/>
              <a:t>‹#›</a:t>
            </a:fld>
            <a:endParaRPr lang="en-US" altLang="zh-CN"/>
          </a:p>
        </p:txBody>
      </p:sp>
    </p:spTree>
    <p:extLst>
      <p:ext uri="{BB962C8B-B14F-4D97-AF65-F5344CB8AC3E}">
        <p14:creationId xmlns:p14="http://schemas.microsoft.com/office/powerpoint/2010/main" val="172235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B13DD5F-6056-4B13-B6EB-3B385CD079F5}" type="slidenum">
              <a:rPr lang="zh-CN" altLang="en-US"/>
              <a:pPr/>
              <a:t>‹#›</a:t>
            </a:fld>
            <a:endParaRPr lang="en-US" altLang="zh-CN"/>
          </a:p>
        </p:txBody>
      </p:sp>
    </p:spTree>
    <p:extLst>
      <p:ext uri="{BB962C8B-B14F-4D97-AF65-F5344CB8AC3E}">
        <p14:creationId xmlns:p14="http://schemas.microsoft.com/office/powerpoint/2010/main" val="138242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F677E941-5E7B-428F-8EAC-638C007E644B}" type="slidenum">
              <a:rPr lang="zh-CN" altLang="en-US"/>
              <a:pPr/>
              <a:t>‹#›</a:t>
            </a:fld>
            <a:endParaRPr lang="en-US" altLang="zh-CN"/>
          </a:p>
        </p:txBody>
      </p:sp>
    </p:spTree>
    <p:extLst>
      <p:ext uri="{BB962C8B-B14F-4D97-AF65-F5344CB8AC3E}">
        <p14:creationId xmlns:p14="http://schemas.microsoft.com/office/powerpoint/2010/main" val="314212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ADAFC3F2-7E23-41DE-9EA1-D61FA207E8E3}" type="slidenum">
              <a:rPr lang="zh-CN" altLang="en-US"/>
              <a:pPr/>
              <a:t>‹#›</a:t>
            </a:fld>
            <a:endParaRPr lang="en-US" altLang="zh-CN"/>
          </a:p>
        </p:txBody>
      </p:sp>
    </p:spTree>
    <p:extLst>
      <p:ext uri="{BB962C8B-B14F-4D97-AF65-F5344CB8AC3E}">
        <p14:creationId xmlns:p14="http://schemas.microsoft.com/office/powerpoint/2010/main" val="403352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2696C2FB-B52E-4346-8389-63427DC7CAF4}" type="slidenum">
              <a:rPr lang="zh-CN" altLang="en-US"/>
              <a:pPr/>
              <a:t>‹#›</a:t>
            </a:fld>
            <a:endParaRPr lang="en-US" altLang="zh-CN"/>
          </a:p>
        </p:txBody>
      </p:sp>
    </p:spTree>
    <p:extLst>
      <p:ext uri="{BB962C8B-B14F-4D97-AF65-F5344CB8AC3E}">
        <p14:creationId xmlns:p14="http://schemas.microsoft.com/office/powerpoint/2010/main" val="34429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FABD1AB6-9DEF-40CF-A327-8A82FE7DEA65}" type="slidenum">
              <a:rPr lang="zh-CN" altLang="en-US"/>
              <a:pPr/>
              <a:t>‹#›</a:t>
            </a:fld>
            <a:endParaRPr lang="en-US" altLang="zh-CN"/>
          </a:p>
        </p:txBody>
      </p:sp>
    </p:spTree>
    <p:extLst>
      <p:ext uri="{BB962C8B-B14F-4D97-AF65-F5344CB8AC3E}">
        <p14:creationId xmlns:p14="http://schemas.microsoft.com/office/powerpoint/2010/main" val="121558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FFF30D1-55E7-40EB-B203-D9B6DCB2A56B}" type="slidenum">
              <a:rPr lang="zh-CN" altLang="en-US"/>
              <a:pPr/>
              <a:t>‹#›</a:t>
            </a:fld>
            <a:endParaRPr lang="en-US" altLang="zh-CN"/>
          </a:p>
        </p:txBody>
      </p:sp>
    </p:spTree>
    <p:extLst>
      <p:ext uri="{BB962C8B-B14F-4D97-AF65-F5344CB8AC3E}">
        <p14:creationId xmlns:p14="http://schemas.microsoft.com/office/powerpoint/2010/main" val="375826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6759322-532C-4E1C-9B78-D3C996D1DC6B}" type="slidenum">
              <a:rPr lang="zh-CN" altLang="en-US"/>
              <a:pPr/>
              <a:t>‹#›</a:t>
            </a:fld>
            <a:endParaRPr lang="en-US" altLang="zh-CN"/>
          </a:p>
        </p:txBody>
      </p:sp>
    </p:spTree>
    <p:extLst>
      <p:ext uri="{BB962C8B-B14F-4D97-AF65-F5344CB8AC3E}">
        <p14:creationId xmlns:p14="http://schemas.microsoft.com/office/powerpoint/2010/main" val="201748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SimSun" pitchFamily="2" charset="-122"/>
              </a:defRPr>
            </a:lvl1pPr>
          </a:lstStyle>
          <a:p>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SimSun" pitchFamily="2" charset="-122"/>
              </a:defRPr>
            </a:lvl1pPr>
          </a:lstStyle>
          <a:p>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SimSun" pitchFamily="2" charset="-122"/>
              </a:defRPr>
            </a:lvl1pPr>
          </a:lstStyle>
          <a:p>
            <a:fld id="{D6B9B04C-FAD2-4E6D-9390-FA1E5F989EF9}"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10.bin"/><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533400"/>
            <a:ext cx="7772400" cy="1066800"/>
          </a:xfrm>
        </p:spPr>
        <p:txBody>
          <a:bodyPr/>
          <a:lstStyle/>
          <a:p>
            <a:pPr eaLnBrk="1" hangingPunct="1"/>
            <a:r>
              <a:rPr lang="en-US" altLang="en-US" sz="2800" b="1" dirty="0">
                <a:latin typeface="Helvetica" pitchFamily="34" charset="0"/>
              </a:rPr>
              <a:t>Inductive-Dynamic Modeling of Magnetosphere-Ionosphere Coupling</a:t>
            </a:r>
            <a:endParaRPr lang="en-US" altLang="zh-CN" sz="3200" b="1" dirty="0" smtClean="0">
              <a:latin typeface="Helvetica" pitchFamily="34" charset="0"/>
              <a:ea typeface="SimSun" pitchFamily="2" charset="-122"/>
              <a:cs typeface="Times New Roman" pitchFamily="18" charset="0"/>
            </a:endParaRPr>
          </a:p>
        </p:txBody>
      </p:sp>
      <p:sp>
        <p:nvSpPr>
          <p:cNvPr id="4099" name="Rectangle 3"/>
          <p:cNvSpPr>
            <a:spLocks noGrp="1" noChangeArrowheads="1"/>
          </p:cNvSpPr>
          <p:nvPr>
            <p:ph type="subTitle" idx="1"/>
          </p:nvPr>
        </p:nvSpPr>
        <p:spPr>
          <a:xfrm>
            <a:off x="990600" y="1981200"/>
            <a:ext cx="6858000" cy="3581400"/>
          </a:xfrm>
        </p:spPr>
        <p:txBody>
          <a:bodyPr/>
          <a:lstStyle/>
          <a:p>
            <a:pPr eaLnBrk="1" hangingPunct="1">
              <a:lnSpc>
                <a:spcPct val="90000"/>
              </a:lnSpc>
            </a:pPr>
            <a:r>
              <a:rPr lang="en-US" altLang="zh-CN" sz="1800" b="1" dirty="0" smtClean="0">
                <a:latin typeface="Helvetica" pitchFamily="34" charset="0"/>
                <a:ea typeface="SimSun" pitchFamily="2" charset="-122"/>
                <a:cs typeface="Times New Roman" pitchFamily="18" charset="0"/>
              </a:rPr>
              <a:t>P. Song and J. Tu </a:t>
            </a:r>
          </a:p>
          <a:p>
            <a:pPr eaLnBrk="1" hangingPunct="1">
              <a:lnSpc>
                <a:spcPct val="90000"/>
              </a:lnSpc>
            </a:pPr>
            <a:endParaRPr lang="en-US" altLang="zh-CN" sz="1800" b="1" i="1" dirty="0" smtClean="0">
              <a:latin typeface="Helvetica" pitchFamily="34" charset="0"/>
              <a:ea typeface="SimSun" pitchFamily="2" charset="-122"/>
              <a:cs typeface="Times New Roman" pitchFamily="18" charset="0"/>
            </a:endParaRPr>
          </a:p>
          <a:p>
            <a:pPr eaLnBrk="1" hangingPunct="1">
              <a:lnSpc>
                <a:spcPct val="90000"/>
              </a:lnSpc>
            </a:pPr>
            <a:r>
              <a:rPr lang="en-US" altLang="zh-CN" sz="1800" b="1" i="1" dirty="0" smtClean="0">
                <a:latin typeface="Helvetica" pitchFamily="34" charset="0"/>
                <a:ea typeface="SimSun" pitchFamily="2" charset="-122"/>
                <a:cs typeface="Times New Roman" pitchFamily="18" charset="0"/>
              </a:rPr>
              <a:t>University of Massachusetts Lowell</a:t>
            </a:r>
          </a:p>
          <a:p>
            <a:pPr eaLnBrk="1" hangingPunct="1">
              <a:lnSpc>
                <a:spcPct val="90000"/>
              </a:lnSpc>
            </a:pPr>
            <a:r>
              <a:rPr lang="en-US" altLang="zh-CN" sz="1800" b="1" dirty="0" smtClean="0">
                <a:latin typeface="Helvetica" pitchFamily="34" charset="0"/>
                <a:ea typeface="SimSun" pitchFamily="2" charset="-122"/>
                <a:cs typeface="Times New Roman" pitchFamily="18" charset="0"/>
              </a:rPr>
              <a:t/>
            </a:r>
            <a:br>
              <a:rPr lang="en-US" altLang="zh-CN" sz="1800" b="1" dirty="0" smtClean="0">
                <a:latin typeface="Helvetica" pitchFamily="34" charset="0"/>
                <a:ea typeface="SimSun" pitchFamily="2" charset="-122"/>
                <a:cs typeface="Times New Roman" pitchFamily="18" charset="0"/>
              </a:rPr>
            </a:br>
            <a:r>
              <a:rPr lang="en-US" altLang="zh-CN" sz="1800" b="1" dirty="0" smtClean="0">
                <a:latin typeface="Helvetica" pitchFamily="34" charset="0"/>
                <a:ea typeface="SimSun" pitchFamily="2" charset="-122"/>
                <a:cs typeface="Times New Roman" pitchFamily="18" charset="0"/>
              </a:rPr>
              <a:t>Acknowledgments: V. M. Vasyliūnas</a:t>
            </a:r>
          </a:p>
          <a:p>
            <a:pPr eaLnBrk="1" hangingPunct="1">
              <a:lnSpc>
                <a:spcPct val="90000"/>
              </a:lnSpc>
            </a:pPr>
            <a:r>
              <a:rPr lang="en-US" altLang="zh-CN" sz="1800" b="1" dirty="0" smtClean="0">
                <a:latin typeface="Helvetica" pitchFamily="34" charset="0"/>
                <a:ea typeface="SimSun" pitchFamily="2" charset="-122"/>
                <a:cs typeface="Times New Roman" pitchFamily="18" charset="0"/>
              </a:rPr>
              <a:t> </a:t>
            </a:r>
          </a:p>
          <a:p>
            <a:pPr algn="l" eaLnBrk="1" hangingPunct="1">
              <a:lnSpc>
                <a:spcPct val="90000"/>
              </a:lnSpc>
              <a:buFontTx/>
              <a:buChar char="•"/>
            </a:pPr>
            <a:r>
              <a:rPr lang="en-US" altLang="zh-CN" sz="1800" b="1" dirty="0" smtClean="0">
                <a:latin typeface="Helvetica" pitchFamily="34" charset="0"/>
                <a:ea typeface="SimSun" pitchFamily="2" charset="-122"/>
                <a:cs typeface="Times New Roman" pitchFamily="18" charset="0"/>
              </a:rPr>
              <a:t> </a:t>
            </a:r>
            <a:r>
              <a:rPr lang="en-US" altLang="zh-CN" sz="1800" b="1" dirty="0" smtClean="0">
                <a:latin typeface="Helvetica" pitchFamily="34" charset="0"/>
                <a:ea typeface="SimSun" pitchFamily="2" charset="-122"/>
                <a:cs typeface="Times New Roman" pitchFamily="18" charset="0"/>
              </a:rPr>
              <a:t>Physical problem: a self-consistent coupling from a fully ionized collisionless magnetized plasma (ideal MHD) to a weakly ionized collisional medium (collisional partially ionized MHD)</a:t>
            </a:r>
          </a:p>
          <a:p>
            <a:pPr algn="l" eaLnBrk="1" hangingPunct="1">
              <a:lnSpc>
                <a:spcPct val="90000"/>
              </a:lnSpc>
              <a:buFontTx/>
              <a:buChar char="•"/>
            </a:pPr>
            <a:r>
              <a:rPr lang="en-US" altLang="zh-CN" sz="1800" b="1" dirty="0" smtClean="0">
                <a:latin typeface="Helvetica" pitchFamily="34" charset="0"/>
                <a:ea typeface="SimSun" pitchFamily="2" charset="-122"/>
              </a:rPr>
              <a:t> Implicit scheme solutions of coupled multi-species plasma and neutral equations with Maxwell’s equations </a:t>
            </a:r>
          </a:p>
          <a:p>
            <a:pPr algn="l" eaLnBrk="1" hangingPunct="1">
              <a:lnSpc>
                <a:spcPct val="90000"/>
              </a:lnSpc>
              <a:buFontTx/>
              <a:buChar char="•"/>
            </a:pPr>
            <a:r>
              <a:rPr lang="en-US" altLang="zh-CN" sz="1800" b="1" dirty="0" smtClean="0">
                <a:latin typeface="Helvetica" pitchFamily="34" charset="0"/>
                <a:ea typeface="SimSun" pitchFamily="2" charset="-122"/>
              </a:rPr>
              <a:t> 1-D simulation</a:t>
            </a:r>
          </a:p>
          <a:p>
            <a:pPr algn="l" eaLnBrk="1" hangingPunct="1">
              <a:lnSpc>
                <a:spcPct val="90000"/>
              </a:lnSpc>
              <a:buFontTx/>
              <a:buChar char="•"/>
            </a:pPr>
            <a:r>
              <a:rPr lang="en-US" altLang="zh-CN" sz="1800" b="1" dirty="0" smtClean="0">
                <a:latin typeface="Helvetica" pitchFamily="34" charset="0"/>
                <a:ea typeface="SimSun" pitchFamily="2" charset="-122"/>
              </a:rPr>
              <a:t> </a:t>
            </a:r>
            <a:r>
              <a:rPr lang="en-US" altLang="zh-CN" sz="1800" b="1" dirty="0" smtClean="0">
                <a:latin typeface="Helvetica" pitchFamily="34" charset="0"/>
                <a:ea typeface="SimSun" pitchFamily="2" charset="-122"/>
              </a:rPr>
              <a:t>2-D simulations</a:t>
            </a:r>
          </a:p>
          <a:p>
            <a:pPr algn="l" eaLnBrk="1" hangingPunct="1">
              <a:lnSpc>
                <a:spcPct val="90000"/>
              </a:lnSpc>
              <a:buFontTx/>
              <a:buChar char="•"/>
            </a:pPr>
            <a:r>
              <a:rPr lang="en-US" altLang="zh-CN" sz="1800" b="1" dirty="0" smtClean="0">
                <a:latin typeface="Helvetica" pitchFamily="34" charset="0"/>
                <a:ea typeface="SimSun" pitchFamily="2" charset="-122"/>
              </a:rPr>
              <a:t> S</a:t>
            </a:r>
            <a:r>
              <a:rPr lang="en-US" altLang="zh-CN" sz="1800" b="1" dirty="0" smtClean="0">
                <a:latin typeface="CG Omega (W1)" pitchFamily="34" charset="0"/>
                <a:ea typeface="SimSun" pitchFamily="2" charset="-122"/>
              </a:rPr>
              <a:t>ummary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9"/>
          <p:cNvGraphicFramePr>
            <a:graphicFrameLocks noChangeAspect="1"/>
          </p:cNvGraphicFramePr>
          <p:nvPr/>
        </p:nvGraphicFramePr>
        <p:xfrm>
          <a:off x="304800" y="246063"/>
          <a:ext cx="5246688" cy="3182937"/>
        </p:xfrm>
        <a:graphic>
          <a:graphicData uri="http://schemas.openxmlformats.org/presentationml/2006/ole">
            <mc:AlternateContent xmlns:mc="http://schemas.openxmlformats.org/markup-compatibility/2006">
              <mc:Choice xmlns:v="urn:schemas-microsoft-com:vml" Requires="v">
                <p:oleObj spid="_x0000_s22547" name="CorelDRAW 6.0" r:id="rId3" imgW="7443216" imgH="4535424" progId="CorelDRAW.Graphic.6">
                  <p:embed/>
                </p:oleObj>
              </mc:Choice>
              <mc:Fallback>
                <p:oleObj name="CorelDRAW 6.0" r:id="rId3" imgW="7443216" imgH="4535424" progId="CorelDRAW.Graphic.6">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6063"/>
                        <a:ext cx="5246688"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10"/>
          <p:cNvGraphicFramePr>
            <a:graphicFrameLocks noChangeAspect="1"/>
          </p:cNvGraphicFramePr>
          <p:nvPr/>
        </p:nvGraphicFramePr>
        <p:xfrm>
          <a:off x="457200" y="3657600"/>
          <a:ext cx="4405313" cy="2770188"/>
        </p:xfrm>
        <a:graphic>
          <a:graphicData uri="http://schemas.openxmlformats.org/presentationml/2006/ole">
            <mc:AlternateContent xmlns:mc="http://schemas.openxmlformats.org/markup-compatibility/2006">
              <mc:Choice xmlns:v="urn:schemas-microsoft-com:vml" Requires="v">
                <p:oleObj spid="_x0000_s22548" name="CorelDRAW 6.0" r:id="rId5" imgW="4887446" imgH="3073509" progId="CorelDRAW.Graphic.6">
                  <p:embed/>
                </p:oleObj>
              </mc:Choice>
              <mc:Fallback>
                <p:oleObj name="CorelDRAW 6.0" r:id="rId5" imgW="4887446" imgH="3073509" progId="CorelDRAW.Graphic.6">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657600"/>
                        <a:ext cx="4405313"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Text Box 11"/>
          <p:cNvSpPr txBox="1">
            <a:spLocks noChangeArrowheads="1"/>
          </p:cNvSpPr>
          <p:nvPr/>
        </p:nvSpPr>
        <p:spPr bwMode="auto">
          <a:xfrm>
            <a:off x="5638800" y="304800"/>
            <a:ext cx="31242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en-US" sz="1800"/>
              <a:t>Heating rate </a:t>
            </a:r>
            <a:r>
              <a:rPr lang="en-US" altLang="en-US" sz="1800" i="1"/>
              <a:t>q</a:t>
            </a:r>
            <a:r>
              <a:rPr lang="en-US" altLang="en-US" sz="1800"/>
              <a:t> as function of Alfvén travel time and height. The heating rate at each height becomes a constant after about 30 Alfvén travel times. The Alfvén time is the time normalized by </a:t>
            </a:r>
            <a:r>
              <a:rPr lang="en-US" altLang="en-US" sz="1800" i="1"/>
              <a:t>t</a:t>
            </a:r>
            <a:r>
              <a:rPr lang="en-US" altLang="en-US" sz="1800" i="1" baseline="-25000"/>
              <a:t>A</a:t>
            </a:r>
            <a:r>
              <a:rPr lang="en-US" altLang="en-US" sz="1800"/>
              <a:t>, which is   defined  as  </a:t>
            </a:r>
          </a:p>
          <a:p>
            <a:pPr algn="just" eaLnBrk="1" hangingPunct="1">
              <a:spcBef>
                <a:spcPct val="50000"/>
              </a:spcBef>
              <a:buFontTx/>
              <a:buNone/>
            </a:pPr>
            <a:r>
              <a:rPr lang="en-US" altLang="en-US" sz="1800"/>
              <a:t>If the driver is at the magnetopause, the Alfvén time is about 1 min.</a:t>
            </a:r>
          </a:p>
          <a:p>
            <a:pPr algn="just" eaLnBrk="1" hangingPunct="1">
              <a:spcBef>
                <a:spcPct val="50000"/>
              </a:spcBef>
              <a:buFontTx/>
              <a:buNone/>
            </a:pPr>
            <a:endParaRPr lang="en-US" altLang="en-US" sz="1800" b="1"/>
          </a:p>
          <a:p>
            <a:pPr algn="just" eaLnBrk="1" hangingPunct="1">
              <a:spcBef>
                <a:spcPct val="50000"/>
              </a:spcBef>
              <a:buFontTx/>
              <a:buNone/>
            </a:pPr>
            <a:r>
              <a:rPr lang="en-US" altLang="en-US" sz="1800"/>
              <a:t>Height variations of frictional heating rate and true Joule heating rate at a selected time. The Joule heating rate is negligibly small. The heating is essentially frictional in nature.</a:t>
            </a:r>
          </a:p>
        </p:txBody>
      </p:sp>
      <p:graphicFrame>
        <p:nvGraphicFramePr>
          <p:cNvPr id="22533" name="Object 12"/>
          <p:cNvGraphicFramePr>
            <a:graphicFrameLocks noChangeAspect="1"/>
          </p:cNvGraphicFramePr>
          <p:nvPr/>
        </p:nvGraphicFramePr>
        <p:xfrm>
          <a:off x="6934200" y="2286000"/>
          <a:ext cx="1609725" cy="496888"/>
        </p:xfrm>
        <a:graphic>
          <a:graphicData uri="http://schemas.openxmlformats.org/presentationml/2006/ole">
            <mc:AlternateContent xmlns:mc="http://schemas.openxmlformats.org/markup-compatibility/2006">
              <mc:Choice xmlns:v="urn:schemas-microsoft-com:vml" Requires="v">
                <p:oleObj spid="_x0000_s22549" name="Equation" r:id="rId7" imgW="1066800" imgH="330200" progId="Equation.DSMT4">
                  <p:embed/>
                </p:oleObj>
              </mc:Choice>
              <mc:Fallback>
                <p:oleObj name="Equation" r:id="rId7" imgW="1066800" imgH="3302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286000"/>
                        <a:ext cx="160972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TextBox 5"/>
          <p:cNvSpPr txBox="1">
            <a:spLocks noChangeArrowheads="1"/>
          </p:cNvSpPr>
          <p:nvPr/>
        </p:nvSpPr>
        <p:spPr bwMode="auto">
          <a:xfrm>
            <a:off x="6858000" y="6096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Tu et al., 2011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7"/>
          <p:cNvGraphicFramePr>
            <a:graphicFrameLocks noChangeAspect="1"/>
          </p:cNvGraphicFramePr>
          <p:nvPr/>
        </p:nvGraphicFramePr>
        <p:xfrm>
          <a:off x="609600" y="3505200"/>
          <a:ext cx="4305300" cy="2916238"/>
        </p:xfrm>
        <a:graphic>
          <a:graphicData uri="http://schemas.openxmlformats.org/presentationml/2006/ole">
            <mc:AlternateContent xmlns:mc="http://schemas.openxmlformats.org/markup-compatibility/2006">
              <mc:Choice xmlns:v="urn:schemas-microsoft-com:vml" Requires="v">
                <p:oleObj spid="_x0000_s23567" name="CorelDRAW 6.0" r:id="rId3" imgW="4778788" imgH="3236655" progId="CorelDRAW.Graphic.6">
                  <p:embed/>
                </p:oleObj>
              </mc:Choice>
              <mc:Fallback>
                <p:oleObj name="CorelDRAW 6.0" r:id="rId3" imgW="4778788" imgH="3236655" progId="CorelDRAW.Graphic.6">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05200"/>
                        <a:ext cx="4305300"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5" name="Text Box 8"/>
          <p:cNvSpPr txBox="1">
            <a:spLocks noChangeArrowheads="1"/>
          </p:cNvSpPr>
          <p:nvPr/>
        </p:nvSpPr>
        <p:spPr bwMode="auto">
          <a:xfrm>
            <a:off x="5181600" y="3317875"/>
            <a:ext cx="3810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en-US" sz="1800"/>
              <a:t>Time variation of height integrated heating rate. After about 30 Alfvén travel times, the heating rate reaches a constant. This steady-state heating rate is equivalent to the steady-state heating rate calculated using conventional Joule heating rate </a:t>
            </a:r>
            <a:r>
              <a:rPr lang="en-US" altLang="en-US" sz="1800" b="1"/>
              <a:t>J</a:t>
            </a:r>
            <a:r>
              <a:rPr lang="en-US" altLang="en-US" sz="1800">
                <a:cs typeface="Times New Roman" pitchFamily="18" charset="0"/>
              </a:rPr>
              <a:t>∙(</a:t>
            </a:r>
            <a:r>
              <a:rPr lang="en-US" altLang="en-US" sz="1800" b="1">
                <a:cs typeface="Times New Roman" pitchFamily="18" charset="0"/>
              </a:rPr>
              <a:t>E</a:t>
            </a:r>
            <a:r>
              <a:rPr lang="en-US" altLang="en-US" sz="1800">
                <a:cs typeface="Times New Roman" pitchFamily="18" charset="0"/>
              </a:rPr>
              <a:t>+</a:t>
            </a:r>
            <a:r>
              <a:rPr lang="en-US" altLang="en-US" sz="1800" b="1">
                <a:cs typeface="Times New Roman" pitchFamily="18" charset="0"/>
              </a:rPr>
              <a:t>u</a:t>
            </a:r>
            <a:r>
              <a:rPr lang="en-US" altLang="en-US" sz="1800" baseline="-25000">
                <a:cs typeface="Times New Roman" pitchFamily="18" charset="0"/>
              </a:rPr>
              <a:t>n</a:t>
            </a:r>
            <a:r>
              <a:rPr lang="en-US" altLang="en-US" sz="1800">
                <a:cs typeface="Times New Roman" pitchFamily="18" charset="0"/>
              </a:rPr>
              <a:t>x</a:t>
            </a:r>
            <a:r>
              <a:rPr lang="en-US" altLang="en-US" sz="1800" b="1">
                <a:cs typeface="Times New Roman" pitchFamily="18" charset="0"/>
              </a:rPr>
              <a:t>B</a:t>
            </a:r>
            <a:r>
              <a:rPr lang="en-US" altLang="en-US" sz="1800">
                <a:cs typeface="Times New Roman" pitchFamily="18" charset="0"/>
              </a:rPr>
              <a:t>) </a:t>
            </a:r>
            <a:r>
              <a:rPr lang="en-US" altLang="en-US" sz="1800"/>
              <a:t>defined in the frame moving with the neutral wind. In the transition period, the heating rate can be two times larger than the steady-state heating rate.</a:t>
            </a:r>
          </a:p>
        </p:txBody>
      </p:sp>
      <p:graphicFrame>
        <p:nvGraphicFramePr>
          <p:cNvPr id="23556" name="Object 9"/>
          <p:cNvGraphicFramePr>
            <a:graphicFrameLocks noChangeAspect="1"/>
          </p:cNvGraphicFramePr>
          <p:nvPr/>
        </p:nvGraphicFramePr>
        <p:xfrm>
          <a:off x="550863" y="355600"/>
          <a:ext cx="4935537" cy="2997200"/>
        </p:xfrm>
        <a:graphic>
          <a:graphicData uri="http://schemas.openxmlformats.org/presentationml/2006/ole">
            <mc:AlternateContent xmlns:mc="http://schemas.openxmlformats.org/markup-compatibility/2006">
              <mc:Choice xmlns:v="urn:schemas-microsoft-com:vml" Requires="v">
                <p:oleObj spid="_x0000_s23568" name="CorelDRAW 6.0" r:id="rId5" imgW="5481583" imgH="3328541" progId="CorelDRAW.Graphic.6">
                  <p:embed/>
                </p:oleObj>
              </mc:Choice>
              <mc:Fallback>
                <p:oleObj name="CorelDRAW 6.0" r:id="rId5" imgW="5481583" imgH="3328541" progId="CorelDRAW.Graphic.6">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3" y="355600"/>
                        <a:ext cx="4935537"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Text Box 10"/>
          <p:cNvSpPr txBox="1">
            <a:spLocks noChangeArrowheads="1"/>
          </p:cNvSpPr>
          <p:nvPr/>
        </p:nvSpPr>
        <p:spPr bwMode="auto">
          <a:xfrm>
            <a:off x="5638800" y="407988"/>
            <a:ext cx="3124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en-US" sz="1800"/>
              <a:t>Heating rate divided by total mass density (neutral mass density plus plasma mass density) as function of Alfvén travel time and height. The heating rate per unit mass is peaked in the F layer of the ionosphere, around about 300 km in this case.</a:t>
            </a:r>
          </a:p>
        </p:txBody>
      </p:sp>
      <p:sp>
        <p:nvSpPr>
          <p:cNvPr id="23558" name="TextBox 5"/>
          <p:cNvSpPr txBox="1">
            <a:spLocks noChangeArrowheads="1"/>
          </p:cNvSpPr>
          <p:nvPr/>
        </p:nvSpPr>
        <p:spPr bwMode="auto">
          <a:xfrm>
            <a:off x="1524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Tu et al.,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562100"/>
            <a:ext cx="34290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62100"/>
            <a:ext cx="44831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4"/>
          <p:cNvSpPr txBox="1">
            <a:spLocks noChangeArrowheads="1"/>
          </p:cNvSpPr>
          <p:nvPr/>
        </p:nvSpPr>
        <p:spPr bwMode="auto">
          <a:xfrm>
            <a:off x="1676400" y="457200"/>
            <a:ext cx="5511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800"/>
              <a:t>2-D Simulation of the Dawn-Dusk Meridian Plane</a:t>
            </a:r>
          </a:p>
        </p:txBody>
      </p:sp>
      <p:sp>
        <p:nvSpPr>
          <p:cNvPr id="2" name="Rectangle 1"/>
          <p:cNvSpPr/>
          <p:nvPr/>
        </p:nvSpPr>
        <p:spPr>
          <a:xfrm>
            <a:off x="381000" y="3505200"/>
            <a:ext cx="2286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3505200"/>
            <a:ext cx="2286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ctrTitle"/>
          </p:nvPr>
        </p:nvSpPr>
        <p:spPr/>
        <p:txBody>
          <a:bodyPr/>
          <a:lstStyle/>
          <a:p>
            <a:endParaRPr lang="en-US" altLang="en-US" smtClean="0"/>
          </a:p>
        </p:txBody>
      </p:sp>
      <p:sp>
        <p:nvSpPr>
          <p:cNvPr id="2560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BEEB1E0-43C1-4CCC-B3DB-0B7E646D017B}" type="slidenum">
              <a:rPr lang="en-US" altLang="en-US" sz="1400">
                <a:solidFill>
                  <a:srgbClr val="000000"/>
                </a:solidFill>
                <a:latin typeface="Arial" charset="0"/>
              </a:rPr>
              <a:pPr/>
              <a:t>13</a:t>
            </a:fld>
            <a:endParaRPr lang="en-US" altLang="en-US" sz="1400">
              <a:solidFill>
                <a:srgbClr val="000000"/>
              </a:solidFill>
              <a:latin typeface="Arial" charset="0"/>
            </a:endParaRPr>
          </a:p>
        </p:txBody>
      </p:sp>
      <p:sp>
        <p:nvSpPr>
          <p:cNvPr id="25604" name="Text Box 29"/>
          <p:cNvSpPr txBox="1">
            <a:spLocks noChangeArrowheads="1"/>
          </p:cNvSpPr>
          <p:nvPr/>
        </p:nvSpPr>
        <p:spPr bwMode="auto">
          <a:xfrm>
            <a:off x="609600" y="30163"/>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333399"/>
                </a:solidFill>
              </a:rPr>
              <a:t>Alfven Wave Propagation</a:t>
            </a:r>
          </a:p>
        </p:txBody>
      </p:sp>
      <p:pic>
        <p:nvPicPr>
          <p:cNvPr id="2560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1863"/>
            <a:ext cx="4595813" cy="434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930275"/>
            <a:ext cx="460692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a:spLocks noRot="1" noChangeAspect="1" noMove="1" noResize="1" noEditPoints="1" noAdjustHandles="1" noChangeArrowheads="1" noChangeShapeType="1" noTextEdit="1"/>
          </p:cNvSpPr>
          <p:nvPr/>
        </p:nvSpPr>
        <p:spPr>
          <a:xfrm>
            <a:off x="609600" y="656772"/>
            <a:ext cx="3829825" cy="400110"/>
          </a:xfrm>
          <a:prstGeom prst="rect">
            <a:avLst/>
          </a:prstGeom>
          <a:blipFill>
            <a:blip r:embed="rId4"/>
            <a:stretch>
              <a:fillRect t="-9231" b="-27692"/>
            </a:stretch>
          </a:blipFill>
        </p:spPr>
        <p:txBody>
          <a:bodyPr/>
          <a:lstStyle/>
          <a:p>
            <a:r>
              <a:rPr lang="en-US">
                <a:noFill/>
              </a:rPr>
              <a:t> </a:t>
            </a:r>
          </a:p>
        </p:txBody>
      </p:sp>
      <p:sp>
        <p:nvSpPr>
          <p:cNvPr id="11" name="TextBox 10"/>
          <p:cNvSpPr txBox="1">
            <a:spLocks noRot="1" noChangeAspect="1" noMove="1" noResize="1" noEditPoints="1" noAdjustHandles="1" noChangeArrowheads="1" noChangeShapeType="1" noTextEdit="1"/>
          </p:cNvSpPr>
          <p:nvPr/>
        </p:nvSpPr>
        <p:spPr>
          <a:xfrm>
            <a:off x="5009375" y="656772"/>
            <a:ext cx="3829825" cy="400110"/>
          </a:xfrm>
          <a:prstGeom prst="rect">
            <a:avLst/>
          </a:prstGeom>
          <a:blipFill>
            <a:blip r:embed="rId5"/>
            <a:stretch>
              <a:fillRect t="-9231" b="-27692"/>
            </a:stretch>
          </a:blipFill>
        </p:spPr>
        <p:txBody>
          <a:bodyPr/>
          <a:lstStyle/>
          <a:p>
            <a:r>
              <a:rPr lang="en-US">
                <a:noFill/>
              </a:rPr>
              <a:t> </a:t>
            </a:r>
          </a:p>
        </p:txBody>
      </p:sp>
      <p:sp>
        <p:nvSpPr>
          <p:cNvPr id="25609" name="TextBox 3"/>
          <p:cNvSpPr txBox="1">
            <a:spLocks noChangeArrowheads="1"/>
          </p:cNvSpPr>
          <p:nvPr/>
        </p:nvSpPr>
        <p:spPr bwMode="auto">
          <a:xfrm>
            <a:off x="366713" y="5273675"/>
            <a:ext cx="84582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altLang="en-US" sz="1800">
                <a:solidFill>
                  <a:srgbClr val="000000"/>
                </a:solidFill>
                <a:cs typeface="Times New Roman" pitchFamily="18" charset="0"/>
              </a:rPr>
              <a:t>Imposed antisunward velocity drives downward propagating velocity and magnetic field perturbations. Both propagate with the Alfven speed.</a:t>
            </a:r>
          </a:p>
          <a:p>
            <a:pPr eaLnBrk="1" hangingPunct="1">
              <a:buFont typeface="Arial" charset="0"/>
              <a:buChar char="•"/>
            </a:pPr>
            <a:r>
              <a:rPr lang="en-US" altLang="en-US" sz="1800">
                <a:solidFill>
                  <a:srgbClr val="000000"/>
                </a:solidFill>
                <a:cs typeface="Times New Roman" pitchFamily="18" charset="0"/>
              </a:rPr>
              <a:t>Velocity perturbation in the polar cap in both hemispheres is antisunward and reverse direction at lower latitudes</a:t>
            </a:r>
          </a:p>
          <a:p>
            <a:pPr eaLnBrk="1" hangingPunct="1">
              <a:buFont typeface="Arial" charset="0"/>
              <a:buChar char="•"/>
            </a:pPr>
            <a:r>
              <a:rPr lang="en-US" altLang="en-US" sz="1800">
                <a:solidFill>
                  <a:srgbClr val="000000"/>
                </a:solidFill>
                <a:cs typeface="Times New Roman" pitchFamily="18" charset="0"/>
              </a:rPr>
              <a:t>Magnetic field perturbation in the two hemisphere has opposite directions</a:t>
            </a:r>
          </a:p>
        </p:txBody>
      </p:sp>
      <p:sp>
        <p:nvSpPr>
          <p:cNvPr id="25610" name="Line 30"/>
          <p:cNvSpPr>
            <a:spLocks noChangeShapeType="1"/>
          </p:cNvSpPr>
          <p:nvPr/>
        </p:nvSpPr>
        <p:spPr bwMode="auto">
          <a:xfrm>
            <a:off x="762000" y="638175"/>
            <a:ext cx="7543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
            <a:ext cx="6553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 Box 29"/>
          <p:cNvSpPr txBox="1">
            <a:spLocks noChangeArrowheads="1"/>
          </p:cNvSpPr>
          <p:nvPr/>
        </p:nvSpPr>
        <p:spPr bwMode="auto">
          <a:xfrm>
            <a:off x="609600" y="762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333399"/>
                </a:solidFill>
              </a:rPr>
              <a:t>Dawn-Dusk Electric Field</a:t>
            </a:r>
          </a:p>
        </p:txBody>
      </p:sp>
      <p:sp>
        <p:nvSpPr>
          <p:cNvPr id="26628" name="Line 30"/>
          <p:cNvSpPr>
            <a:spLocks noChangeShapeType="1"/>
          </p:cNvSpPr>
          <p:nvPr/>
        </p:nvSpPr>
        <p:spPr bwMode="auto">
          <a:xfrm>
            <a:off x="762000" y="638175"/>
            <a:ext cx="7543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CB811C-EAE2-415A-9C15-06505D8FFD81}" type="slidenum">
              <a:rPr lang="en-US" altLang="en-US" sz="1400">
                <a:solidFill>
                  <a:srgbClr val="000000"/>
                </a:solidFill>
                <a:latin typeface="Arial" charset="0"/>
              </a:rPr>
              <a:pPr/>
              <a:t>14</a:t>
            </a:fld>
            <a:endParaRPr lang="en-US" altLang="en-US" sz="1400">
              <a:solidFill>
                <a:srgbClr val="000000"/>
              </a:solidFill>
              <a:latin typeface="Arial" charset="0"/>
            </a:endParaRPr>
          </a:p>
        </p:txBody>
      </p:sp>
      <p:sp>
        <p:nvSpPr>
          <p:cNvPr id="26632" name="TextBox 2"/>
          <p:cNvSpPr txBox="1">
            <a:spLocks noChangeArrowheads="1"/>
          </p:cNvSpPr>
          <p:nvPr/>
        </p:nvSpPr>
        <p:spPr bwMode="auto">
          <a:xfrm>
            <a:off x="6553200" y="2286000"/>
            <a:ext cx="2438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a:solidFill>
                  <a:srgbClr val="000000"/>
                </a:solidFill>
                <a:latin typeface="Arial" charset="0"/>
              </a:rPr>
              <a:t>Dawn-dusk electric field as a function of magnetic latitude and altitude for the Northern Hemisphere at selected times. Negative values are duskward. </a:t>
            </a:r>
            <a:r>
              <a:rPr lang="en-US" altLang="en-US" sz="1800" i="1">
                <a:solidFill>
                  <a:srgbClr val="000000"/>
                </a:solidFill>
                <a:cs typeface="Times New Roman" pitchFamily="18" charset="0"/>
              </a:rPr>
              <a:t>Tu and Song</a:t>
            </a:r>
            <a:r>
              <a:rPr lang="en-US" altLang="en-US" sz="1800">
                <a:solidFill>
                  <a:srgbClr val="000000"/>
                </a:solidFill>
                <a:cs typeface="Times New Roman" pitchFamily="18" charset="0"/>
              </a:rPr>
              <a:t>, 2016</a:t>
            </a:r>
            <a:r>
              <a:rPr lang="en-US" altLang="en-US" sz="1800">
                <a:solidFill>
                  <a:srgbClr val="000000"/>
                </a:solidFill>
                <a:latin typeface="Arial" charset="0"/>
              </a:rPr>
              <a:t>.</a:t>
            </a:r>
            <a:endParaRPr lang="en-US" altLang="en-US" sz="180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9B5F63-C28C-4024-97E2-76B6672CABD2}" type="slidenum">
              <a:rPr lang="en-US" altLang="en-US" sz="1400">
                <a:solidFill>
                  <a:srgbClr val="000000"/>
                </a:solidFill>
                <a:latin typeface="Arial" charset="0"/>
              </a:rPr>
              <a:pPr/>
              <a:t>15</a:t>
            </a:fld>
            <a:endParaRPr lang="en-US" altLang="en-US" sz="1400">
              <a:solidFill>
                <a:srgbClr val="000000"/>
              </a:solidFill>
              <a:latin typeface="Arial" charset="0"/>
            </a:endParaRPr>
          </a:p>
        </p:txBody>
      </p:sp>
      <p:sp>
        <p:nvSpPr>
          <p:cNvPr id="27653" name="Text Box 6"/>
          <p:cNvSpPr txBox="1">
            <a:spLocks noChangeArrowheads="1"/>
          </p:cNvSpPr>
          <p:nvPr/>
        </p:nvSpPr>
        <p:spPr bwMode="auto">
          <a:xfrm>
            <a:off x="609600" y="28575"/>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333399"/>
                </a:solidFill>
              </a:rPr>
              <a:t>Field-Aligned and Closure Currents</a:t>
            </a:r>
          </a:p>
        </p:txBody>
      </p:sp>
      <p:sp>
        <p:nvSpPr>
          <p:cNvPr id="27655" name="Line 30"/>
          <p:cNvSpPr>
            <a:spLocks noChangeShapeType="1"/>
          </p:cNvSpPr>
          <p:nvPr/>
        </p:nvSpPr>
        <p:spPr bwMode="auto">
          <a:xfrm>
            <a:off x="762000" y="638175"/>
            <a:ext cx="7543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TextBox 7"/>
          <p:cNvSpPr txBox="1">
            <a:spLocks noChangeArrowheads="1"/>
          </p:cNvSpPr>
          <p:nvPr/>
        </p:nvSpPr>
        <p:spPr bwMode="auto">
          <a:xfrm>
            <a:off x="7086600" y="54864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i="1" dirty="0" err="1">
                <a:solidFill>
                  <a:srgbClr val="000000"/>
                </a:solidFill>
                <a:cs typeface="Times New Roman" pitchFamily="18" charset="0"/>
              </a:rPr>
              <a:t>Tu</a:t>
            </a:r>
            <a:r>
              <a:rPr lang="en-US" altLang="en-US" sz="1800" i="1" dirty="0">
                <a:solidFill>
                  <a:srgbClr val="000000"/>
                </a:solidFill>
                <a:cs typeface="Times New Roman" pitchFamily="18" charset="0"/>
              </a:rPr>
              <a:t> and Song</a:t>
            </a:r>
            <a:r>
              <a:rPr lang="en-US" altLang="en-US" sz="1800" dirty="0">
                <a:solidFill>
                  <a:srgbClr val="000000"/>
                </a:solidFill>
                <a:cs typeface="Times New Roman" pitchFamily="18" charset="0"/>
              </a:rPr>
              <a:t>, 2016</a:t>
            </a:r>
          </a:p>
        </p:txBody>
      </p:sp>
      <p:pic>
        <p:nvPicPr>
          <p:cNvPr id="2765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685800"/>
            <a:ext cx="712628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TextBox 1"/>
          <p:cNvSpPr txBox="1">
            <a:spLocks noChangeArrowheads="1"/>
          </p:cNvSpPr>
          <p:nvPr/>
        </p:nvSpPr>
        <p:spPr bwMode="auto">
          <a:xfrm>
            <a:off x="838200" y="5410200"/>
            <a:ext cx="721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n-US" altLang="en-US" sz="2000" dirty="0">
                <a:solidFill>
                  <a:srgbClr val="000000"/>
                </a:solidFill>
                <a:cs typeface="Times New Roman" pitchFamily="18" charset="0"/>
              </a:rPr>
              <a:t>Region 1 and 2 FACs evolve with the Alfven waves</a:t>
            </a:r>
          </a:p>
          <a:p>
            <a:pPr eaLnBrk="1" hangingPunct="1">
              <a:buFont typeface="Arial" charset="0"/>
              <a:buChar char="•"/>
            </a:pPr>
            <a:r>
              <a:rPr lang="en-US" altLang="en-US" sz="2000" dirty="0">
                <a:solidFill>
                  <a:srgbClr val="000000"/>
                </a:solidFill>
                <a:cs typeface="Times New Roman" pitchFamily="18" charset="0"/>
              </a:rPr>
              <a:t>At the front of FACs there are horizontal closure currents</a:t>
            </a:r>
          </a:p>
          <a:p>
            <a:pPr eaLnBrk="1" hangingPunct="1">
              <a:buFont typeface="Arial" charset="0"/>
              <a:buChar char="•"/>
            </a:pPr>
            <a:r>
              <a:rPr lang="en-US" altLang="en-US" sz="2000" dirty="0">
                <a:solidFill>
                  <a:srgbClr val="000000"/>
                </a:solidFill>
                <a:cs typeface="Times New Roman" pitchFamily="18" charset="0"/>
              </a:rPr>
              <a:t>Pedersen currents form when the FACs reach ~100 - 120 km</a:t>
            </a:r>
          </a:p>
          <a:p>
            <a:pPr eaLnBrk="1" hangingPunct="1">
              <a:buFont typeface="Arial" charset="0"/>
              <a:buChar char="•"/>
            </a:pPr>
            <a:r>
              <a:rPr lang="en-US" altLang="en-US" sz="2000" dirty="0">
                <a:solidFill>
                  <a:srgbClr val="000000"/>
                </a:solidFill>
                <a:cs typeface="Times New Roman" pitchFamily="18" charset="0"/>
              </a:rPr>
              <a:t>Has important implication to </a:t>
            </a:r>
            <a:r>
              <a:rPr lang="en-US" altLang="en-US" sz="2000" dirty="0" err="1">
                <a:solidFill>
                  <a:srgbClr val="000000"/>
                </a:solidFill>
                <a:cs typeface="Times New Roman" pitchFamily="18" charset="0"/>
              </a:rPr>
              <a:t>substorm</a:t>
            </a:r>
            <a:r>
              <a:rPr lang="en-US" altLang="en-US" sz="2000" dirty="0">
                <a:solidFill>
                  <a:srgbClr val="000000"/>
                </a:solidFill>
                <a:cs typeface="Times New Roman" pitchFamily="18" charset="0"/>
              </a:rPr>
              <a:t> current wedge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2013"/>
            <a:ext cx="3492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https://wol-prod-cdn.literatumonline.com/cms/attachment/ca24e1a3-af41-4092-b643-12bb87f924e1/jgra50779-fig-0002-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0"/>
            <a:ext cx="429577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9"/>
          <p:cNvSpPr txBox="1">
            <a:spLocks noChangeArrowheads="1"/>
          </p:cNvSpPr>
          <p:nvPr/>
        </p:nvSpPr>
        <p:spPr bwMode="auto">
          <a:xfrm>
            <a:off x="1447800" y="457200"/>
            <a:ext cx="574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800"/>
              <a:t>2-D Simulation of the Noon-Midnight Meridian Plane</a:t>
            </a:r>
          </a:p>
        </p:txBody>
      </p:sp>
      <p:sp>
        <p:nvSpPr>
          <p:cNvPr id="28677" name="TextBox 7"/>
          <p:cNvSpPr txBox="1">
            <a:spLocks noChangeArrowheads="1"/>
          </p:cNvSpPr>
          <p:nvPr/>
        </p:nvSpPr>
        <p:spPr bwMode="auto">
          <a:xfrm>
            <a:off x="5029200" y="59436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Driver in the polar cap</a:t>
            </a:r>
          </a:p>
        </p:txBody>
      </p:sp>
      <p:sp>
        <p:nvSpPr>
          <p:cNvPr id="9" name="Rectangle 8"/>
          <p:cNvSpPr/>
          <p:nvPr/>
        </p:nvSpPr>
        <p:spPr>
          <a:xfrm>
            <a:off x="4800600" y="2314575"/>
            <a:ext cx="304800" cy="289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a:solidFill>
                <a:srgbClr val="FFFFFF"/>
              </a:solidFill>
            </a:endParaRPr>
          </a:p>
        </p:txBody>
      </p:sp>
      <p:sp>
        <p:nvSpPr>
          <p:cNvPr id="13" name="Rectangle 12"/>
          <p:cNvSpPr/>
          <p:nvPr/>
        </p:nvSpPr>
        <p:spPr>
          <a:xfrm>
            <a:off x="5000625" y="5105400"/>
            <a:ext cx="3914775" cy="187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a:solidFill>
                <a:srgbClr val="FFFFFF"/>
              </a:solidFill>
            </a:endParaRPr>
          </a:p>
        </p:txBody>
      </p:sp>
      <p:sp>
        <p:nvSpPr>
          <p:cNvPr id="28680" name="TextBox 10"/>
          <p:cNvSpPr txBox="1">
            <a:spLocks noChangeArrowheads="1"/>
          </p:cNvSpPr>
          <p:nvPr/>
        </p:nvSpPr>
        <p:spPr bwMode="auto">
          <a:xfrm>
            <a:off x="5422900" y="4000500"/>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200 m/s</a:t>
            </a:r>
          </a:p>
        </p:txBody>
      </p:sp>
      <p:sp>
        <p:nvSpPr>
          <p:cNvPr id="28681" name="TextBox 14"/>
          <p:cNvSpPr txBox="1">
            <a:spLocks noChangeArrowheads="1"/>
          </p:cNvSpPr>
          <p:nvPr/>
        </p:nvSpPr>
        <p:spPr bwMode="auto">
          <a:xfrm>
            <a:off x="7543800" y="25146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2000 m/s</a:t>
            </a:r>
          </a:p>
        </p:txBody>
      </p:sp>
      <p:sp>
        <p:nvSpPr>
          <p:cNvPr id="28682" name="TextBox 15"/>
          <p:cNvSpPr txBox="1">
            <a:spLocks noChangeArrowheads="1"/>
          </p:cNvSpPr>
          <p:nvPr/>
        </p:nvSpPr>
        <p:spPr bwMode="auto">
          <a:xfrm>
            <a:off x="7197725" y="4373563"/>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T=120 s</a:t>
            </a:r>
          </a:p>
        </p:txBody>
      </p:sp>
      <p:sp>
        <p:nvSpPr>
          <p:cNvPr id="11" name="Rectangle 10"/>
          <p:cNvSpPr/>
          <p:nvPr/>
        </p:nvSpPr>
        <p:spPr>
          <a:xfrm>
            <a:off x="381000" y="3581400"/>
            <a:ext cx="2286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81400" y="3579812"/>
            <a:ext cx="2286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588963"/>
            <a:ext cx="7061200"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C4E924-3A34-4CF3-B2F3-EA87C114A456}" type="slidenum">
              <a:rPr lang="en-US" altLang="en-US" sz="1400">
                <a:solidFill>
                  <a:srgbClr val="000000"/>
                </a:solidFill>
                <a:latin typeface="Arial" charset="0"/>
              </a:rPr>
              <a:pPr/>
              <a:t>17</a:t>
            </a:fld>
            <a:endParaRPr lang="en-US" altLang="en-US" sz="1400">
              <a:solidFill>
                <a:srgbClr val="000000"/>
              </a:solidFill>
              <a:latin typeface="Arial" charset="0"/>
            </a:endParaRPr>
          </a:p>
        </p:txBody>
      </p:sp>
      <p:sp>
        <p:nvSpPr>
          <p:cNvPr id="29702" name="Text Box 6"/>
          <p:cNvSpPr txBox="1">
            <a:spLocks noChangeArrowheads="1"/>
          </p:cNvSpPr>
          <p:nvPr/>
        </p:nvSpPr>
        <p:spPr bwMode="auto">
          <a:xfrm>
            <a:off x="609600" y="28575"/>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333399"/>
                </a:solidFill>
              </a:rPr>
              <a:t>  High to Low Latitude Ionosphere Coupling</a:t>
            </a:r>
          </a:p>
        </p:txBody>
      </p:sp>
      <p:sp>
        <p:nvSpPr>
          <p:cNvPr id="29703" name="Line 30"/>
          <p:cNvSpPr>
            <a:spLocks noChangeShapeType="1"/>
          </p:cNvSpPr>
          <p:nvPr/>
        </p:nvSpPr>
        <p:spPr bwMode="auto">
          <a:xfrm>
            <a:off x="762000" y="638175"/>
            <a:ext cx="7543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TextBox 4"/>
          <p:cNvSpPr txBox="1">
            <a:spLocks noChangeArrowheads="1"/>
          </p:cNvSpPr>
          <p:nvPr/>
        </p:nvSpPr>
        <p:spPr bwMode="auto">
          <a:xfrm>
            <a:off x="1143000" y="5208588"/>
            <a:ext cx="6629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b="1">
                <a:solidFill>
                  <a:srgbClr val="000000"/>
                </a:solidFill>
                <a:cs typeface="Times New Roman" pitchFamily="18" charset="0"/>
              </a:rPr>
              <a:t>Time variation of the average ion velocity component within the noon-midnight magnetic meridian and perpendicular to the magnetic field</a:t>
            </a:r>
            <a:r>
              <a:rPr lang="en-US" altLang="en-US" sz="1800">
                <a:solidFill>
                  <a:srgbClr val="000000"/>
                </a:solidFill>
                <a:cs typeface="Times New Roman" pitchFamily="18" charset="0"/>
              </a:rPr>
              <a:t> for several magnetic altitudes at 510.73 km (panel a) and 194 km (panel b). Positive values represent poleward (at high and middle latitudes) or upward (at low and equatorial latitudes) velocities</a:t>
            </a:r>
            <a:r>
              <a:rPr lang="en-US" altLang="en-US" sz="1800" b="1">
                <a:solidFill>
                  <a:srgbClr val="000000"/>
                </a:solidFill>
                <a:cs typeface="Times New Roman" pitchFamily="18" charset="0"/>
              </a:rPr>
              <a:t> </a:t>
            </a:r>
            <a:endParaRPr lang="en-US" altLang="en-US" sz="180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6538A8-ABCC-434C-A11B-ACF16D671328}" type="slidenum">
              <a:rPr lang="en-US" altLang="en-US" sz="1400">
                <a:solidFill>
                  <a:srgbClr val="000000"/>
                </a:solidFill>
                <a:latin typeface="Arial" charset="0"/>
              </a:rPr>
              <a:pPr/>
              <a:t>18</a:t>
            </a:fld>
            <a:endParaRPr lang="en-US" altLang="en-US" sz="1400" dirty="0">
              <a:solidFill>
                <a:srgbClr val="000000"/>
              </a:solidFill>
              <a:latin typeface="Arial" charset="0"/>
            </a:endParaRPr>
          </a:p>
        </p:txBody>
      </p:sp>
      <p:pic>
        <p:nvPicPr>
          <p:cNvPr id="3072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8" y="327025"/>
            <a:ext cx="59436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76600"/>
            <a:ext cx="59436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6070600" y="990600"/>
            <a:ext cx="2921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b="1" dirty="0">
                <a:solidFill>
                  <a:srgbClr val="000000"/>
                </a:solidFill>
                <a:latin typeface="Arial" charset="0"/>
              </a:rPr>
              <a:t>Eastward (normal to the noon-midnight meridian plane) electric field as a function of time and height</a:t>
            </a:r>
            <a:r>
              <a:rPr lang="en-US" altLang="en-US" sz="1800" dirty="0">
                <a:solidFill>
                  <a:srgbClr val="000000"/>
                </a:solidFill>
                <a:latin typeface="Arial" charset="0"/>
              </a:rPr>
              <a:t>. Upper panel for magnetic latitude of 59.5˚ and bottom panel for 24.5˚. The increase of the electric field is delayed toward the lower altitude. The oscillation frequency of the electric field is higher at higher latitudes, showing that the ionosphere is a low pass filter for the MHD wave propagation.</a:t>
            </a:r>
          </a:p>
          <a:p>
            <a:pPr algn="just" eaLnBrk="1" hangingPunct="1"/>
            <a:endParaRPr lang="en-US" altLang="en-US" sz="1800"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654B11-740C-41E9-AB9F-3A75A3F0E7A5}" type="slidenum">
              <a:rPr lang="en-US" altLang="en-US" sz="1400">
                <a:solidFill>
                  <a:srgbClr val="000000"/>
                </a:solidFill>
                <a:latin typeface="Arial" charset="0"/>
              </a:rPr>
              <a:pPr/>
              <a:t>19</a:t>
            </a:fld>
            <a:endParaRPr lang="en-US" altLang="en-US" sz="1400">
              <a:solidFill>
                <a:srgbClr val="000000"/>
              </a:solidFill>
              <a:latin typeface="Arial" charset="0"/>
            </a:endParaRPr>
          </a:p>
        </p:txBody>
      </p:sp>
      <p:pic>
        <p:nvPicPr>
          <p:cNvPr id="31750"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60363" y="3263900"/>
            <a:ext cx="585311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5"/>
          <p:cNvSpPr txBox="1">
            <a:spLocks noChangeArrowheads="1"/>
          </p:cNvSpPr>
          <p:nvPr/>
        </p:nvSpPr>
        <p:spPr bwMode="auto">
          <a:xfrm>
            <a:off x="6230938" y="1335088"/>
            <a:ext cx="2760662"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b="1">
                <a:solidFill>
                  <a:srgbClr val="000000"/>
                </a:solidFill>
                <a:latin typeface="Arial" charset="0"/>
              </a:rPr>
              <a:t>Eastward electric field as a function of time and magnetic latitude</a:t>
            </a:r>
            <a:r>
              <a:rPr lang="en-US" altLang="en-US" sz="1800">
                <a:solidFill>
                  <a:srgbClr val="000000"/>
                </a:solidFill>
                <a:latin typeface="Arial" charset="0"/>
              </a:rPr>
              <a:t>. Upper panel for height of 510.73 km and bottom panel for 194 km. The arrival of the electric field perturbations is delayed toward the low latitudes and the high frequency oscillation of the perturbations almost completely disappears.</a:t>
            </a:r>
            <a:endParaRPr lang="en-US" altLang="en-US" sz="1800">
              <a:solidFill>
                <a:srgbClr val="000000"/>
              </a:solidFill>
              <a:cs typeface="Times New Roman" pitchFamily="18" charset="0"/>
            </a:endParaRPr>
          </a:p>
        </p:txBody>
      </p:sp>
      <p:pic>
        <p:nvPicPr>
          <p:cNvPr id="8" name="Picture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4163"/>
            <a:ext cx="59436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046" y="3276794"/>
            <a:ext cx="4795528" cy="3581206"/>
          </a:xfrm>
        </p:spPr>
        <p:txBody>
          <a:bodyPr/>
          <a:lstStyle/>
          <a:p>
            <a:r>
              <a:rPr lang="en-US" sz="2000" dirty="0" smtClean="0"/>
              <a:t>Magnetosphere-ionosphere coupling</a:t>
            </a:r>
          </a:p>
          <a:p>
            <a:pPr lvl="1"/>
            <a:r>
              <a:rPr lang="en-US" sz="1600" dirty="0" smtClean="0"/>
              <a:t>Magnetosphere is driven by solar wind momentum and energy</a:t>
            </a:r>
          </a:p>
          <a:p>
            <a:pPr lvl="1"/>
            <a:r>
              <a:rPr lang="en-US" sz="1600" dirty="0" smtClean="0"/>
              <a:t>MHD modes carry the magnetospheric momentum to the ionosphere</a:t>
            </a:r>
          </a:p>
          <a:p>
            <a:pPr lvl="1"/>
            <a:r>
              <a:rPr lang="en-US" sz="1600" dirty="0" smtClean="0"/>
              <a:t>Ionospheric plasma and magnetic field directly respond to the magnetospheric driver</a:t>
            </a:r>
          </a:p>
          <a:p>
            <a:pPr lvl="1"/>
            <a:r>
              <a:rPr lang="en-US" sz="1600" dirty="0" smtClean="0"/>
              <a:t>ionospheric neutrals do not respond directly to the MHD perturbation</a:t>
            </a:r>
          </a:p>
          <a:p>
            <a:pPr lvl="1"/>
            <a:r>
              <a:rPr lang="en-US" sz="1600" dirty="0" smtClean="0"/>
              <a:t>Collisions between plasma and neutrals occur to dissipate the momentum</a:t>
            </a:r>
          </a:p>
          <a:p>
            <a:pPr lvl="1"/>
            <a:r>
              <a:rPr lang="en-US" sz="1600" dirty="0" smtClean="0"/>
              <a:t>Wave reflection and damping</a:t>
            </a:r>
          </a:p>
        </p:txBody>
      </p:sp>
      <p:pic>
        <p:nvPicPr>
          <p:cNvPr id="4" name="Picture 1026" descr="~AUT0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2" y="152400"/>
            <a:ext cx="4234918"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5734" y="228600"/>
            <a:ext cx="4830840" cy="29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149370" y="3780263"/>
            <a:ext cx="434622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smtClean="0"/>
              <a:t>Solar wind: fully ionized, low temperature, high speed, low density, weak magnetic field</a:t>
            </a:r>
          </a:p>
          <a:p>
            <a:r>
              <a:rPr lang="en-US" sz="2000" kern="0" smtClean="0"/>
              <a:t>Magnetosphere: fully ionized, high temperature, low speed, low density, strong magnetic field</a:t>
            </a:r>
          </a:p>
          <a:p>
            <a:r>
              <a:rPr lang="en-US" sz="2000" kern="0" smtClean="0"/>
              <a:t>Ionosphere: partially ionized (1/1000), cold, slow motion, extremely strong magnetic field</a:t>
            </a:r>
            <a:endParaRPr lang="en-US" sz="2000" kern="0" dirty="0" smtClean="0"/>
          </a:p>
        </p:txBody>
      </p:sp>
    </p:spTree>
    <p:extLst>
      <p:ext uri="{BB962C8B-B14F-4D97-AF65-F5344CB8AC3E}">
        <p14:creationId xmlns:p14="http://schemas.microsoft.com/office/powerpoint/2010/main" val="3640072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457200"/>
          </a:xfrm>
        </p:spPr>
        <p:txBody>
          <a:bodyPr/>
          <a:lstStyle/>
          <a:p>
            <a:pPr eaLnBrk="1" hangingPunct="1"/>
            <a:r>
              <a:rPr lang="en-US" altLang="zh-CN" sz="3200" b="1" smtClean="0">
                <a:latin typeface="CG Omega (W1)" pitchFamily="34" charset="0"/>
                <a:ea typeface="SimSun" pitchFamily="2" charset="-122"/>
              </a:rPr>
              <a:t>Summary</a:t>
            </a:r>
          </a:p>
        </p:txBody>
      </p:sp>
      <p:sp>
        <p:nvSpPr>
          <p:cNvPr id="32771" name="Rectangle 3"/>
          <p:cNvSpPr>
            <a:spLocks noGrp="1" noChangeArrowheads="1"/>
          </p:cNvSpPr>
          <p:nvPr>
            <p:ph type="body" idx="1"/>
          </p:nvPr>
        </p:nvSpPr>
        <p:spPr>
          <a:xfrm>
            <a:off x="0" y="609600"/>
            <a:ext cx="9144000" cy="6248400"/>
          </a:xfrm>
        </p:spPr>
        <p:txBody>
          <a:bodyPr/>
          <a:lstStyle/>
          <a:p>
            <a:pPr eaLnBrk="1" hangingPunct="1">
              <a:lnSpc>
                <a:spcPct val="90000"/>
              </a:lnSpc>
            </a:pPr>
            <a:r>
              <a:rPr lang="en-US" altLang="zh-CN" sz="1800" dirty="0" smtClean="0">
                <a:ea typeface="SimSun" pitchFamily="2" charset="-122"/>
              </a:rPr>
              <a:t>An implicit scheme </a:t>
            </a:r>
            <a:r>
              <a:rPr lang="en-US" altLang="zh-CN" sz="1800" dirty="0" smtClean="0">
                <a:ea typeface="SimSun" pitchFamily="2" charset="-122"/>
              </a:rPr>
              <a:t>has been developed to solve </a:t>
            </a:r>
          </a:p>
          <a:p>
            <a:pPr lvl="1" eaLnBrk="1" hangingPunct="1">
              <a:lnSpc>
                <a:spcPct val="90000"/>
              </a:lnSpc>
            </a:pPr>
            <a:r>
              <a:rPr lang="en-US" altLang="zh-CN" sz="1600" dirty="0" smtClean="0">
                <a:ea typeface="SimSun" pitchFamily="2" charset="-122"/>
              </a:rPr>
              <a:t>Multi-fluid mass, momentum, and energy equations for multiple species of ions and neutrals with Maxwell’s equations,</a:t>
            </a:r>
          </a:p>
          <a:p>
            <a:pPr lvl="1" eaLnBrk="1" hangingPunct="1">
              <a:lnSpc>
                <a:spcPct val="90000"/>
              </a:lnSpc>
            </a:pPr>
            <a:r>
              <a:rPr lang="en-US" altLang="zh-CN" sz="1600" dirty="0" smtClean="0">
                <a:ea typeface="SimSun" pitchFamily="2" charset="-122"/>
              </a:rPr>
              <a:t>Ionization and recombination and photochemistry </a:t>
            </a:r>
          </a:p>
          <a:p>
            <a:pPr lvl="1" eaLnBrk="1" hangingPunct="1">
              <a:lnSpc>
                <a:spcPct val="90000"/>
              </a:lnSpc>
            </a:pPr>
            <a:r>
              <a:rPr lang="en-US" altLang="zh-CN" sz="1600" dirty="0" smtClean="0">
                <a:ea typeface="SimSun" pitchFamily="2" charset="-122"/>
              </a:rPr>
              <a:t>Collisional momentum and energy transfer among species</a:t>
            </a:r>
          </a:p>
          <a:p>
            <a:pPr lvl="1" eaLnBrk="1" hangingPunct="1">
              <a:lnSpc>
                <a:spcPct val="90000"/>
              </a:lnSpc>
            </a:pPr>
            <a:r>
              <a:rPr lang="en-US" altLang="zh-CN" sz="1600" dirty="0" smtClean="0">
                <a:ea typeface="SimSun" pitchFamily="2" charset="-122"/>
              </a:rPr>
              <a:t>Field-aligned flow allowed</a:t>
            </a:r>
          </a:p>
          <a:p>
            <a:pPr eaLnBrk="1" hangingPunct="1">
              <a:lnSpc>
                <a:spcPct val="90000"/>
              </a:lnSpc>
            </a:pPr>
            <a:r>
              <a:rPr lang="en-US" altLang="zh-CN" sz="1800" dirty="0" smtClean="0">
                <a:ea typeface="SimSun" pitchFamily="2" charset="-122"/>
              </a:rPr>
              <a:t>The code has been tested </a:t>
            </a:r>
          </a:p>
          <a:p>
            <a:pPr lvl="1" eaLnBrk="1" hangingPunct="1">
              <a:lnSpc>
                <a:spcPct val="90000"/>
              </a:lnSpc>
            </a:pPr>
            <a:r>
              <a:rPr lang="en-US" altLang="zh-CN" sz="1600" dirty="0" smtClean="0">
                <a:ea typeface="SimSun" pitchFamily="2" charset="-122"/>
              </a:rPr>
              <a:t>1-D and 2-D magnetosphere-ionosphere coupling</a:t>
            </a:r>
          </a:p>
          <a:p>
            <a:pPr lvl="1" eaLnBrk="1" hangingPunct="1">
              <a:lnSpc>
                <a:spcPct val="90000"/>
              </a:lnSpc>
            </a:pPr>
            <a:r>
              <a:rPr lang="en-US" altLang="zh-CN" sz="1600" dirty="0" smtClean="0">
                <a:ea typeface="SimSun" pitchFamily="2" charset="-122"/>
              </a:rPr>
              <a:t>1-D single species solar chromosphere</a:t>
            </a:r>
          </a:p>
          <a:p>
            <a:pPr eaLnBrk="1" hangingPunct="1">
              <a:lnSpc>
                <a:spcPct val="90000"/>
              </a:lnSpc>
            </a:pPr>
            <a:r>
              <a:rPr lang="en-US" altLang="zh-CN" sz="1800" dirty="0" smtClean="0">
                <a:ea typeface="SimSun" pitchFamily="2" charset="-122"/>
              </a:rPr>
              <a:t>Magnetosphere-ionosphere-thermosphere </a:t>
            </a:r>
            <a:r>
              <a:rPr lang="en-US" altLang="zh-CN" sz="1800" dirty="0" smtClean="0">
                <a:ea typeface="SimSun" pitchFamily="2" charset="-122"/>
              </a:rPr>
              <a:t>coupling </a:t>
            </a:r>
            <a:endParaRPr lang="en-US" altLang="zh-CN" sz="1800" dirty="0" smtClean="0">
              <a:ea typeface="SimSun" pitchFamily="2" charset="-122"/>
            </a:endParaRPr>
          </a:p>
          <a:p>
            <a:pPr lvl="1" eaLnBrk="1" hangingPunct="1">
              <a:lnSpc>
                <a:spcPct val="90000"/>
              </a:lnSpc>
            </a:pPr>
            <a:r>
              <a:rPr lang="en-US" altLang="zh-CN" sz="1600" b="1" dirty="0" smtClean="0">
                <a:ea typeface="SimSun" pitchFamily="2" charset="-122"/>
              </a:rPr>
              <a:t>1-D</a:t>
            </a:r>
          </a:p>
          <a:p>
            <a:pPr lvl="1" eaLnBrk="1" hangingPunct="1">
              <a:lnSpc>
                <a:spcPct val="90000"/>
              </a:lnSpc>
            </a:pPr>
            <a:r>
              <a:rPr lang="en-US" altLang="zh-CN" sz="1600" dirty="0" smtClean="0">
                <a:ea typeface="SimSun" pitchFamily="2" charset="-122"/>
              </a:rPr>
              <a:t>Transient </a:t>
            </a:r>
            <a:r>
              <a:rPr lang="en-US" altLang="zh-CN" sz="1600" dirty="0">
                <a:ea typeface="SimSun" pitchFamily="2" charset="-122"/>
              </a:rPr>
              <a:t>time for M-I equilibrium: not </a:t>
            </a:r>
            <a:r>
              <a:rPr lang="en-US" altLang="en-US" sz="1600" dirty="0"/>
              <a:t>Alfvén</a:t>
            </a:r>
            <a:r>
              <a:rPr lang="en-US" altLang="zh-CN" sz="1600" dirty="0">
                <a:ea typeface="SimSun" pitchFamily="2" charset="-122"/>
              </a:rPr>
              <a:t> travel time, but  10-20 </a:t>
            </a:r>
            <a:r>
              <a:rPr lang="en-US" altLang="zh-CN" sz="1600" dirty="0">
                <a:ea typeface="SimSun" pitchFamily="2" charset="-122"/>
                <a:sym typeface="Symbol" pitchFamily="18" charset="2"/>
              </a:rPr>
              <a:t></a:t>
            </a:r>
            <a:r>
              <a:rPr lang="en-US" altLang="zh-CN" sz="1600" dirty="0">
                <a:ea typeface="SimSun" pitchFamily="2" charset="-122"/>
              </a:rPr>
              <a:t> </a:t>
            </a:r>
            <a:r>
              <a:rPr lang="en-US" altLang="zh-CN" sz="1600" dirty="0" err="1">
                <a:ea typeface="SimSun" pitchFamily="2" charset="-122"/>
              </a:rPr>
              <a:t>t</a:t>
            </a:r>
            <a:r>
              <a:rPr lang="en-US" altLang="zh-CN" sz="1600" baseline="-25000" dirty="0" err="1">
                <a:ea typeface="SimSun" pitchFamily="2" charset="-122"/>
              </a:rPr>
              <a:t>A</a:t>
            </a:r>
            <a:r>
              <a:rPr lang="en-US" altLang="zh-CN" sz="1600" dirty="0">
                <a:ea typeface="SimSun" pitchFamily="2" charset="-122"/>
              </a:rPr>
              <a:t> ~ 20-30 min.</a:t>
            </a:r>
          </a:p>
          <a:p>
            <a:pPr lvl="1" eaLnBrk="1" hangingPunct="1">
              <a:lnSpc>
                <a:spcPct val="90000"/>
              </a:lnSpc>
            </a:pPr>
            <a:r>
              <a:rPr lang="en-US" altLang="zh-CN" sz="1600" dirty="0">
                <a:ea typeface="SimSun" pitchFamily="2" charset="-122"/>
              </a:rPr>
              <a:t>Reflection effect: enhanced Poynting flux and heating rate during the dynamic transient period can be a factor of 1.5 greater than that given in of steady-state coupling </a:t>
            </a:r>
          </a:p>
          <a:p>
            <a:pPr lvl="1" eaLnBrk="1" hangingPunct="1">
              <a:lnSpc>
                <a:spcPct val="80000"/>
              </a:lnSpc>
            </a:pPr>
            <a:r>
              <a:rPr lang="en-US" altLang="zh-CN" sz="1600" dirty="0">
                <a:ea typeface="SimSun" pitchFamily="2" charset="-122"/>
              </a:rPr>
              <a:t>Plasma inertia effect: velocity, magnetic field, and electric field perturbations depend on density profile during the transition period</a:t>
            </a:r>
          </a:p>
          <a:p>
            <a:pPr lvl="1" eaLnBrk="1" hangingPunct="1">
              <a:lnSpc>
                <a:spcPct val="80000"/>
              </a:lnSpc>
            </a:pPr>
            <a:r>
              <a:rPr lang="en-US" altLang="zh-CN" sz="1600" b="1" dirty="0" smtClean="0">
                <a:ea typeface="SimSun" pitchFamily="2" charset="-122"/>
              </a:rPr>
              <a:t>2-D dawn-dusk plane</a:t>
            </a:r>
          </a:p>
          <a:p>
            <a:pPr lvl="1" eaLnBrk="1" hangingPunct="1">
              <a:lnSpc>
                <a:spcPct val="80000"/>
              </a:lnSpc>
            </a:pPr>
            <a:r>
              <a:rPr lang="en-US" altLang="zh-CN" sz="1600" dirty="0" smtClean="0">
                <a:ea typeface="SimSun" pitchFamily="2" charset="-122"/>
              </a:rPr>
              <a:t>No </a:t>
            </a:r>
            <a:r>
              <a:rPr lang="en-US" altLang="zh-CN" sz="1600" dirty="0" smtClean="0">
                <a:ea typeface="SimSun" pitchFamily="2" charset="-122"/>
              </a:rPr>
              <a:t>imposed E-field is necessary, and no imposed field-aligned current is necessary</a:t>
            </a:r>
          </a:p>
          <a:p>
            <a:pPr lvl="1" eaLnBrk="1" hangingPunct="1">
              <a:lnSpc>
                <a:spcPct val="90000"/>
              </a:lnSpc>
            </a:pPr>
            <a:r>
              <a:rPr lang="en-US" altLang="zh-CN" sz="1600" dirty="0">
                <a:ea typeface="SimSun" pitchFamily="2" charset="-122"/>
              </a:rPr>
              <a:t>The field-aligned </a:t>
            </a:r>
            <a:r>
              <a:rPr lang="en-US" altLang="zh-CN" sz="1600" dirty="0" smtClean="0">
                <a:ea typeface="SimSun" pitchFamily="2" charset="-122"/>
              </a:rPr>
              <a:t>currents, associated with the flow reversal, </a:t>
            </a:r>
            <a:r>
              <a:rPr lang="en-US" altLang="zh-CN" sz="1600" dirty="0">
                <a:ea typeface="SimSun" pitchFamily="2" charset="-122"/>
              </a:rPr>
              <a:t>and Pedersen currents are carried down by the Alfven wave and enhanced by </a:t>
            </a:r>
            <a:r>
              <a:rPr lang="en-US" altLang="zh-CN" sz="1600" dirty="0" smtClean="0">
                <a:ea typeface="SimSun" pitchFamily="2" charset="-122"/>
              </a:rPr>
              <a:t>reflection</a:t>
            </a:r>
          </a:p>
          <a:p>
            <a:pPr lvl="1" eaLnBrk="1" hangingPunct="1">
              <a:lnSpc>
                <a:spcPct val="80000"/>
              </a:lnSpc>
            </a:pPr>
            <a:r>
              <a:rPr lang="en-US" altLang="zh-CN" sz="1600" b="1" dirty="0" smtClean="0">
                <a:ea typeface="SimSun" pitchFamily="2" charset="-122"/>
              </a:rPr>
              <a:t>2-D noon-midnight plane</a:t>
            </a:r>
          </a:p>
          <a:p>
            <a:pPr lvl="1" eaLnBrk="1" hangingPunct="1">
              <a:lnSpc>
                <a:spcPct val="80000"/>
              </a:lnSpc>
            </a:pPr>
            <a:r>
              <a:rPr lang="en-US" altLang="zh-CN" sz="1600" dirty="0" smtClean="0">
                <a:ea typeface="SimSun" pitchFamily="2" charset="-122"/>
              </a:rPr>
              <a:t>Field-aligned </a:t>
            </a:r>
            <a:r>
              <a:rPr lang="en-US" altLang="zh-CN" sz="1600" dirty="0" smtClean="0">
                <a:ea typeface="SimSun" pitchFamily="2" charset="-122"/>
              </a:rPr>
              <a:t>perturbations become fast mode in the ionosphere and can propagate to the equator</a:t>
            </a:r>
          </a:p>
          <a:p>
            <a:pPr lvl="1" eaLnBrk="1" hangingPunct="1">
              <a:lnSpc>
                <a:spcPct val="80000"/>
              </a:lnSpc>
            </a:pPr>
            <a:r>
              <a:rPr lang="en-US" altLang="zh-CN" sz="1600" dirty="0" smtClean="0">
                <a:ea typeface="SimSun" pitchFamily="2" charset="-122"/>
              </a:rPr>
              <a:t>The global dawn-dusk electric field is formed by the fast mode propagation, as required by the continuity condition.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p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48768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304800" y="62484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North Pole, Winter Solstice </a:t>
            </a:r>
          </a:p>
        </p:txBody>
      </p:sp>
      <p:pic>
        <p:nvPicPr>
          <p:cNvPr id="10244" name="Picture 5" descr="C:\Users\Song\Desktop\Papers-in-progress\M-I-Coupling2008\M-I-Figures\Figure1.jpg"/>
          <p:cNvPicPr>
            <a:picLocks noChangeAspect="1" noChangeArrowheads="1"/>
          </p:cNvPicPr>
          <p:nvPr/>
        </p:nvPicPr>
        <p:blipFill>
          <a:blip r:embed="rId3">
            <a:extLst>
              <a:ext uri="{28A0092B-C50C-407E-A947-70E740481C1C}">
                <a14:useLocalDpi xmlns:a14="http://schemas.microsoft.com/office/drawing/2010/main" val="0"/>
              </a:ext>
            </a:extLst>
          </a:blip>
          <a:srcRect r="51215" b="3279"/>
          <a:stretch>
            <a:fillRect/>
          </a:stretch>
        </p:blipFill>
        <p:spPr bwMode="auto">
          <a:xfrm>
            <a:off x="4800600" y="1143000"/>
            <a:ext cx="411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descr="Parameter"/>
          <p:cNvPicPr>
            <a:picLocks noChangeAspect="1" noChangeArrowheads="1"/>
          </p:cNvPicPr>
          <p:nvPr/>
        </p:nvPicPr>
        <p:blipFill>
          <a:blip r:embed="rId4">
            <a:extLst>
              <a:ext uri="{28A0092B-C50C-407E-A947-70E740481C1C}">
                <a14:useLocalDpi xmlns:a14="http://schemas.microsoft.com/office/drawing/2010/main" val="0"/>
              </a:ext>
            </a:extLst>
          </a:blip>
          <a:srcRect t="179" r="50000" b="9444"/>
          <a:stretch>
            <a:fillRect/>
          </a:stretch>
        </p:blipFill>
        <p:spPr bwMode="auto">
          <a:xfrm>
            <a:off x="4829175" y="1189038"/>
            <a:ext cx="4183063"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M-I-TNeutralAcceler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534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xfrm>
            <a:off x="533400" y="0"/>
            <a:ext cx="8229600" cy="715963"/>
          </a:xfrm>
        </p:spPr>
        <p:txBody>
          <a:bodyPr/>
          <a:lstStyle/>
          <a:p>
            <a:pPr eaLnBrk="1" hangingPunct="1"/>
            <a:r>
              <a:rPr lang="en-US" altLang="zh-CN" sz="3600" b="1" smtClean="0">
                <a:ea typeface="SimSun" pitchFamily="2" charset="-122"/>
              </a:rPr>
              <a:t>Ion-neutral Interaction</a:t>
            </a:r>
          </a:p>
        </p:txBody>
      </p:sp>
      <p:sp>
        <p:nvSpPr>
          <p:cNvPr id="12292" name="Rectangle 3"/>
          <p:cNvSpPr>
            <a:spLocks noGrp="1" noChangeArrowheads="1"/>
          </p:cNvSpPr>
          <p:nvPr>
            <p:ph type="body" idx="1"/>
          </p:nvPr>
        </p:nvSpPr>
        <p:spPr>
          <a:xfrm>
            <a:off x="457200" y="5105400"/>
            <a:ext cx="8534400" cy="1524000"/>
          </a:xfrm>
        </p:spPr>
        <p:txBody>
          <a:bodyPr/>
          <a:lstStyle/>
          <a:p>
            <a:pPr eaLnBrk="1" hangingPunct="1">
              <a:lnSpc>
                <a:spcPct val="80000"/>
              </a:lnSpc>
            </a:pPr>
            <a:r>
              <a:rPr lang="en-US" altLang="zh-CN" sz="1600" smtClean="0">
                <a:ea typeface="SimSun" pitchFamily="2" charset="-122"/>
              </a:rPr>
              <a:t>Magnetic field is frozen-in with electrons</a:t>
            </a:r>
          </a:p>
          <a:p>
            <a:pPr eaLnBrk="1" hangingPunct="1">
              <a:lnSpc>
                <a:spcPct val="80000"/>
              </a:lnSpc>
            </a:pPr>
            <a:r>
              <a:rPr lang="en-US" altLang="zh-CN" sz="1600" smtClean="0">
                <a:ea typeface="SimSun" pitchFamily="2" charset="-122"/>
              </a:rPr>
              <a:t>Plasma (red dots) is driven with the magnetic field (solid line) perturbation from above</a:t>
            </a:r>
          </a:p>
          <a:p>
            <a:pPr eaLnBrk="1" hangingPunct="1">
              <a:lnSpc>
                <a:spcPct val="80000"/>
              </a:lnSpc>
            </a:pPr>
            <a:r>
              <a:rPr lang="en-US" altLang="zh-CN" sz="1600" smtClean="0">
                <a:ea typeface="SimSun" pitchFamily="2" charset="-122"/>
              </a:rPr>
              <a:t>Neutrals do not directly feel the perturbation while plasma moves</a:t>
            </a:r>
          </a:p>
          <a:p>
            <a:pPr eaLnBrk="1" hangingPunct="1">
              <a:lnSpc>
                <a:spcPct val="80000"/>
              </a:lnSpc>
            </a:pPr>
            <a:r>
              <a:rPr lang="en-US" altLang="zh-CN" sz="1600" smtClean="0">
                <a:ea typeface="SimSun" pitchFamily="2" charset="-122"/>
              </a:rPr>
              <a:t>Ion-neutral collisions accelerate neutrals (open circles), strong friction/heating </a:t>
            </a:r>
          </a:p>
          <a:p>
            <a:pPr eaLnBrk="1" hangingPunct="1">
              <a:lnSpc>
                <a:spcPct val="80000"/>
              </a:lnSpc>
            </a:pPr>
            <a:r>
              <a:rPr lang="en-US" altLang="zh-CN" sz="1600" smtClean="0">
                <a:ea typeface="SimSun" pitchFamily="2" charset="-122"/>
              </a:rPr>
              <a:t>Longer than the neutral-ion collision time, the plasma and neutrals move nearly together with a small slippage. Weak friction/heating</a:t>
            </a:r>
          </a:p>
          <a:p>
            <a:pPr eaLnBrk="1" hangingPunct="1">
              <a:lnSpc>
                <a:spcPct val="80000"/>
              </a:lnSpc>
            </a:pPr>
            <a:r>
              <a:rPr lang="en-US" altLang="zh-CN" sz="1600" smtClean="0">
                <a:ea typeface="SimSun" pitchFamily="2" charset="-122"/>
              </a:rPr>
              <a:t>On very long time scales, the plasma and neutrals move together: no collision/no heating</a:t>
            </a:r>
          </a:p>
        </p:txBody>
      </p:sp>
      <p:sp>
        <p:nvSpPr>
          <p:cNvPr id="12293" name="Rectangle 7"/>
          <p:cNvSpPr>
            <a:spLocks noChangeArrowheads="1"/>
          </p:cNvSpPr>
          <p:nvPr/>
        </p:nvSpPr>
        <p:spPr bwMode="auto">
          <a:xfrm>
            <a:off x="3276600" y="4800600"/>
            <a:ext cx="205740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IsphereFeedb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467100"/>
            <a:ext cx="53054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228600" y="381000"/>
            <a:ext cx="8610600" cy="457200"/>
          </a:xfrm>
        </p:spPr>
        <p:txBody>
          <a:bodyPr/>
          <a:lstStyle/>
          <a:p>
            <a:r>
              <a:rPr lang="en-US" altLang="en-US" sz="2800" b="1" smtClean="0">
                <a:latin typeface="Helvetica" pitchFamily="34" charset="0"/>
                <a:ea typeface="Helvetica" pitchFamily="34" charset="0"/>
                <a:cs typeface="Helvetica" pitchFamily="34" charset="0"/>
              </a:rPr>
              <a:t>Ionosphere Reaction to Magnetospheric Motion</a:t>
            </a:r>
          </a:p>
        </p:txBody>
      </p:sp>
      <p:sp>
        <p:nvSpPr>
          <p:cNvPr id="13316" name="Content Placeholder 2"/>
          <p:cNvSpPr>
            <a:spLocks noGrp="1"/>
          </p:cNvSpPr>
          <p:nvPr>
            <p:ph idx="1"/>
          </p:nvPr>
        </p:nvSpPr>
        <p:spPr>
          <a:xfrm>
            <a:off x="381000" y="1066800"/>
            <a:ext cx="8077200" cy="5029200"/>
          </a:xfrm>
        </p:spPr>
        <p:txBody>
          <a:bodyPr/>
          <a:lstStyle/>
          <a:p>
            <a:r>
              <a:rPr lang="en-US" altLang="en-US" sz="2400" smtClean="0"/>
              <a:t>Slow down wave propagation (neutral inertia loading)</a:t>
            </a:r>
          </a:p>
          <a:p>
            <a:r>
              <a:rPr lang="en-US" altLang="en-US" sz="2400" smtClean="0"/>
              <a:t>Partial reflection </a:t>
            </a:r>
          </a:p>
          <a:p>
            <a:r>
              <a:rPr lang="en-US" altLang="en-US" sz="2400" smtClean="0"/>
              <a:t>Drive ionosphere convection </a:t>
            </a:r>
          </a:p>
          <a:p>
            <a:pPr lvl="1"/>
            <a:r>
              <a:rPr lang="en-US" altLang="en-US" sz="2000" smtClean="0"/>
              <a:t>Large distance at the magnetopause corresponds to small distance in the ionosphere</a:t>
            </a:r>
          </a:p>
          <a:p>
            <a:pPr lvl="1"/>
            <a:r>
              <a:rPr lang="en-US" altLang="en-US" sz="2000" smtClean="0"/>
              <a:t>In the ionosphere, horizontal perturbations propagate in fast mode speed</a:t>
            </a:r>
          </a:p>
          <a:p>
            <a:pPr lvl="1"/>
            <a:r>
              <a:rPr lang="en-US" altLang="en-US" sz="2000" smtClean="0"/>
              <a:t>Ionospheric convection</a:t>
            </a:r>
          </a:p>
          <a:p>
            <a:pPr lvl="1">
              <a:buFontTx/>
              <a:buNone/>
            </a:pPr>
            <a:r>
              <a:rPr lang="en-US" altLang="en-US" sz="2000" smtClean="0"/>
              <a:t>     modifies magnetospheric</a:t>
            </a:r>
          </a:p>
          <a:p>
            <a:pPr lvl="1">
              <a:buFontTx/>
              <a:buNone/>
            </a:pPr>
            <a:r>
              <a:rPr lang="en-US" altLang="en-US" sz="2000" smtClean="0"/>
              <a:t>     convection</a:t>
            </a:r>
          </a:p>
          <a:p>
            <a:pPr lvl="1">
              <a:buFontTx/>
              <a:buNone/>
            </a:pPr>
            <a:r>
              <a:rPr lang="en-US" altLang="en-US" sz="2000" smtClean="0"/>
              <a:t>     (true 2-way coupling)</a:t>
            </a:r>
          </a:p>
          <a:p>
            <a:pPr lvl="1"/>
            <a:endParaRPr lang="en-US" altLang="en-US"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228600"/>
          </a:xfrm>
        </p:spPr>
        <p:txBody>
          <a:bodyPr/>
          <a:lstStyle/>
          <a:p>
            <a:r>
              <a:rPr lang="en-US" altLang="en-US" sz="2800" b="1" smtClean="0"/>
              <a:t>Global Consequence of A Poleward Motion</a:t>
            </a:r>
            <a:r>
              <a:rPr lang="en-US" altLang="en-US" sz="3600" smtClean="0"/>
              <a:t> </a:t>
            </a:r>
          </a:p>
        </p:txBody>
      </p:sp>
      <p:sp>
        <p:nvSpPr>
          <p:cNvPr id="14339" name="Rectangle 3"/>
          <p:cNvSpPr>
            <a:spLocks noGrp="1" noChangeArrowheads="1"/>
          </p:cNvSpPr>
          <p:nvPr>
            <p:ph type="body" idx="1"/>
          </p:nvPr>
        </p:nvSpPr>
        <p:spPr>
          <a:xfrm>
            <a:off x="304800" y="4800600"/>
            <a:ext cx="8686800" cy="2286000"/>
          </a:xfrm>
        </p:spPr>
        <p:txBody>
          <a:bodyPr/>
          <a:lstStyle/>
          <a:p>
            <a:pPr>
              <a:lnSpc>
                <a:spcPct val="80000"/>
              </a:lnSpc>
            </a:pPr>
            <a:r>
              <a:rPr lang="en-US" altLang="en-US" sz="1800" smtClean="0"/>
              <a:t>Antisunward motion of open field line in the open-closed boundary creates</a:t>
            </a:r>
          </a:p>
          <a:p>
            <a:pPr lvl="1">
              <a:lnSpc>
                <a:spcPct val="80000"/>
              </a:lnSpc>
            </a:pPr>
            <a:r>
              <a:rPr lang="en-US" altLang="en-US" sz="1600" smtClean="0"/>
              <a:t>a high pressure region in the open field region (compressional wave), and </a:t>
            </a:r>
          </a:p>
          <a:p>
            <a:pPr lvl="1">
              <a:lnSpc>
                <a:spcPct val="80000"/>
              </a:lnSpc>
            </a:pPr>
            <a:r>
              <a:rPr lang="en-US" altLang="en-US" sz="1600" smtClean="0"/>
              <a:t>a low pressure region in the closed field region (rarefaction wave)</a:t>
            </a:r>
          </a:p>
          <a:p>
            <a:pPr>
              <a:lnSpc>
                <a:spcPct val="80000"/>
              </a:lnSpc>
            </a:pPr>
            <a:r>
              <a:rPr lang="en-US" altLang="en-US" sz="1800" smtClean="0"/>
              <a:t>Continuity requirement produces convection cells through fast mode waves in the ionosphere and motion in closed field regions. </a:t>
            </a:r>
          </a:p>
          <a:p>
            <a:pPr>
              <a:lnSpc>
                <a:spcPct val="80000"/>
              </a:lnSpc>
            </a:pPr>
            <a:r>
              <a:rPr lang="en-US" altLang="en-US" sz="1800" smtClean="0"/>
              <a:t>Poleward motion of the feet of the flux tube propagates to equator and produces upward motion in the equator.</a:t>
            </a:r>
          </a:p>
          <a:p>
            <a:pPr>
              <a:lnSpc>
                <a:spcPct val="80000"/>
              </a:lnSpc>
            </a:pPr>
            <a:r>
              <a:rPr lang="en-US" altLang="en-US" sz="1800" smtClean="0"/>
              <a:t>Ionospheric convection will drive/modify magnetospheric convection</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69056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04800"/>
            <a:ext cx="7772400" cy="228600"/>
          </a:xfrm>
        </p:spPr>
        <p:txBody>
          <a:bodyPr/>
          <a:lstStyle/>
          <a:p>
            <a:r>
              <a:rPr lang="en-US" altLang="en-US" sz="2800" b="1" smtClean="0"/>
              <a:t>Expected Heating Distribution</a:t>
            </a:r>
            <a:endParaRPr lang="en-US" altLang="en-US" sz="3600" smtClean="0"/>
          </a:p>
        </p:txBody>
      </p:sp>
      <p:sp>
        <p:nvSpPr>
          <p:cNvPr id="15363" name="Rectangle 3"/>
          <p:cNvSpPr>
            <a:spLocks noGrp="1" noChangeArrowheads="1"/>
          </p:cNvSpPr>
          <p:nvPr>
            <p:ph type="body" idx="1"/>
          </p:nvPr>
        </p:nvSpPr>
        <p:spPr>
          <a:xfrm>
            <a:off x="304800" y="4648200"/>
            <a:ext cx="8686800" cy="2133600"/>
          </a:xfrm>
        </p:spPr>
        <p:txBody>
          <a:bodyPr/>
          <a:lstStyle/>
          <a:p>
            <a:pPr>
              <a:lnSpc>
                <a:spcPct val="80000"/>
              </a:lnSpc>
            </a:pPr>
            <a:r>
              <a:rPr lang="en-US" altLang="en-US" sz="2000" smtClean="0"/>
              <a:t>For uniform conductivity, velocity pattern coincides with the magnetic perturbation. </a:t>
            </a:r>
          </a:p>
          <a:p>
            <a:pPr>
              <a:lnSpc>
                <a:spcPct val="80000"/>
              </a:lnSpc>
            </a:pPr>
            <a:r>
              <a:rPr lang="en-US" altLang="en-US" sz="2000" smtClean="0"/>
              <a:t>FAC forms at the center of the convection cells</a:t>
            </a:r>
          </a:p>
          <a:p>
            <a:pPr>
              <a:lnSpc>
                <a:spcPct val="80000"/>
              </a:lnSpc>
            </a:pPr>
            <a:r>
              <a:rPr lang="en-US" altLang="en-US" sz="2000" smtClean="0"/>
              <a:t>Poynting flux is proportional to V</a:t>
            </a:r>
            <a:r>
              <a:rPr lang="en-US" altLang="en-US" sz="2000" baseline="30000" smtClean="0"/>
              <a:t>2</a:t>
            </a:r>
            <a:r>
              <a:rPr lang="en-US" altLang="en-US" sz="2000" smtClean="0"/>
              <a:t>, weakest at the center of convection cells</a:t>
            </a:r>
          </a:p>
          <a:p>
            <a:pPr>
              <a:lnSpc>
                <a:spcPct val="80000"/>
              </a:lnSpc>
            </a:pPr>
            <a:r>
              <a:rPr lang="en-US" altLang="en-US" sz="2000" smtClean="0"/>
              <a:t>Neglecting the heating from precipitation particles,</a:t>
            </a:r>
          </a:p>
          <a:p>
            <a:pPr lvl="1">
              <a:lnSpc>
                <a:spcPct val="80000"/>
              </a:lnSpc>
            </a:pPr>
            <a:r>
              <a:rPr lang="en-US" altLang="en-US" sz="1600" smtClean="0"/>
              <a:t>Conventional model (EJ paradigm) predicts heating, J</a:t>
            </a:r>
            <a:r>
              <a:rPr lang="en-US" altLang="en-US" sz="1600" baseline="30000" smtClean="0"/>
              <a:t>2</a:t>
            </a:r>
            <a:r>
              <a:rPr lang="en-US" altLang="en-US" sz="1600" smtClean="0"/>
              <a:t>/</a:t>
            </a:r>
            <a:r>
              <a:rPr lang="en-US" altLang="en-US" sz="1600" smtClean="0">
                <a:sym typeface="Symbol" pitchFamily="18" charset="2"/>
              </a:rPr>
              <a:t>p</a:t>
            </a:r>
            <a:r>
              <a:rPr lang="en-US" altLang="en-US" sz="1600" smtClean="0"/>
              <a:t>, is highest at the FAC </a:t>
            </a:r>
          </a:p>
          <a:p>
            <a:pPr lvl="1">
              <a:lnSpc>
                <a:spcPct val="80000"/>
              </a:lnSpc>
            </a:pPr>
            <a:r>
              <a:rPr lang="en-US" altLang="en-US" sz="1600" smtClean="0"/>
              <a:t>New model (BV paradigm) predicts heating, </a:t>
            </a:r>
            <a:r>
              <a:rPr lang="en-US" altLang="en-US" sz="1600" smtClean="0">
                <a:sym typeface="Symbol" pitchFamily="18" charset="2"/>
              </a:rPr>
              <a:t></a:t>
            </a:r>
            <a:r>
              <a:rPr lang="en-US" altLang="en-US" sz="1600" baseline="-25000" smtClean="0">
                <a:sym typeface="Symbol" pitchFamily="18" charset="2"/>
              </a:rPr>
              <a:t>in</a:t>
            </a:r>
            <a:r>
              <a:rPr lang="en-US" altLang="en-US" sz="1600" smtClean="0">
                <a:sym typeface="Symbol" pitchFamily="18" charset="2"/>
              </a:rPr>
              <a:t></a:t>
            </a:r>
            <a:r>
              <a:rPr lang="en-US" altLang="en-US" sz="1600" baseline="-25000" smtClean="0">
                <a:sym typeface="Symbol" pitchFamily="18" charset="2"/>
              </a:rPr>
              <a:t>i</a:t>
            </a:r>
            <a:r>
              <a:rPr lang="en-US" altLang="en-US" sz="1600" smtClean="0">
                <a:sym typeface="Symbol" pitchFamily="18" charset="2"/>
              </a:rPr>
              <a:t>V</a:t>
            </a:r>
            <a:r>
              <a:rPr lang="en-US" altLang="en-US" sz="1600" baseline="30000" smtClean="0">
                <a:sym typeface="Symbol" pitchFamily="18" charset="2"/>
              </a:rPr>
              <a:t>2</a:t>
            </a:r>
            <a:r>
              <a:rPr lang="en-US" altLang="en-US" sz="1600" smtClean="0">
                <a:sym typeface="Symbol" pitchFamily="18" charset="2"/>
              </a:rPr>
              <a:t>,</a:t>
            </a:r>
            <a:r>
              <a:rPr lang="en-US" altLang="en-US" sz="1600" smtClean="0"/>
              <a:t> is highest at compression region of dayside and nightside cusps and strong along the noon-midnight meridian</a:t>
            </a:r>
          </a:p>
        </p:txBody>
      </p:sp>
      <p:pic>
        <p:nvPicPr>
          <p:cNvPr id="153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685800"/>
            <a:ext cx="49784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
          <p:cNvSpPr txBox="1">
            <a:spLocks noChangeArrowheads="1"/>
          </p:cNvSpPr>
          <p:nvPr/>
        </p:nvSpPr>
        <p:spPr bwMode="auto">
          <a:xfrm>
            <a:off x="498475" y="25146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solidFill>
                  <a:srgbClr val="FF0000"/>
                </a:solidFill>
              </a:rPr>
              <a:t>sun</a:t>
            </a:r>
          </a:p>
        </p:txBody>
      </p:sp>
      <p:cxnSp>
        <p:nvCxnSpPr>
          <p:cNvPr id="5" name="Straight Arrow Connector 4"/>
          <p:cNvCxnSpPr/>
          <p:nvPr/>
        </p:nvCxnSpPr>
        <p:spPr>
          <a:xfrm flipH="1">
            <a:off x="1066800" y="2819400"/>
            <a:ext cx="584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685800" y="304800"/>
            <a:ext cx="7772400" cy="457200"/>
          </a:xfrm>
        </p:spPr>
        <p:txBody>
          <a:bodyPr/>
          <a:lstStyle/>
          <a:p>
            <a:pPr eaLnBrk="1" hangingPunct="1"/>
            <a:r>
              <a:rPr lang="en-US" altLang="zh-CN" sz="3200" b="1" smtClean="0">
                <a:latin typeface="Helvetica" pitchFamily="34" charset="0"/>
                <a:ea typeface="SimSun" pitchFamily="2" charset="-122"/>
              </a:rPr>
              <a:t>Basic Equations</a:t>
            </a:r>
            <a:endParaRPr lang="zh-CN" altLang="en-US" sz="3200" b="1" smtClean="0">
              <a:latin typeface="Helvetica" pitchFamily="34" charset="0"/>
              <a:ea typeface="SimSun" pitchFamily="2" charset="-122"/>
            </a:endParaRPr>
          </a:p>
        </p:txBody>
      </p:sp>
      <p:sp>
        <p:nvSpPr>
          <p:cNvPr id="20483" name="内容占位符 2"/>
          <p:cNvSpPr txBox="1">
            <a:spLocks/>
          </p:cNvSpPr>
          <p:nvPr/>
        </p:nvSpPr>
        <p:spPr bwMode="auto">
          <a:xfrm>
            <a:off x="609600" y="7620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zh-CN" sz="2800">
                <a:latin typeface="Calibri" pitchFamily="34" charset="0"/>
                <a:ea typeface="SimSun" pitchFamily="2" charset="-122"/>
              </a:rPr>
              <a:t>Continuity equations</a:t>
            </a:r>
          </a:p>
          <a:p>
            <a:pPr eaLnBrk="1" hangingPunct="1"/>
            <a:endParaRPr lang="en-US" altLang="zh-CN">
              <a:latin typeface="Calibri" pitchFamily="34" charset="0"/>
              <a:ea typeface="SimSun" pitchFamily="2" charset="-122"/>
            </a:endParaRPr>
          </a:p>
          <a:p>
            <a:pPr eaLnBrk="1" hangingPunct="1"/>
            <a:r>
              <a:rPr lang="en-US" altLang="zh-CN" sz="2800">
                <a:latin typeface="Calibri" pitchFamily="34" charset="0"/>
                <a:ea typeface="SimSun" pitchFamily="2" charset="-122"/>
              </a:rPr>
              <a:t>Momentum equations</a:t>
            </a:r>
          </a:p>
          <a:p>
            <a:pPr eaLnBrk="1" hangingPunct="1"/>
            <a:endParaRPr lang="en-US" altLang="zh-CN">
              <a:latin typeface="Calibri" pitchFamily="34" charset="0"/>
              <a:ea typeface="SimSun" pitchFamily="2" charset="-122"/>
            </a:endParaRPr>
          </a:p>
          <a:p>
            <a:pPr eaLnBrk="1" hangingPunct="1"/>
            <a:endParaRPr lang="en-US" altLang="zh-CN">
              <a:latin typeface="Calibri" pitchFamily="34" charset="0"/>
              <a:ea typeface="SimSun" pitchFamily="2" charset="-122"/>
            </a:endParaRPr>
          </a:p>
          <a:p>
            <a:pPr eaLnBrk="1" hangingPunct="1"/>
            <a:r>
              <a:rPr lang="en-US" altLang="zh-CN" sz="2800">
                <a:latin typeface="Calibri" pitchFamily="34" charset="0"/>
                <a:ea typeface="SimSun" pitchFamily="2" charset="-122"/>
              </a:rPr>
              <a:t>Temperature  equations</a:t>
            </a:r>
          </a:p>
          <a:p>
            <a:pPr eaLnBrk="1" hangingPunct="1"/>
            <a:endParaRPr lang="en-US" altLang="zh-CN">
              <a:latin typeface="Calibri" pitchFamily="34" charset="0"/>
              <a:ea typeface="SimSun" pitchFamily="2" charset="-122"/>
            </a:endParaRPr>
          </a:p>
          <a:p>
            <a:pPr eaLnBrk="1" hangingPunct="1"/>
            <a:endParaRPr lang="en-US" altLang="zh-CN">
              <a:latin typeface="Calibri" pitchFamily="34" charset="0"/>
              <a:ea typeface="SimSun" pitchFamily="2" charset="-122"/>
            </a:endParaRPr>
          </a:p>
          <a:p>
            <a:pPr eaLnBrk="1" hangingPunct="1"/>
            <a:r>
              <a:rPr lang="en-US" altLang="zh-CN" sz="2800">
                <a:latin typeface="Calibri" pitchFamily="34" charset="0"/>
                <a:ea typeface="SimSun" pitchFamily="2" charset="-122"/>
              </a:rPr>
              <a:t>Faraday’s Law and Ampere's Law (E-field is derived from steady state electron momentum equation)</a:t>
            </a:r>
            <a:endParaRPr lang="zh-CN" altLang="en-US" sz="2800">
              <a:latin typeface="Calibri" pitchFamily="34" charset="0"/>
              <a:ea typeface="SimSun" pitchFamily="2" charset="-122"/>
            </a:endParaRPr>
          </a:p>
        </p:txBody>
      </p:sp>
      <p:graphicFrame>
        <p:nvGraphicFramePr>
          <p:cNvPr id="20484" name="Object 8"/>
          <p:cNvGraphicFramePr>
            <a:graphicFrameLocks noChangeAspect="1"/>
          </p:cNvGraphicFramePr>
          <p:nvPr/>
        </p:nvGraphicFramePr>
        <p:xfrm>
          <a:off x="533400" y="4191000"/>
          <a:ext cx="8420100" cy="1049338"/>
        </p:xfrm>
        <a:graphic>
          <a:graphicData uri="http://schemas.openxmlformats.org/presentationml/2006/ole">
            <mc:AlternateContent xmlns:mc="http://schemas.openxmlformats.org/markup-compatibility/2006">
              <mc:Choice xmlns:v="urn:schemas-microsoft-com:vml" Requires="v">
                <p:oleObj spid="_x0000_s20516" name="Equation" r:id="rId3" imgW="5029200" imgH="660400" progId="Equation.DSMT4">
                  <p:embed/>
                </p:oleObj>
              </mc:Choice>
              <mc:Fallback>
                <p:oleObj name="Equation" r:id="rId3" imgW="5029200" imgH="6604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91000"/>
                        <a:ext cx="84201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9"/>
          <p:cNvGraphicFramePr>
            <a:graphicFrameLocks noChangeAspect="1"/>
          </p:cNvGraphicFramePr>
          <p:nvPr/>
        </p:nvGraphicFramePr>
        <p:xfrm>
          <a:off x="1444625" y="6143625"/>
          <a:ext cx="1479550" cy="603250"/>
        </p:xfrm>
        <a:graphic>
          <a:graphicData uri="http://schemas.openxmlformats.org/presentationml/2006/ole">
            <mc:AlternateContent xmlns:mc="http://schemas.openxmlformats.org/markup-compatibility/2006">
              <mc:Choice xmlns:v="urn:schemas-microsoft-com:vml" Requires="v">
                <p:oleObj spid="_x0000_s20517" name="Equation" r:id="rId5" imgW="812447" imgH="393529" progId="Equation.DSMT4">
                  <p:embed/>
                </p:oleObj>
              </mc:Choice>
              <mc:Fallback>
                <p:oleObj name="Equation" r:id="rId5" imgW="812447" imgH="393529"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25" y="6143625"/>
                        <a:ext cx="14795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10"/>
          <p:cNvGraphicFramePr>
            <a:graphicFrameLocks noChangeAspect="1"/>
          </p:cNvGraphicFramePr>
          <p:nvPr/>
        </p:nvGraphicFramePr>
        <p:xfrm>
          <a:off x="4019550" y="6078538"/>
          <a:ext cx="3321050" cy="608012"/>
        </p:xfrm>
        <a:graphic>
          <a:graphicData uri="http://schemas.openxmlformats.org/presentationml/2006/ole">
            <mc:AlternateContent xmlns:mc="http://schemas.openxmlformats.org/markup-compatibility/2006">
              <mc:Choice xmlns:v="urn:schemas-microsoft-com:vml" Requires="v">
                <p:oleObj spid="_x0000_s20518" name="Equation" r:id="rId7" imgW="2362200" imgH="431800" progId="Equation.DSMT4">
                  <p:embed/>
                </p:oleObj>
              </mc:Choice>
              <mc:Fallback>
                <p:oleObj name="Equation" r:id="rId7" imgW="2362200" imgH="4318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9550" y="6078538"/>
                        <a:ext cx="3321050"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Box 10"/>
          <p:cNvSpPr txBox="1">
            <a:spLocks noChangeArrowheads="1"/>
          </p:cNvSpPr>
          <p:nvPr/>
        </p:nvSpPr>
        <p:spPr bwMode="auto">
          <a:xfrm>
            <a:off x="6096000" y="1066800"/>
            <a:ext cx="2857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zh-CN" sz="1600" i="1">
                <a:ea typeface="SimSun" pitchFamily="2" charset="-122"/>
              </a:rPr>
              <a:t>s</a:t>
            </a:r>
            <a:r>
              <a:rPr lang="en-US" altLang="zh-CN" sz="1600">
                <a:ea typeface="SimSun" pitchFamily="2" charset="-122"/>
              </a:rPr>
              <a:t> = </a:t>
            </a:r>
            <a:r>
              <a:rPr lang="en-US" altLang="zh-CN" sz="1600" i="1">
                <a:ea typeface="SimSun" pitchFamily="2" charset="-122"/>
              </a:rPr>
              <a:t>e, i </a:t>
            </a:r>
            <a:r>
              <a:rPr lang="en-US" altLang="zh-CN" sz="1600">
                <a:ea typeface="SimSun" pitchFamily="2" charset="-122"/>
              </a:rPr>
              <a:t>or </a:t>
            </a:r>
            <a:r>
              <a:rPr lang="en-US" altLang="zh-CN" sz="1600" i="1">
                <a:ea typeface="SimSun" pitchFamily="2" charset="-122"/>
              </a:rPr>
              <a:t>n, </a:t>
            </a:r>
            <a:r>
              <a:rPr lang="en-US" altLang="zh-CN" sz="1600">
                <a:ea typeface="SimSun" pitchFamily="2" charset="-122"/>
              </a:rPr>
              <a:t>and</a:t>
            </a:r>
            <a:r>
              <a:rPr lang="en-US" altLang="zh-CN" sz="1600" i="1">
                <a:ea typeface="SimSun" pitchFamily="2" charset="-122"/>
              </a:rPr>
              <a:t> e</a:t>
            </a:r>
            <a:r>
              <a:rPr lang="en-US" altLang="zh-CN" sz="1600" i="1" baseline="-25000">
                <a:ea typeface="SimSun" pitchFamily="2" charset="-122"/>
              </a:rPr>
              <a:t>s</a:t>
            </a:r>
            <a:r>
              <a:rPr lang="en-US" altLang="zh-CN" sz="1600">
                <a:ea typeface="SimSun" pitchFamily="2" charset="-122"/>
              </a:rPr>
              <a:t> = </a:t>
            </a:r>
            <a:r>
              <a:rPr lang="en-US" altLang="zh-CN" sz="1600" i="1">
                <a:ea typeface="SimSun" pitchFamily="2" charset="-122"/>
              </a:rPr>
              <a:t>-e, e </a:t>
            </a:r>
            <a:r>
              <a:rPr lang="en-US" altLang="zh-CN" sz="1600">
                <a:ea typeface="SimSun" pitchFamily="2" charset="-122"/>
              </a:rPr>
              <a:t>or 0</a:t>
            </a:r>
            <a:endParaRPr lang="zh-CN" altLang="en-US" sz="1600">
              <a:ea typeface="SimSun" pitchFamily="2" charset="-122"/>
            </a:endParaRPr>
          </a:p>
        </p:txBody>
      </p:sp>
      <p:graphicFrame>
        <p:nvGraphicFramePr>
          <p:cNvPr id="20488" name="Object 11"/>
          <p:cNvGraphicFramePr>
            <a:graphicFrameLocks noChangeAspect="1"/>
          </p:cNvGraphicFramePr>
          <p:nvPr/>
        </p:nvGraphicFramePr>
        <p:xfrm>
          <a:off x="1524000" y="2438400"/>
          <a:ext cx="6654800" cy="1168400"/>
        </p:xfrm>
        <a:graphic>
          <a:graphicData uri="http://schemas.openxmlformats.org/presentationml/2006/ole">
            <mc:AlternateContent xmlns:mc="http://schemas.openxmlformats.org/markup-compatibility/2006">
              <mc:Choice xmlns:v="urn:schemas-microsoft-com:vml" Requires="v">
                <p:oleObj spid="_x0000_s20519" name="Equation" r:id="rId9" imgW="4483100" imgH="787400" progId="Equation.DSMT4">
                  <p:embed/>
                </p:oleObj>
              </mc:Choice>
              <mc:Fallback>
                <p:oleObj name="Equation" r:id="rId9" imgW="4483100" imgH="7874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2438400"/>
                        <a:ext cx="66548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12"/>
          <p:cNvGraphicFramePr>
            <a:graphicFrameLocks noChangeAspect="1"/>
          </p:cNvGraphicFramePr>
          <p:nvPr/>
        </p:nvGraphicFramePr>
        <p:xfrm>
          <a:off x="2362200" y="1371600"/>
          <a:ext cx="2851150" cy="639763"/>
        </p:xfrm>
        <a:graphic>
          <a:graphicData uri="http://schemas.openxmlformats.org/presentationml/2006/ole">
            <mc:AlternateContent xmlns:mc="http://schemas.openxmlformats.org/markup-compatibility/2006">
              <mc:Choice xmlns:v="urn:schemas-microsoft-com:vml" Requires="v">
                <p:oleObj spid="_x0000_s20520" name="Equation" r:id="rId11" imgW="1866900" imgH="419100" progId="Equation.DSMT4">
                  <p:embed/>
                </p:oleObj>
              </mc:Choice>
              <mc:Fallback>
                <p:oleObj name="Equation" r:id="rId11" imgW="1866900" imgH="4191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1371600"/>
                        <a:ext cx="28511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Straight Connector 11"/>
          <p:cNvCxnSpPr/>
          <p:nvPr/>
        </p:nvCxnSpPr>
        <p:spPr>
          <a:xfrm>
            <a:off x="1447800" y="304800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4876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33500" y="6746875"/>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84750" y="668655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2400" y="1981200"/>
            <a:ext cx="1295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0495" name="TextBox 1"/>
          <p:cNvSpPr txBox="1">
            <a:spLocks noChangeArrowheads="1"/>
          </p:cNvSpPr>
          <p:nvPr/>
        </p:nvSpPr>
        <p:spPr bwMode="auto">
          <a:xfrm>
            <a:off x="6705600" y="2286000"/>
            <a:ext cx="2138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solidFill>
                  <a:srgbClr val="FF0000"/>
                </a:solidFill>
              </a:rPr>
              <a:t>Field-aligned flow allowed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E4C409-4AB0-42BB-B843-B57B88C8D297}" type="slidenum">
              <a:rPr lang="en-US" altLang="en-US" sz="1400">
                <a:solidFill>
                  <a:srgbClr val="000000"/>
                </a:solidFill>
                <a:latin typeface="Arial" charset="0"/>
              </a:rPr>
              <a:pPr/>
              <a:t>9</a:t>
            </a:fld>
            <a:endParaRPr lang="en-US" altLang="en-US" sz="1400">
              <a:solidFill>
                <a:srgbClr val="000000"/>
              </a:solidFill>
              <a:latin typeface="Arial" charset="0"/>
            </a:endParaRPr>
          </a:p>
        </p:txBody>
      </p:sp>
      <p:sp>
        <p:nvSpPr>
          <p:cNvPr id="21509" name="Text Box 29"/>
          <p:cNvSpPr txBox="1">
            <a:spLocks noChangeArrowheads="1"/>
          </p:cNvSpPr>
          <p:nvPr/>
        </p:nvSpPr>
        <p:spPr bwMode="auto">
          <a:xfrm>
            <a:off x="609600" y="30163"/>
            <a:ext cx="7924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333399"/>
                </a:solidFill>
              </a:rPr>
              <a:t>1-D Simulation Along Northern Pole</a:t>
            </a:r>
          </a:p>
        </p:txBody>
      </p:sp>
      <p:sp>
        <p:nvSpPr>
          <p:cNvPr id="21510" name="Line 30"/>
          <p:cNvSpPr>
            <a:spLocks noChangeShapeType="1"/>
          </p:cNvSpPr>
          <p:nvPr/>
        </p:nvSpPr>
        <p:spPr bwMode="auto">
          <a:xfrm>
            <a:off x="762000" y="638175"/>
            <a:ext cx="7543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1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708025"/>
            <a:ext cx="379412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13" name="TextBox 2"/>
          <p:cNvSpPr txBox="1">
            <a:spLocks noChangeArrowheads="1"/>
          </p:cNvSpPr>
          <p:nvPr/>
        </p:nvSpPr>
        <p:spPr bwMode="auto">
          <a:xfrm>
            <a:off x="4724400" y="5562600"/>
            <a:ext cx="3935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a:solidFill>
                  <a:srgbClr val="000000"/>
                </a:solidFill>
                <a:cs typeface="Times New Roman" pitchFamily="18" charset="0"/>
              </a:rPr>
              <a:t>The noon-midnight and dawn-dusk components of the perturbation magnetic field, </a:t>
            </a:r>
            <a:r>
              <a:rPr lang="en-US" altLang="en-US" sz="1800" i="1">
                <a:solidFill>
                  <a:srgbClr val="000000"/>
                </a:solidFill>
                <a:cs typeface="Times New Roman" pitchFamily="18" charset="0"/>
              </a:rPr>
              <a:t>B</a:t>
            </a:r>
            <a:r>
              <a:rPr lang="en-US" altLang="en-US" sz="1800" i="1" baseline="-25000">
                <a:solidFill>
                  <a:srgbClr val="000000"/>
                </a:solidFill>
                <a:cs typeface="Times New Roman" pitchFamily="18" charset="0"/>
              </a:rPr>
              <a:t>x</a:t>
            </a:r>
            <a:r>
              <a:rPr lang="en-US" altLang="en-US" sz="1800">
                <a:solidFill>
                  <a:srgbClr val="000000"/>
                </a:solidFill>
                <a:cs typeface="Times New Roman" pitchFamily="18" charset="0"/>
              </a:rPr>
              <a:t> and </a:t>
            </a:r>
            <a:r>
              <a:rPr lang="en-US" altLang="en-US" sz="1800" i="1">
                <a:solidFill>
                  <a:srgbClr val="000000"/>
                </a:solidFill>
                <a:cs typeface="Times New Roman" pitchFamily="18" charset="0"/>
              </a:rPr>
              <a:t>B</a:t>
            </a:r>
            <a:r>
              <a:rPr lang="en-US" altLang="en-US" sz="1800" i="1" baseline="-25000">
                <a:solidFill>
                  <a:srgbClr val="000000"/>
                </a:solidFill>
                <a:cs typeface="Times New Roman" pitchFamily="18" charset="0"/>
              </a:rPr>
              <a:t>y.</a:t>
            </a:r>
            <a:r>
              <a:rPr lang="en-US" altLang="en-US" sz="1800" i="1">
                <a:solidFill>
                  <a:srgbClr val="000000"/>
                </a:solidFill>
                <a:cs typeface="Times New Roman" pitchFamily="18" charset="0"/>
              </a:rPr>
              <a:t>. Tu et al.</a:t>
            </a:r>
            <a:r>
              <a:rPr lang="en-US" altLang="en-US" sz="1800">
                <a:solidFill>
                  <a:srgbClr val="000000"/>
                </a:solidFill>
                <a:cs typeface="Times New Roman" pitchFamily="18" charset="0"/>
              </a:rPr>
              <a:t>, 2014</a:t>
            </a:r>
          </a:p>
        </p:txBody>
      </p:sp>
      <p:sp>
        <p:nvSpPr>
          <p:cNvPr id="21514" name="TextBox 18"/>
          <p:cNvSpPr txBox="1">
            <a:spLocks noChangeArrowheads="1"/>
          </p:cNvSpPr>
          <p:nvPr/>
        </p:nvSpPr>
        <p:spPr bwMode="auto">
          <a:xfrm>
            <a:off x="625475" y="5715000"/>
            <a:ext cx="3870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ltLang="en-US" sz="1800">
                <a:solidFill>
                  <a:srgbClr val="000000"/>
                </a:solidFill>
                <a:cs typeface="Times New Roman" pitchFamily="18" charset="0"/>
              </a:rPr>
              <a:t>The noon-midnight and dawn-dusk components of the plasma velocity </a:t>
            </a:r>
            <a:r>
              <a:rPr lang="en-US" altLang="en-US" sz="1800" i="1">
                <a:solidFill>
                  <a:srgbClr val="000000"/>
                </a:solidFill>
                <a:cs typeface="Times New Roman" pitchFamily="18" charset="0"/>
              </a:rPr>
              <a:t>V</a:t>
            </a:r>
            <a:r>
              <a:rPr lang="en-US" altLang="en-US" sz="1800" i="1" baseline="-25000">
                <a:solidFill>
                  <a:srgbClr val="000000"/>
                </a:solidFill>
                <a:cs typeface="Times New Roman" pitchFamily="18" charset="0"/>
              </a:rPr>
              <a:t>x</a:t>
            </a:r>
            <a:r>
              <a:rPr lang="en-US" altLang="en-US" sz="1800">
                <a:solidFill>
                  <a:srgbClr val="000000"/>
                </a:solidFill>
                <a:cs typeface="Times New Roman" pitchFamily="18" charset="0"/>
              </a:rPr>
              <a:t> and </a:t>
            </a:r>
            <a:r>
              <a:rPr lang="en-US" altLang="en-US" sz="1800" i="1">
                <a:solidFill>
                  <a:srgbClr val="000000"/>
                </a:solidFill>
                <a:cs typeface="Times New Roman" pitchFamily="18" charset="0"/>
              </a:rPr>
              <a:t>V</a:t>
            </a:r>
            <a:r>
              <a:rPr lang="en-US" altLang="en-US" sz="1800" i="1" baseline="-25000">
                <a:solidFill>
                  <a:srgbClr val="000000"/>
                </a:solidFill>
                <a:cs typeface="Times New Roman" pitchFamily="18" charset="0"/>
              </a:rPr>
              <a:t>y</a:t>
            </a:r>
            <a:r>
              <a:rPr lang="en-US" altLang="en-US" sz="1800">
                <a:solidFill>
                  <a:srgbClr val="000000"/>
                </a:solidFill>
                <a:cs typeface="Times New Roman" pitchFamily="18" charset="0"/>
              </a:rPr>
              <a:t>. </a:t>
            </a:r>
            <a:r>
              <a:rPr lang="en-US" altLang="en-US" sz="1800" i="1">
                <a:solidFill>
                  <a:srgbClr val="000000"/>
                </a:solidFill>
                <a:cs typeface="Times New Roman" pitchFamily="18" charset="0"/>
              </a:rPr>
              <a:t>Tu et al.</a:t>
            </a:r>
            <a:r>
              <a:rPr lang="en-US" altLang="en-US" sz="1800">
                <a:solidFill>
                  <a:srgbClr val="000000"/>
                </a:solidFill>
                <a:cs typeface="Times New Roman" pitchFamily="18" charset="0"/>
              </a:rPr>
              <a:t>, 2014</a:t>
            </a:r>
          </a:p>
        </p:txBody>
      </p:sp>
      <p:pic>
        <p:nvPicPr>
          <p:cNvPr id="1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66763"/>
            <a:ext cx="3783013"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48513</TotalTime>
  <Words>1284</Words>
  <Application>Microsoft Office PowerPoint</Application>
  <PresentationFormat>On-screen Show (4:3)</PresentationFormat>
  <Paragraphs>129</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1" baseType="lpstr">
      <vt:lpstr>CG Omega (W1)</vt:lpstr>
      <vt:lpstr>宋体</vt:lpstr>
      <vt:lpstr>宋体</vt:lpstr>
      <vt:lpstr>Arial</vt:lpstr>
      <vt:lpstr>Calibri</vt:lpstr>
      <vt:lpstr>Helvetica</vt:lpstr>
      <vt:lpstr>Symbol</vt:lpstr>
      <vt:lpstr>Times New Roman</vt:lpstr>
      <vt:lpstr>Default Design</vt:lpstr>
      <vt:lpstr>Equation</vt:lpstr>
      <vt:lpstr>CorelDRAW 6.0</vt:lpstr>
      <vt:lpstr>Inductive-Dynamic Modeling of Magnetosphere-Ionosphere Coupling</vt:lpstr>
      <vt:lpstr>PowerPoint Presentation</vt:lpstr>
      <vt:lpstr>PowerPoint Presentation</vt:lpstr>
      <vt:lpstr>Ion-neutral Interaction</vt:lpstr>
      <vt:lpstr>Ionosphere Reaction to Magnetospheric Motion</vt:lpstr>
      <vt:lpstr>Global Consequence of A Poleward Motion </vt:lpstr>
      <vt:lpstr>Expected Heating Distribution</vt:lpstr>
      <vt:lpstr>Basic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ulcar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Wind-Magnetosphere-Ionosphere Coupling: Dynamics in Transition</dc:title>
  <dc:creator>Paul Song</dc:creator>
  <cp:lastModifiedBy>Song, Paul</cp:lastModifiedBy>
  <cp:revision>614</cp:revision>
  <cp:lastPrinted>2018-04-30T12:39:05Z</cp:lastPrinted>
  <dcterms:created xsi:type="dcterms:W3CDTF">2001-05-18T14:29:06Z</dcterms:created>
  <dcterms:modified xsi:type="dcterms:W3CDTF">2019-06-28T15:31:29Z</dcterms:modified>
</cp:coreProperties>
</file>