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handoutMasterIdLst>
    <p:handoutMasterId r:id="rId107"/>
  </p:handoutMasterIdLst>
  <p:sldIdLst>
    <p:sldId id="388" r:id="rId2"/>
    <p:sldId id="390" r:id="rId3"/>
    <p:sldId id="387" r:id="rId4"/>
    <p:sldId id="333" r:id="rId5"/>
    <p:sldId id="389" r:id="rId6"/>
    <p:sldId id="296" r:id="rId7"/>
    <p:sldId id="302" r:id="rId8"/>
    <p:sldId id="307" r:id="rId9"/>
    <p:sldId id="271" r:id="rId10"/>
    <p:sldId id="339" r:id="rId11"/>
    <p:sldId id="310" r:id="rId12"/>
    <p:sldId id="315" r:id="rId13"/>
    <p:sldId id="304" r:id="rId14"/>
    <p:sldId id="294" r:id="rId15"/>
    <p:sldId id="264" r:id="rId16"/>
    <p:sldId id="313" r:id="rId17"/>
    <p:sldId id="290" r:id="rId18"/>
    <p:sldId id="324" r:id="rId19"/>
    <p:sldId id="326" r:id="rId20"/>
    <p:sldId id="272" r:id="rId21"/>
    <p:sldId id="331" r:id="rId22"/>
    <p:sldId id="400" r:id="rId23"/>
    <p:sldId id="318" r:id="rId24"/>
    <p:sldId id="291" r:id="rId25"/>
    <p:sldId id="398" r:id="rId26"/>
    <p:sldId id="320" r:id="rId27"/>
    <p:sldId id="327" r:id="rId28"/>
    <p:sldId id="321" r:id="rId29"/>
    <p:sldId id="322" r:id="rId30"/>
    <p:sldId id="332" r:id="rId31"/>
    <p:sldId id="335" r:id="rId32"/>
    <p:sldId id="334" r:id="rId33"/>
    <p:sldId id="344" r:id="rId34"/>
    <p:sldId id="328" r:id="rId35"/>
    <p:sldId id="340" r:id="rId36"/>
    <p:sldId id="336" r:id="rId37"/>
    <p:sldId id="394" r:id="rId38"/>
    <p:sldId id="393" r:id="rId39"/>
    <p:sldId id="341" r:id="rId40"/>
    <p:sldId id="343" r:id="rId41"/>
    <p:sldId id="342" r:id="rId42"/>
    <p:sldId id="348" r:id="rId43"/>
    <p:sldId id="346" r:id="rId44"/>
    <p:sldId id="347" r:id="rId45"/>
    <p:sldId id="351" r:id="rId46"/>
    <p:sldId id="352" r:id="rId47"/>
    <p:sldId id="355" r:id="rId48"/>
    <p:sldId id="395" r:id="rId49"/>
    <p:sldId id="350" r:id="rId50"/>
    <p:sldId id="396" r:id="rId51"/>
    <p:sldId id="353" r:id="rId52"/>
    <p:sldId id="354" r:id="rId53"/>
    <p:sldId id="356" r:id="rId54"/>
    <p:sldId id="357" r:id="rId55"/>
    <p:sldId id="345" r:id="rId56"/>
    <p:sldId id="399" r:id="rId57"/>
    <p:sldId id="397" r:id="rId58"/>
    <p:sldId id="403" r:id="rId59"/>
    <p:sldId id="404" r:id="rId60"/>
    <p:sldId id="406" r:id="rId61"/>
    <p:sldId id="407" r:id="rId62"/>
    <p:sldId id="405" r:id="rId63"/>
    <p:sldId id="408" r:id="rId64"/>
    <p:sldId id="411" r:id="rId65"/>
    <p:sldId id="409" r:id="rId66"/>
    <p:sldId id="265" r:id="rId67"/>
    <p:sldId id="275" r:id="rId68"/>
    <p:sldId id="266" r:id="rId69"/>
    <p:sldId id="267" r:id="rId70"/>
    <p:sldId id="412" r:id="rId71"/>
    <p:sldId id="276" r:id="rId72"/>
    <p:sldId id="410" r:id="rId73"/>
    <p:sldId id="268" r:id="rId74"/>
    <p:sldId id="277" r:id="rId75"/>
    <p:sldId id="413" r:id="rId76"/>
    <p:sldId id="274" r:id="rId77"/>
    <p:sldId id="269" r:id="rId78"/>
    <p:sldId id="414" r:id="rId79"/>
    <p:sldId id="372" r:id="rId80"/>
    <p:sldId id="358" r:id="rId81"/>
    <p:sldId id="360" r:id="rId82"/>
    <p:sldId id="359" r:id="rId83"/>
    <p:sldId id="375" r:id="rId84"/>
    <p:sldId id="377" r:id="rId85"/>
    <p:sldId id="378" r:id="rId86"/>
    <p:sldId id="379" r:id="rId87"/>
    <p:sldId id="376" r:id="rId88"/>
    <p:sldId id="380" r:id="rId89"/>
    <p:sldId id="374" r:id="rId90"/>
    <p:sldId id="381" r:id="rId91"/>
    <p:sldId id="382" r:id="rId92"/>
    <p:sldId id="383" r:id="rId93"/>
    <p:sldId id="384" r:id="rId94"/>
    <p:sldId id="386" r:id="rId95"/>
    <p:sldId id="385" r:id="rId96"/>
    <p:sldId id="270" r:id="rId97"/>
    <p:sldId id="282" r:id="rId98"/>
    <p:sldId id="263" r:id="rId99"/>
    <p:sldId id="361" r:id="rId100"/>
    <p:sldId id="365" r:id="rId101"/>
    <p:sldId id="337" r:id="rId102"/>
    <p:sldId id="283" r:id="rId103"/>
    <p:sldId id="284" r:id="rId104"/>
    <p:sldId id="292" r:id="rId10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022" autoAdjust="0"/>
  </p:normalViewPr>
  <p:slideViewPr>
    <p:cSldViewPr snapToGrid="0">
      <p:cViewPr varScale="1">
        <p:scale>
          <a:sx n="65" d="100"/>
          <a:sy n="65" d="100"/>
        </p:scale>
        <p:origin x="1264" y="44"/>
      </p:cViewPr>
      <p:guideLst/>
    </p:cSldViewPr>
  </p:slideViewPr>
  <p:outlineViewPr>
    <p:cViewPr>
      <p:scale>
        <a:sx n="33" d="100"/>
        <a:sy n="33" d="100"/>
      </p:scale>
      <p:origin x="0" y="-6824"/>
    </p:cViewPr>
  </p:outlineViewPr>
  <p:notesTextViewPr>
    <p:cViewPr>
      <p:scale>
        <a:sx n="3" d="2"/>
        <a:sy n="3" d="2"/>
      </p:scale>
      <p:origin x="0" y="0"/>
    </p:cViewPr>
  </p:notesTextViewPr>
  <p:sorterViewPr>
    <p:cViewPr varScale="1">
      <p:scale>
        <a:sx n="1" d="1"/>
        <a:sy n="1" d="1"/>
      </p:scale>
      <p:origin x="0" y="-320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04EE164-C988-476F-BCBA-135914A7C301}" type="datetimeFigureOut">
              <a:rPr lang="en-US" smtClean="0"/>
              <a:t>12/12/2019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52CC06E-62D7-4034-9865-4D056D4A255C}" type="slidenum">
              <a:rPr lang="en-US" smtClean="0"/>
              <a:t>‹#›</a:t>
            </a:fld>
            <a:endParaRPr lang="en-US"/>
          </a:p>
        </p:txBody>
      </p:sp>
    </p:spTree>
    <p:extLst>
      <p:ext uri="{BB962C8B-B14F-4D97-AF65-F5344CB8AC3E}">
        <p14:creationId xmlns:p14="http://schemas.microsoft.com/office/powerpoint/2010/main" val="157558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6000981-27DF-4D6D-B33D-13502A977150}" type="datetimeFigureOut">
              <a:rPr lang="en-US" smtClean="0"/>
              <a:t>12/12/2019</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F348393-A34D-46F9-85BB-E62FFDDB620A}" type="slidenum">
              <a:rPr lang="en-US" smtClean="0"/>
              <a:t>‹#›</a:t>
            </a:fld>
            <a:endParaRPr lang="en-US" dirty="0"/>
          </a:p>
        </p:txBody>
      </p:sp>
    </p:spTree>
    <p:extLst>
      <p:ext uri="{BB962C8B-B14F-4D97-AF65-F5344CB8AC3E}">
        <p14:creationId xmlns:p14="http://schemas.microsoft.com/office/powerpoint/2010/main" val="92746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Focus_(geometry)" TargetMode="External"/><Relationship Id="rId13" Type="http://schemas.openxmlformats.org/officeDocument/2006/relationships/hyperlink" Target="https://en.wikipedia.org/wiki/Rationalism" TargetMode="External"/><Relationship Id="rId3" Type="http://schemas.openxmlformats.org/officeDocument/2006/relationships/hyperlink" Target="https://en.wikipedia.org/wiki/Scientific_law" TargetMode="External"/><Relationship Id="rId7" Type="http://schemas.openxmlformats.org/officeDocument/2006/relationships/hyperlink" Target="https://en.wikipedia.org/wiki/Ellipse" TargetMode="External"/><Relationship Id="rId12" Type="http://schemas.openxmlformats.org/officeDocument/2006/relationships/hyperlink" Target="https://en.wikipedia.org/wiki/Cogito,_ergo_su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Orbit" TargetMode="External"/><Relationship Id="rId11" Type="http://schemas.openxmlformats.org/officeDocument/2006/relationships/hyperlink" Target="https://en.wikipedia.org/wiki/Semi-major_axis" TargetMode="External"/><Relationship Id="rId5" Type="http://schemas.openxmlformats.org/officeDocument/2006/relationships/hyperlink" Target="https://en.wikipedia.org/wiki/Sun" TargetMode="External"/><Relationship Id="rId10" Type="http://schemas.openxmlformats.org/officeDocument/2006/relationships/hyperlink" Target="https://en.wikipedia.org/wiki/Orbital_period" TargetMode="External"/><Relationship Id="rId4" Type="http://schemas.openxmlformats.org/officeDocument/2006/relationships/hyperlink" Target="https://en.wikipedia.org/wiki/Planet" TargetMode="External"/><Relationship Id="rId9" Type="http://schemas.openxmlformats.org/officeDocument/2006/relationships/hyperlink" Target="https://en.wikipedia.org/wiki/Kepler's_laws_of_planetary_motion#cite_note-Wolfram2nd-1"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Focus_(geometry)" TargetMode="External"/><Relationship Id="rId13" Type="http://schemas.openxmlformats.org/officeDocument/2006/relationships/hyperlink" Target="https://en.wikipedia.org/wiki/Rationalism" TargetMode="External"/><Relationship Id="rId3" Type="http://schemas.openxmlformats.org/officeDocument/2006/relationships/hyperlink" Target="https://en.wikipedia.org/wiki/Scientific_law" TargetMode="External"/><Relationship Id="rId7" Type="http://schemas.openxmlformats.org/officeDocument/2006/relationships/hyperlink" Target="https://en.wikipedia.org/wiki/Ellipse" TargetMode="External"/><Relationship Id="rId12" Type="http://schemas.openxmlformats.org/officeDocument/2006/relationships/hyperlink" Target="https://en.wikipedia.org/wiki/Cogito,_ergo_sum"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Orbit" TargetMode="External"/><Relationship Id="rId11" Type="http://schemas.openxmlformats.org/officeDocument/2006/relationships/hyperlink" Target="https://en.wikipedia.org/wiki/Semi-major_axis" TargetMode="External"/><Relationship Id="rId5" Type="http://schemas.openxmlformats.org/officeDocument/2006/relationships/hyperlink" Target="https://en.wikipedia.org/wiki/Sun" TargetMode="External"/><Relationship Id="rId10" Type="http://schemas.openxmlformats.org/officeDocument/2006/relationships/hyperlink" Target="https://en.wikipedia.org/wiki/Orbital_period" TargetMode="External"/><Relationship Id="rId4" Type="http://schemas.openxmlformats.org/officeDocument/2006/relationships/hyperlink" Target="https://en.wikipedia.org/wiki/Planet" TargetMode="External"/><Relationship Id="rId9" Type="http://schemas.openxmlformats.org/officeDocument/2006/relationships/hyperlink" Target="https://en.wikipedia.org/wiki/Kepler's_laws_of_planetary_motion#cite_note-Wolfram2nd-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The_School_of_Athen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Ancient_Greek_architecture" TargetMode="External"/><Relationship Id="rId5" Type="http://schemas.openxmlformats.org/officeDocument/2006/relationships/hyperlink" Target="https://en.wikipedia.org/wiki/Ancient_Greek_philosophy" TargetMode="External"/><Relationship Id="rId4" Type="http://schemas.openxmlformats.org/officeDocument/2006/relationships/hyperlink" Target="https://en.wikipedia.org/wiki/Raphae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6</a:t>
            </a:fld>
            <a:endParaRPr lang="en-US" dirty="0"/>
          </a:p>
        </p:txBody>
      </p:sp>
    </p:spTree>
    <p:extLst>
      <p:ext uri="{BB962C8B-B14F-4D97-AF65-F5344CB8AC3E}">
        <p14:creationId xmlns:p14="http://schemas.microsoft.com/office/powerpoint/2010/main" val="12454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20</a:t>
            </a:fld>
            <a:endParaRPr lang="en-US" dirty="0"/>
          </a:p>
        </p:txBody>
      </p:sp>
    </p:spTree>
    <p:extLst>
      <p:ext uri="{BB962C8B-B14F-4D97-AF65-F5344CB8AC3E}">
        <p14:creationId xmlns:p14="http://schemas.microsoft.com/office/powerpoint/2010/main" val="110454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22</a:t>
            </a:fld>
            <a:endParaRPr lang="en-US" dirty="0"/>
          </a:p>
        </p:txBody>
      </p:sp>
    </p:spTree>
    <p:extLst>
      <p:ext uri="{BB962C8B-B14F-4D97-AF65-F5344CB8AC3E}">
        <p14:creationId xmlns:p14="http://schemas.microsoft.com/office/powerpoint/2010/main" val="175465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23</a:t>
            </a:fld>
            <a:endParaRPr lang="en-US" dirty="0"/>
          </a:p>
        </p:txBody>
      </p:sp>
    </p:spTree>
    <p:extLst>
      <p:ext uri="{BB962C8B-B14F-4D97-AF65-F5344CB8AC3E}">
        <p14:creationId xmlns:p14="http://schemas.microsoft.com/office/powerpoint/2010/main" val="1416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Kepler's laws of planetary motion</a:t>
            </a:r>
            <a:r>
              <a:rPr lang="en-US" dirty="0"/>
              <a:t> are three </a:t>
            </a:r>
            <a:r>
              <a:rPr lang="en-US" dirty="0">
                <a:hlinkClick r:id="rId3" tooltip="Scientific law"/>
              </a:rPr>
              <a:t>scientific laws</a:t>
            </a:r>
            <a:r>
              <a:rPr lang="en-US" dirty="0"/>
              <a:t> describing the motion of </a:t>
            </a:r>
            <a:r>
              <a:rPr lang="en-US" dirty="0">
                <a:hlinkClick r:id="rId4" tooltip="Planet"/>
              </a:rPr>
              <a:t>planets</a:t>
            </a:r>
            <a:r>
              <a:rPr lang="en-US" dirty="0"/>
              <a:t> around the </a:t>
            </a:r>
            <a:r>
              <a:rPr lang="en-US" dirty="0">
                <a:hlinkClick r:id="rId5" tooltip="Sun"/>
              </a:rPr>
              <a:t>Sun</a:t>
            </a:r>
            <a:r>
              <a:rPr lang="en-US" dirty="0"/>
              <a:t>.</a:t>
            </a:r>
          </a:p>
          <a:p>
            <a:r>
              <a:rPr lang="en-US" dirty="0"/>
              <a:t>1. The </a:t>
            </a:r>
            <a:r>
              <a:rPr lang="en-US" dirty="0">
                <a:hlinkClick r:id="rId6" tooltip="Orbit"/>
              </a:rPr>
              <a:t>orbit</a:t>
            </a:r>
            <a:r>
              <a:rPr lang="en-US" dirty="0"/>
              <a:t> of a planet is an </a:t>
            </a:r>
            <a:r>
              <a:rPr lang="en-US" dirty="0">
                <a:hlinkClick r:id="rId7" tooltip="Ellipse"/>
              </a:rPr>
              <a:t>ellipse</a:t>
            </a:r>
            <a:r>
              <a:rPr lang="en-US" dirty="0"/>
              <a:t> with the Sun at one of the two </a:t>
            </a:r>
            <a:r>
              <a:rPr lang="en-US" dirty="0">
                <a:hlinkClick r:id="rId8" tooltip="Focus (geometry)"/>
              </a:rPr>
              <a:t>foci</a:t>
            </a:r>
            <a:r>
              <a:rPr lang="en-US" dirty="0"/>
              <a:t>.</a:t>
            </a:r>
          </a:p>
          <a:p>
            <a:r>
              <a:rPr lang="en-US" dirty="0"/>
              <a:t>2. A line segment joining a planet and the Sun sweeps out equal areas during equal intervals of time.</a:t>
            </a:r>
            <a:r>
              <a:rPr lang="en-US" baseline="30000" dirty="0">
                <a:hlinkClick r:id="rId9"/>
              </a:rPr>
              <a:t>[1]</a:t>
            </a:r>
            <a:endParaRPr lang="en-US" dirty="0"/>
          </a:p>
          <a:p>
            <a:r>
              <a:rPr lang="en-US" dirty="0"/>
              <a:t>3. The square of the </a:t>
            </a:r>
            <a:r>
              <a:rPr lang="en-US" dirty="0">
                <a:hlinkClick r:id="rId10" tooltip="Orbital period"/>
              </a:rPr>
              <a:t>orbital period</a:t>
            </a:r>
            <a:r>
              <a:rPr lang="en-US" dirty="0"/>
              <a:t> of a planet is directly proportional to the cube of the </a:t>
            </a:r>
            <a:r>
              <a:rPr lang="en-US" dirty="0">
                <a:hlinkClick r:id="rId11" tooltip="Semi-major axis"/>
              </a:rPr>
              <a:t>semi-major axis</a:t>
            </a:r>
            <a:r>
              <a:rPr lang="en-US" dirty="0"/>
              <a:t> of its orbit.</a:t>
            </a:r>
          </a:p>
          <a:p>
            <a:endParaRPr lang="en-US" dirty="0"/>
          </a:p>
          <a:p>
            <a:r>
              <a:rPr lang="en-US" dirty="0"/>
              <a:t>"</a:t>
            </a:r>
            <a:r>
              <a:rPr lang="en-US" dirty="0">
                <a:hlinkClick r:id="rId12" tooltip="Cogito, ergo sum"/>
              </a:rPr>
              <a:t>I think, therefore I am</a:t>
            </a:r>
            <a:r>
              <a:rPr lang="en-US" dirty="0"/>
              <a:t>” Descartes laid the foundation for 17th-century continental </a:t>
            </a:r>
            <a:r>
              <a:rPr lang="en-US" dirty="0">
                <a:hlinkClick r:id="rId13" tooltip="Rationalism"/>
              </a:rPr>
              <a:t>rationalism</a:t>
            </a:r>
            <a:r>
              <a:rPr lang="en-US" dirty="0"/>
              <a:t>,</a:t>
            </a:r>
          </a:p>
          <a:p>
            <a:endParaRPr lang="en-US" dirty="0"/>
          </a:p>
          <a:p>
            <a:r>
              <a:rPr lang="en-US" dirty="0"/>
              <a:t>Boyle: relationship between pressure and volume, a founding father of British Royal society of philosophy. In letters in 1646 and 1647, Boyle refers to "our invisible college" or "our philosophical college". The society's common theme was to acquire knowledge through experimental investigation. </a:t>
            </a:r>
          </a:p>
        </p:txBody>
      </p:sp>
      <p:sp>
        <p:nvSpPr>
          <p:cNvPr id="4" name="Slide Number Placeholder 3"/>
          <p:cNvSpPr>
            <a:spLocks noGrp="1"/>
          </p:cNvSpPr>
          <p:nvPr>
            <p:ph type="sldNum" sz="quarter" idx="10"/>
          </p:nvPr>
        </p:nvSpPr>
        <p:spPr/>
        <p:txBody>
          <a:bodyPr/>
          <a:lstStyle/>
          <a:p>
            <a:fld id="{AF348393-A34D-46F9-85BB-E62FFDDB620A}" type="slidenum">
              <a:rPr lang="en-US" smtClean="0"/>
              <a:t>24</a:t>
            </a:fld>
            <a:endParaRPr lang="en-US" dirty="0"/>
          </a:p>
        </p:txBody>
      </p:sp>
    </p:spTree>
    <p:extLst>
      <p:ext uri="{BB962C8B-B14F-4D97-AF65-F5344CB8AC3E}">
        <p14:creationId xmlns:p14="http://schemas.microsoft.com/office/powerpoint/2010/main" val="47751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Kepler's laws of planetary motion</a:t>
            </a:r>
            <a:r>
              <a:rPr lang="en-US" dirty="0"/>
              <a:t> are three </a:t>
            </a:r>
            <a:r>
              <a:rPr lang="en-US" dirty="0">
                <a:hlinkClick r:id="rId3" tooltip="Scientific law"/>
              </a:rPr>
              <a:t>scientific laws</a:t>
            </a:r>
            <a:r>
              <a:rPr lang="en-US" dirty="0"/>
              <a:t> describing the motion of </a:t>
            </a:r>
            <a:r>
              <a:rPr lang="en-US" dirty="0">
                <a:hlinkClick r:id="rId4" tooltip="Planet"/>
              </a:rPr>
              <a:t>planets</a:t>
            </a:r>
            <a:r>
              <a:rPr lang="en-US" dirty="0"/>
              <a:t> around the </a:t>
            </a:r>
            <a:r>
              <a:rPr lang="en-US" dirty="0">
                <a:hlinkClick r:id="rId5" tooltip="Sun"/>
              </a:rPr>
              <a:t>Sun</a:t>
            </a:r>
            <a:r>
              <a:rPr lang="en-US" dirty="0"/>
              <a:t>.</a:t>
            </a:r>
          </a:p>
          <a:p>
            <a:r>
              <a:rPr lang="en-US" dirty="0"/>
              <a:t>1. The </a:t>
            </a:r>
            <a:r>
              <a:rPr lang="en-US" dirty="0">
                <a:hlinkClick r:id="rId6" tooltip="Orbit"/>
              </a:rPr>
              <a:t>orbit</a:t>
            </a:r>
            <a:r>
              <a:rPr lang="en-US" dirty="0"/>
              <a:t> of a planet is an </a:t>
            </a:r>
            <a:r>
              <a:rPr lang="en-US" dirty="0">
                <a:hlinkClick r:id="rId7" tooltip="Ellipse"/>
              </a:rPr>
              <a:t>ellipse</a:t>
            </a:r>
            <a:r>
              <a:rPr lang="en-US" dirty="0"/>
              <a:t> with the Sun at one of the two </a:t>
            </a:r>
            <a:r>
              <a:rPr lang="en-US" dirty="0">
                <a:hlinkClick r:id="rId8" tooltip="Focus (geometry)"/>
              </a:rPr>
              <a:t>foci</a:t>
            </a:r>
            <a:r>
              <a:rPr lang="en-US" dirty="0"/>
              <a:t>.</a:t>
            </a:r>
          </a:p>
          <a:p>
            <a:r>
              <a:rPr lang="en-US" dirty="0"/>
              <a:t>2. A line segment joining a planet and the Sun sweeps out equal areas during equal intervals of time.</a:t>
            </a:r>
            <a:r>
              <a:rPr lang="en-US" baseline="30000" dirty="0">
                <a:hlinkClick r:id="rId9"/>
              </a:rPr>
              <a:t>[1]</a:t>
            </a:r>
            <a:endParaRPr lang="en-US" dirty="0"/>
          </a:p>
          <a:p>
            <a:r>
              <a:rPr lang="en-US" dirty="0"/>
              <a:t>3. The square of the </a:t>
            </a:r>
            <a:r>
              <a:rPr lang="en-US" dirty="0">
                <a:hlinkClick r:id="rId10" tooltip="Orbital period"/>
              </a:rPr>
              <a:t>orbital period</a:t>
            </a:r>
            <a:r>
              <a:rPr lang="en-US" dirty="0"/>
              <a:t> of a planet is directly proportional to the cube of the </a:t>
            </a:r>
            <a:r>
              <a:rPr lang="en-US" dirty="0">
                <a:hlinkClick r:id="rId11" tooltip="Semi-major axis"/>
              </a:rPr>
              <a:t>semi-major axis</a:t>
            </a:r>
            <a:r>
              <a:rPr lang="en-US" dirty="0"/>
              <a:t> of its orbit.</a:t>
            </a:r>
          </a:p>
          <a:p>
            <a:endParaRPr lang="en-US" dirty="0"/>
          </a:p>
          <a:p>
            <a:r>
              <a:rPr lang="en-US" dirty="0"/>
              <a:t>"</a:t>
            </a:r>
            <a:r>
              <a:rPr lang="en-US" dirty="0">
                <a:hlinkClick r:id="rId12" tooltip="Cogito, ergo sum"/>
              </a:rPr>
              <a:t>I think, therefore I am</a:t>
            </a:r>
            <a:r>
              <a:rPr lang="en-US" dirty="0"/>
              <a:t>” Descartes laid the foundation for 17th-century continental </a:t>
            </a:r>
            <a:r>
              <a:rPr lang="en-US" dirty="0">
                <a:hlinkClick r:id="rId13" tooltip="Rationalism"/>
              </a:rPr>
              <a:t>rationalism</a:t>
            </a:r>
            <a:r>
              <a:rPr lang="en-US" dirty="0"/>
              <a:t>,</a:t>
            </a:r>
          </a:p>
          <a:p>
            <a:endParaRPr lang="en-US" dirty="0"/>
          </a:p>
          <a:p>
            <a:r>
              <a:rPr lang="en-US" dirty="0"/>
              <a:t>Boyle: relationship between pressure and volume, a founding father of British Royal society of philosophy. In letters in 1646 and 1647, Boyle refers to "our invisible college" or "our philosophical college". The society's common theme was to acquire knowledge through experimental investigation. </a:t>
            </a:r>
          </a:p>
        </p:txBody>
      </p:sp>
      <p:sp>
        <p:nvSpPr>
          <p:cNvPr id="4" name="Slide Number Placeholder 3"/>
          <p:cNvSpPr>
            <a:spLocks noGrp="1"/>
          </p:cNvSpPr>
          <p:nvPr>
            <p:ph type="sldNum" sz="quarter" idx="10"/>
          </p:nvPr>
        </p:nvSpPr>
        <p:spPr/>
        <p:txBody>
          <a:bodyPr/>
          <a:lstStyle/>
          <a:p>
            <a:fld id="{AF348393-A34D-46F9-85BB-E62FFDDB620A}" type="slidenum">
              <a:rPr lang="en-US" smtClean="0"/>
              <a:t>42</a:t>
            </a:fld>
            <a:endParaRPr lang="en-US" dirty="0"/>
          </a:p>
        </p:txBody>
      </p:sp>
    </p:spTree>
    <p:extLst>
      <p:ext uri="{BB962C8B-B14F-4D97-AF65-F5344CB8AC3E}">
        <p14:creationId xmlns:p14="http://schemas.microsoft.com/office/powerpoint/2010/main" val="109053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58</a:t>
            </a:fld>
            <a:endParaRPr lang="en-US" dirty="0"/>
          </a:p>
        </p:txBody>
      </p:sp>
    </p:spTree>
    <p:extLst>
      <p:ext uri="{BB962C8B-B14F-4D97-AF65-F5344CB8AC3E}">
        <p14:creationId xmlns:p14="http://schemas.microsoft.com/office/powerpoint/2010/main" val="63984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issue whether social science and psychology are science. </a:t>
            </a:r>
          </a:p>
          <a:p>
            <a:endParaRPr lang="en-US" dirty="0" smtClean="0"/>
          </a:p>
          <a:p>
            <a:r>
              <a:rPr lang="en-US" dirty="0" smtClean="0"/>
              <a:t>I personally do not think much of social science and significant part of the behavioral</a:t>
            </a:r>
            <a:r>
              <a:rPr lang="en-US" baseline="0" dirty="0" smtClean="0"/>
              <a:t> science (except some branches) as science. </a:t>
            </a:r>
          </a:p>
          <a:p>
            <a:r>
              <a:rPr lang="en-US" baseline="0" dirty="0" smtClean="0"/>
              <a:t>But if I have to define science as “testable explanations” they are qualified.</a:t>
            </a:r>
          </a:p>
          <a:p>
            <a:endParaRPr lang="en-US" baseline="0" dirty="0" smtClean="0"/>
          </a:p>
          <a:p>
            <a:r>
              <a:rPr lang="en-US" baseline="0" dirty="0" smtClean="0"/>
              <a:t>Formal science: I do not think math is independent of empirical observations, because they can be falsified if it is inconsistent with observations. </a:t>
            </a:r>
          </a:p>
        </p:txBody>
      </p:sp>
      <p:sp>
        <p:nvSpPr>
          <p:cNvPr id="4" name="Slide Number Placeholder 3"/>
          <p:cNvSpPr>
            <a:spLocks noGrp="1"/>
          </p:cNvSpPr>
          <p:nvPr>
            <p:ph type="sldNum" sz="quarter" idx="10"/>
          </p:nvPr>
        </p:nvSpPr>
        <p:spPr/>
        <p:txBody>
          <a:bodyPr/>
          <a:lstStyle/>
          <a:p>
            <a:fld id="{AF348393-A34D-46F9-85BB-E62FFDDB620A}" type="slidenum">
              <a:rPr lang="en-US" smtClean="0"/>
              <a:t>59</a:t>
            </a:fld>
            <a:endParaRPr lang="en-US" dirty="0"/>
          </a:p>
        </p:txBody>
      </p:sp>
    </p:spTree>
    <p:extLst>
      <p:ext uri="{BB962C8B-B14F-4D97-AF65-F5344CB8AC3E}">
        <p14:creationId xmlns:p14="http://schemas.microsoft.com/office/powerpoint/2010/main" val="324359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UML is in Lowell, Lowell is in Mass, UML is in Mass</a:t>
            </a:r>
          </a:p>
          <a:p>
            <a:r>
              <a:rPr lang="en-US" dirty="0" smtClean="0"/>
              <a:t>Lowell</a:t>
            </a:r>
            <a:r>
              <a:rPr lang="en-US" baseline="0" dirty="0" smtClean="0"/>
              <a:t> is in Mass, Boston is in Mass, Lowell is in Boston</a:t>
            </a:r>
          </a:p>
          <a:p>
            <a:r>
              <a:rPr lang="en-US" baseline="0" dirty="0" smtClean="0"/>
              <a:t>It rained last night, the ground s wet</a:t>
            </a:r>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60</a:t>
            </a:fld>
            <a:endParaRPr lang="en-US" dirty="0"/>
          </a:p>
        </p:txBody>
      </p:sp>
    </p:spTree>
    <p:extLst>
      <p:ext uri="{BB962C8B-B14F-4D97-AF65-F5344CB8AC3E}">
        <p14:creationId xmlns:p14="http://schemas.microsoft.com/office/powerpoint/2010/main" val="376568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UML is in Lowell, Lowell is in Mass, UML is in Mass</a:t>
            </a:r>
          </a:p>
          <a:p>
            <a:r>
              <a:rPr lang="en-US" dirty="0" smtClean="0"/>
              <a:t>Lowell</a:t>
            </a:r>
            <a:r>
              <a:rPr lang="en-US" baseline="0" dirty="0" smtClean="0"/>
              <a:t> is in Mass, Boston is in Mass, Lowell is in Boston</a:t>
            </a:r>
          </a:p>
          <a:p>
            <a:r>
              <a:rPr lang="en-US" baseline="0" dirty="0" smtClean="0"/>
              <a:t>It rained last night, the ground s wet</a:t>
            </a:r>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61</a:t>
            </a:fld>
            <a:endParaRPr lang="en-US" dirty="0"/>
          </a:p>
        </p:txBody>
      </p:sp>
    </p:spTree>
    <p:extLst>
      <p:ext uri="{BB962C8B-B14F-4D97-AF65-F5344CB8AC3E}">
        <p14:creationId xmlns:p14="http://schemas.microsoft.com/office/powerpoint/2010/main" val="385795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of parsimony in philosophy)</a:t>
            </a:r>
          </a:p>
          <a:p>
            <a:r>
              <a:rPr lang="en-US" baseline="0" dirty="0" smtClean="0"/>
              <a:t>For scientific research we are often only able to prove “most” real, not knowledge yet, but close. Knowledge eventually be a collection of many such proofs.</a:t>
            </a:r>
          </a:p>
          <a:p>
            <a:endParaRPr lang="en-US" baseline="0" dirty="0" smtClean="0"/>
          </a:p>
          <a:p>
            <a:r>
              <a:rPr lang="en-US" dirty="0" smtClean="0"/>
              <a:t>A scientist</a:t>
            </a:r>
            <a:r>
              <a:rPr lang="en-US" baseline="0" dirty="0" smtClean="0"/>
              <a:t> should equally emphasize both observation and conceptualization. </a:t>
            </a:r>
            <a:r>
              <a:rPr lang="en-US" dirty="0" smtClean="0"/>
              <a:t>Physics is</a:t>
            </a:r>
            <a:r>
              <a:rPr lang="en-US" baseline="0" dirty="0" smtClean="0"/>
              <a:t> based on observations/experiments. </a:t>
            </a:r>
          </a:p>
          <a:p>
            <a:r>
              <a:rPr lang="en-US" baseline="0" dirty="0" smtClean="0"/>
              <a:t>If theory is inconsistent with observations, the observation has an upper hand. All physicists should be absolutely firm on this.</a:t>
            </a:r>
          </a:p>
          <a:p>
            <a:endParaRPr lang="en-US" baseline="0" dirty="0" smtClean="0"/>
          </a:p>
          <a:p>
            <a:r>
              <a:rPr lang="en-US" baseline="0" dirty="0" smtClean="0"/>
              <a:t>Conceptualization is the one that lead to understanding and can guide new observational tests, e.g. without conceptualization, there is no understanding.</a:t>
            </a:r>
            <a:r>
              <a:rPr lang="en-US" dirty="0" smtClean="0"/>
              <a:t> </a:t>
            </a:r>
          </a:p>
          <a:p>
            <a:endParaRPr lang="en-US" dirty="0" smtClean="0"/>
          </a:p>
          <a:p>
            <a:pPr defTabSz="933237">
              <a:defRPr/>
            </a:pPr>
            <a:r>
              <a:rPr lang="en-US" dirty="0" smtClean="0"/>
              <a:t>Reasoning concerns how we derive our knowledge,</a:t>
            </a:r>
            <a:r>
              <a:rPr lang="en-US" baseline="0" dirty="0" smtClean="0"/>
              <a:t> i.e. our methods of scientific justification. </a:t>
            </a:r>
          </a:p>
          <a:p>
            <a:pPr defTabSz="933237">
              <a:defRPr/>
            </a:pPr>
            <a:endParaRPr lang="en-US" dirty="0" smtClean="0"/>
          </a:p>
          <a:p>
            <a:pPr defTabSz="933237">
              <a:defRPr/>
            </a:pPr>
            <a:r>
              <a:rPr lang="en-US" dirty="0" smtClean="0"/>
              <a:t>Parsimony: </a:t>
            </a:r>
            <a:r>
              <a:rPr lang="en-US" dirty="0" err="1" smtClean="0"/>
              <a:t>spareness</a:t>
            </a:r>
            <a:r>
              <a:rPr lang="en-US" dirty="0" smtClean="0"/>
              <a:t>. Razor: to shave away unnecessary assumptions or cutting apart two similar conclusions.</a:t>
            </a:r>
          </a:p>
          <a:p>
            <a:r>
              <a:rPr lang="en-US" dirty="0" smtClean="0"/>
              <a:t>One way</a:t>
            </a:r>
            <a:r>
              <a:rPr lang="en-US" baseline="0" dirty="0" smtClean="0"/>
              <a:t> to argue for the rule is the probability. Each assumption has a probability to be true and the total probability is multiplication of these probabilities. </a:t>
            </a:r>
          </a:p>
          <a:p>
            <a:r>
              <a:rPr lang="en-US" dirty="0" smtClean="0"/>
              <a:t>The simplicity is an “argument” to me, sometimes referred to as a “rule”, not a law in scientific</a:t>
            </a:r>
            <a:r>
              <a:rPr lang="en-US" baseline="0" dirty="0" smtClean="0"/>
              <a:t> research, because a counter argument could be a single assumption of existence of a god that can explain everything.</a:t>
            </a:r>
            <a:endParaRPr lang="en-US" dirty="0" smtClean="0"/>
          </a:p>
          <a:p>
            <a:endParaRPr lang="en-US" dirty="0" smtClean="0"/>
          </a:p>
          <a:p>
            <a:r>
              <a:rPr lang="en-US" dirty="0" smtClean="0"/>
              <a:t>An example, When studying</a:t>
            </a:r>
            <a:r>
              <a:rPr lang="en-US" baseline="0" dirty="0" smtClean="0"/>
              <a:t> the motion of planets, one can base on the universal law of gravitation to write the momentum equation for each planet. </a:t>
            </a:r>
          </a:p>
          <a:p>
            <a:r>
              <a:rPr lang="en-US" baseline="0" dirty="0" smtClean="0"/>
              <a:t>The law and the momentum equations are independent of frame of reference, and can be in either a frame rest with sun or earth. </a:t>
            </a:r>
          </a:p>
          <a:p>
            <a:r>
              <a:rPr lang="en-US" baseline="0" dirty="0" smtClean="0"/>
              <a:t>Therefore, it is possible to study the motion of the planets in a geocentric or heliocentric description.  </a:t>
            </a:r>
          </a:p>
          <a:p>
            <a:r>
              <a:rPr lang="en-US" baseline="0" dirty="0" smtClean="0"/>
              <a:t>We like heliocentric description better (note this is a “choice”) because it is simpler (although the number of assumptions are the same), but this choice does not say earth centric is wrong as it also describes the motion correctly. Of course, historically, Copernicus heliocentric theory was not justified based on the Occam’s razor. </a:t>
            </a:r>
            <a:r>
              <a:rPr lang="en-US" dirty="0" smtClean="0"/>
              <a:t> </a:t>
            </a:r>
          </a:p>
          <a:p>
            <a:endParaRPr lang="en-US" dirty="0" smtClean="0"/>
          </a:p>
          <a:p>
            <a:r>
              <a:rPr lang="en-US" dirty="0" smtClean="0"/>
              <a:t>Another example</a:t>
            </a:r>
            <a:r>
              <a:rPr lang="en-US" baseline="0" dirty="0" smtClean="0"/>
              <a:t> </a:t>
            </a:r>
            <a:r>
              <a:rPr lang="en-US" dirty="0" smtClean="0"/>
              <a:t>is the BV and EJ paradigms in M-I coupling. In theory EJ and BV are two equivalent</a:t>
            </a:r>
            <a:r>
              <a:rPr lang="en-US" baseline="0" dirty="0" smtClean="0"/>
              <a:t> descriptions of MHD systems. But Parker has shown that the EJ paradigm is not mathematically trackable while BV is.</a:t>
            </a:r>
            <a:endParaRPr lang="en-US" dirty="0" smtClean="0"/>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62</a:t>
            </a:fld>
            <a:endParaRPr lang="en-US" dirty="0"/>
          </a:p>
        </p:txBody>
      </p:sp>
    </p:spTree>
    <p:extLst>
      <p:ext uri="{BB962C8B-B14F-4D97-AF65-F5344CB8AC3E}">
        <p14:creationId xmlns:p14="http://schemas.microsoft.com/office/powerpoint/2010/main" val="268631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100" dirty="0" smtClean="0"/>
              <a:t>Sophists: taught</a:t>
            </a:r>
            <a:r>
              <a:rPr lang="en-US" sz="1100" baseline="0" dirty="0" smtClean="0"/>
              <a:t> </a:t>
            </a:r>
            <a:r>
              <a:rPr lang="en-US" sz="1100" dirty="0" smtClean="0"/>
              <a:t>rhetorical, public speech</a:t>
            </a:r>
          </a:p>
          <a:p>
            <a:pPr defTabSz="933237">
              <a:defRPr/>
            </a:pPr>
            <a:r>
              <a:rPr lang="en-US" sz="1100" dirty="0" smtClean="0"/>
              <a:t>Philosophy </a:t>
            </a:r>
            <a:r>
              <a:rPr lang="en-US" sz="1100" dirty="0"/>
              <a:t>was a different “practice”.  They did not claim to be wise, but pursuing wisdom.</a:t>
            </a:r>
          </a:p>
          <a:p>
            <a:pPr defTabSz="933237">
              <a:defRPr/>
            </a:pPr>
            <a:r>
              <a:rPr lang="en-US" sz="1100" dirty="0"/>
              <a:t>If you look at what philosophy has been often arguing about, too much is about “I am right or I am a wise man’, other than how to get it right.</a:t>
            </a:r>
          </a:p>
          <a:p>
            <a:pPr defTabSz="933237">
              <a:defRPr/>
            </a:pPr>
            <a:r>
              <a:rPr lang="en-US" sz="1100" dirty="0"/>
              <a:t>Thales is the one everyone attribute to as the first philosopher and Pythagoras was the one who first claim to be a </a:t>
            </a:r>
            <a:r>
              <a:rPr lang="en-US" sz="1100" dirty="0" smtClean="0"/>
              <a:t>philosopher, he was interested in natural phenomena, this could be a distinguisher from sophists</a:t>
            </a:r>
            <a:endParaRPr lang="en-US" sz="1100" dirty="0"/>
          </a:p>
          <a:p>
            <a:pPr defTabSz="933237">
              <a:defRPr/>
            </a:pPr>
            <a:r>
              <a:rPr lang="en-US" sz="1100" dirty="0"/>
              <a:t>Pythagoras who, 580-500BC, discovered the musical scale, musical harmonies, and Pythagorean theorem of right-angle triangle,</a:t>
            </a:r>
          </a:p>
          <a:p>
            <a:pPr defTabSz="933237">
              <a:defRPr/>
            </a:pPr>
            <a:r>
              <a:rPr lang="en-US" sz="1100" dirty="0"/>
              <a:t>These people did not claim to be wise, but “love” to be wise. This is not about knowledge but about how to get knowledge.</a:t>
            </a:r>
          </a:p>
          <a:p>
            <a:pPr defTabSz="933237">
              <a:defRPr/>
            </a:pPr>
            <a:r>
              <a:rPr lang="en-US" sz="1100" dirty="0"/>
              <a:t>Socrates (470-399 BC) was one of the most influential philosopher “An unexamined </a:t>
            </a:r>
            <a:r>
              <a:rPr lang="en-US" sz="1100" b="1" dirty="0"/>
              <a:t>life</a:t>
            </a:r>
            <a:r>
              <a:rPr lang="en-US" sz="1100" dirty="0"/>
              <a:t> is not worth living”</a:t>
            </a:r>
          </a:p>
          <a:p>
            <a:pPr defTabSz="933237">
              <a:defRPr/>
            </a:pPr>
            <a:r>
              <a:rPr lang="en-US" sz="1100" i="1" dirty="0">
                <a:hlinkClick r:id="rId3" tooltip="The School of Athens"/>
              </a:rPr>
              <a:t>The School of Athens</a:t>
            </a:r>
            <a:r>
              <a:rPr lang="en-US" sz="1100" dirty="0"/>
              <a:t> (1509–1511) by </a:t>
            </a:r>
            <a:r>
              <a:rPr lang="en-US" sz="1100" dirty="0">
                <a:hlinkClick r:id="rId4" tooltip="Raphael"/>
              </a:rPr>
              <a:t>Raphael</a:t>
            </a:r>
            <a:r>
              <a:rPr lang="en-US" sz="1100" dirty="0"/>
              <a:t>, depicting famous classical </a:t>
            </a:r>
            <a:r>
              <a:rPr lang="en-US" sz="1100" dirty="0">
                <a:hlinkClick r:id="rId5" tooltip="Ancient Greek philosophy"/>
              </a:rPr>
              <a:t>Greek philosophers</a:t>
            </a:r>
            <a:r>
              <a:rPr lang="en-US" sz="1100" dirty="0"/>
              <a:t> in an idealized setting inspired by </a:t>
            </a:r>
            <a:r>
              <a:rPr lang="en-US" sz="1100" dirty="0">
                <a:hlinkClick r:id="rId6" tooltip="Ancient Greek architecture"/>
              </a:rPr>
              <a:t>ancient Greek architecture</a:t>
            </a:r>
            <a:endParaRPr lang="en-US" sz="1100" dirty="0"/>
          </a:p>
          <a:p>
            <a:pPr defTabSz="933237">
              <a:defRPr/>
            </a:pPr>
            <a:r>
              <a:rPr lang="en-US" sz="1100" dirty="0"/>
              <a:t>Plato and Aristotle systemized and further developed the many key ideas of Socrates. </a:t>
            </a:r>
          </a:p>
          <a:p>
            <a:pPr defTabSz="933237">
              <a:defRPr/>
            </a:pPr>
            <a:r>
              <a:rPr lang="en-US" sz="1100" dirty="0"/>
              <a:t>One can say these three men popularized concept of philosophy. </a:t>
            </a:r>
          </a:p>
          <a:p>
            <a:endParaRPr lang="en-US" sz="1100" dirty="0"/>
          </a:p>
        </p:txBody>
      </p:sp>
      <p:sp>
        <p:nvSpPr>
          <p:cNvPr id="4" name="Slide Number Placeholder 3"/>
          <p:cNvSpPr>
            <a:spLocks noGrp="1"/>
          </p:cNvSpPr>
          <p:nvPr>
            <p:ph type="sldNum" sz="quarter" idx="10"/>
          </p:nvPr>
        </p:nvSpPr>
        <p:spPr/>
        <p:txBody>
          <a:bodyPr/>
          <a:lstStyle/>
          <a:p>
            <a:fld id="{AF348393-A34D-46F9-85BB-E62FFDDB620A}" type="slidenum">
              <a:rPr lang="en-US" smtClean="0"/>
              <a:t>7</a:t>
            </a:fld>
            <a:endParaRPr lang="en-US" dirty="0"/>
          </a:p>
        </p:txBody>
      </p:sp>
    </p:spTree>
    <p:extLst>
      <p:ext uri="{BB962C8B-B14F-4D97-AF65-F5344CB8AC3E}">
        <p14:creationId xmlns:p14="http://schemas.microsoft.com/office/powerpoint/2010/main" val="1808325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Empiricism vs rationalism</a:t>
            </a:r>
          </a:p>
          <a:p>
            <a:r>
              <a:rPr lang="en-US" dirty="0" smtClean="0"/>
              <a:t>Moon has phases, phases can be produced by a sphere</a:t>
            </a:r>
            <a:r>
              <a:rPr lang="en-US" baseline="0" dirty="0" smtClean="0"/>
              <a:t> with a light source from varying direction</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63</a:t>
            </a:fld>
            <a:endParaRPr lang="en-US" dirty="0"/>
          </a:p>
        </p:txBody>
      </p:sp>
    </p:spTree>
    <p:extLst>
      <p:ext uri="{BB962C8B-B14F-4D97-AF65-F5344CB8AC3E}">
        <p14:creationId xmlns:p14="http://schemas.microsoft.com/office/powerpoint/2010/main" val="2673840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of parsimony in philosophy)</a:t>
            </a:r>
          </a:p>
          <a:p>
            <a:r>
              <a:rPr lang="en-US" baseline="0" dirty="0" smtClean="0"/>
              <a:t>For scientific research we are often only able to prove “most” real, not knowledge yet, but close. Knowledge eventually be a collection of many such proofs.</a:t>
            </a:r>
          </a:p>
          <a:p>
            <a:endParaRPr lang="en-US" baseline="0" dirty="0" smtClean="0"/>
          </a:p>
          <a:p>
            <a:r>
              <a:rPr lang="en-US" dirty="0" smtClean="0"/>
              <a:t>A scientist</a:t>
            </a:r>
            <a:r>
              <a:rPr lang="en-US" baseline="0" dirty="0" smtClean="0"/>
              <a:t> should equally emphasize both observation and conceptualization. </a:t>
            </a:r>
            <a:r>
              <a:rPr lang="en-US" dirty="0" smtClean="0"/>
              <a:t>Physics is</a:t>
            </a:r>
            <a:r>
              <a:rPr lang="en-US" baseline="0" dirty="0" smtClean="0"/>
              <a:t> based on observations/experiments. </a:t>
            </a:r>
          </a:p>
          <a:p>
            <a:r>
              <a:rPr lang="en-US" baseline="0" dirty="0" smtClean="0"/>
              <a:t>If theory is inconsistent with observations, the observation has an upper hand. All physicists should be absolutely firm on this.</a:t>
            </a:r>
          </a:p>
          <a:p>
            <a:endParaRPr lang="en-US" baseline="0" dirty="0" smtClean="0"/>
          </a:p>
          <a:p>
            <a:r>
              <a:rPr lang="en-US" baseline="0" dirty="0" smtClean="0"/>
              <a:t>Conceptualization is the one that lead to understanding and can guide new observational tests, e.g. without conceptualization, there is no understanding.</a:t>
            </a:r>
            <a:r>
              <a:rPr lang="en-US" dirty="0" smtClean="0"/>
              <a:t> </a:t>
            </a:r>
          </a:p>
          <a:p>
            <a:endParaRPr lang="en-US" dirty="0" smtClean="0"/>
          </a:p>
          <a:p>
            <a:pPr defTabSz="933237">
              <a:defRPr/>
            </a:pPr>
            <a:r>
              <a:rPr lang="en-US" dirty="0" smtClean="0"/>
              <a:t>Reasoning concerns how we derive our knowledge,</a:t>
            </a:r>
            <a:r>
              <a:rPr lang="en-US" baseline="0" dirty="0" smtClean="0"/>
              <a:t> i.e. our methods of scientific justification. </a:t>
            </a:r>
          </a:p>
          <a:p>
            <a:pPr defTabSz="933237">
              <a:defRPr/>
            </a:pPr>
            <a:endParaRPr lang="en-US" dirty="0" smtClean="0"/>
          </a:p>
          <a:p>
            <a:pPr defTabSz="933237">
              <a:defRPr/>
            </a:pPr>
            <a:r>
              <a:rPr lang="en-US" dirty="0" smtClean="0"/>
              <a:t>Parsimony: </a:t>
            </a:r>
            <a:r>
              <a:rPr lang="en-US" dirty="0" err="1" smtClean="0"/>
              <a:t>spareness</a:t>
            </a:r>
            <a:r>
              <a:rPr lang="en-US" dirty="0" smtClean="0"/>
              <a:t>. Razor: to shave away unnecessary assumptions or cutting apart two similar conclusions.</a:t>
            </a:r>
          </a:p>
          <a:p>
            <a:r>
              <a:rPr lang="en-US" dirty="0" smtClean="0"/>
              <a:t>One way</a:t>
            </a:r>
            <a:r>
              <a:rPr lang="en-US" baseline="0" dirty="0" smtClean="0"/>
              <a:t> to argue for the rule is the probability. Each assumption has a probability to be true and the total probability is multiplication of these probabilities. </a:t>
            </a:r>
          </a:p>
          <a:p>
            <a:r>
              <a:rPr lang="en-US" dirty="0" smtClean="0"/>
              <a:t>The simplicity is an “argument” to me, sometimes referred to as a “rule”, not a law in scientific</a:t>
            </a:r>
            <a:r>
              <a:rPr lang="en-US" baseline="0" dirty="0" smtClean="0"/>
              <a:t> research, because a counter argument could be a single assumption of existence of a god that can explain everything.</a:t>
            </a:r>
            <a:endParaRPr lang="en-US" dirty="0" smtClean="0"/>
          </a:p>
          <a:p>
            <a:endParaRPr lang="en-US" dirty="0" smtClean="0"/>
          </a:p>
          <a:p>
            <a:r>
              <a:rPr lang="en-US" dirty="0" smtClean="0"/>
              <a:t>An example, When studying</a:t>
            </a:r>
            <a:r>
              <a:rPr lang="en-US" baseline="0" dirty="0" smtClean="0"/>
              <a:t> the motion of planets, one can base on the universal law of gravitation to write the momentum equation for each planet. </a:t>
            </a:r>
          </a:p>
          <a:p>
            <a:r>
              <a:rPr lang="en-US" baseline="0" dirty="0" smtClean="0"/>
              <a:t>The law and the momentum equations are independent of frame of reference, and can be in either a frame rest with sun or earth. </a:t>
            </a:r>
          </a:p>
          <a:p>
            <a:r>
              <a:rPr lang="en-US" baseline="0" dirty="0" smtClean="0"/>
              <a:t>Therefore, it is possible to study the motion of the planets in a geocentric or heliocentric description.  </a:t>
            </a:r>
          </a:p>
          <a:p>
            <a:r>
              <a:rPr lang="en-US" baseline="0" dirty="0" smtClean="0"/>
              <a:t>We like heliocentric description better (note this is a “choice”) because it is simpler (although the number of assumptions are the same), but this choice does not say earth centric is wrong as it also describes the motion correctly. Of course, historically, Copernicus heliocentric theory was not justified based on the Occam’s razor. </a:t>
            </a:r>
            <a:r>
              <a:rPr lang="en-US" dirty="0" smtClean="0"/>
              <a:t> </a:t>
            </a:r>
          </a:p>
          <a:p>
            <a:endParaRPr lang="en-US" dirty="0" smtClean="0"/>
          </a:p>
          <a:p>
            <a:r>
              <a:rPr lang="en-US" dirty="0" smtClean="0"/>
              <a:t>Another example</a:t>
            </a:r>
            <a:r>
              <a:rPr lang="en-US" baseline="0" dirty="0" smtClean="0"/>
              <a:t> </a:t>
            </a:r>
            <a:r>
              <a:rPr lang="en-US" dirty="0" smtClean="0"/>
              <a:t>is the BV and EJ paradigms in M-I coupling. In theory EJ and BV are two equivalent</a:t>
            </a:r>
            <a:r>
              <a:rPr lang="en-US" baseline="0" dirty="0" smtClean="0"/>
              <a:t> descriptions of MHD systems. But Parker has shown that the EJ paradigm is not mathematically trackable while BV is.</a:t>
            </a:r>
            <a:endParaRPr lang="en-US" dirty="0" smtClean="0"/>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65</a:t>
            </a:fld>
            <a:endParaRPr lang="en-US" dirty="0"/>
          </a:p>
        </p:txBody>
      </p:sp>
    </p:spTree>
    <p:extLst>
      <p:ext uri="{BB962C8B-B14F-4D97-AF65-F5344CB8AC3E}">
        <p14:creationId xmlns:p14="http://schemas.microsoft.com/office/powerpoint/2010/main" val="139232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Deductive reasoning is like a pipe.</a:t>
            </a:r>
            <a:r>
              <a:rPr lang="en-US" baseline="0" dirty="0" smtClean="0"/>
              <a:t> You put something into the input end, the output end is right. if the output is not right, you put in wrong things.</a:t>
            </a:r>
          </a:p>
          <a:p>
            <a:r>
              <a:rPr lang="en-US" baseline="0" dirty="0" smtClean="0"/>
              <a:t>If the reasoning starts with “if A…” it is already a dialectical, not a deductive.</a:t>
            </a:r>
            <a:endParaRPr lang="en-US" dirty="0" smtClean="0"/>
          </a:p>
          <a:p>
            <a:endParaRPr lang="en-US" baseline="0" dirty="0" smtClean="0"/>
          </a:p>
          <a:p>
            <a:r>
              <a:rPr lang="en-US" baseline="0" dirty="0" smtClean="0"/>
              <a:t>The problem in science is that there are many connections in this pipe.</a:t>
            </a:r>
          </a:p>
          <a:p>
            <a:endParaRPr lang="en-US" baseline="0" dirty="0" smtClean="0"/>
          </a:p>
          <a:p>
            <a:r>
              <a:rPr lang="en-US" baseline="0" dirty="0" smtClean="0"/>
              <a:t>Often, approximations are made during the mathematical derivation. Different approximations lead to different results.</a:t>
            </a:r>
          </a:p>
        </p:txBody>
      </p:sp>
      <p:sp>
        <p:nvSpPr>
          <p:cNvPr id="4" name="Slide Number Placeholder 3"/>
          <p:cNvSpPr>
            <a:spLocks noGrp="1"/>
          </p:cNvSpPr>
          <p:nvPr>
            <p:ph type="sldNum" sz="quarter" idx="10"/>
          </p:nvPr>
        </p:nvSpPr>
        <p:spPr/>
        <p:txBody>
          <a:bodyPr/>
          <a:lstStyle/>
          <a:p>
            <a:fld id="{AF348393-A34D-46F9-85BB-E62FFDDB620A}" type="slidenum">
              <a:rPr lang="en-US" smtClean="0"/>
              <a:t>66</a:t>
            </a:fld>
            <a:endParaRPr lang="en-US" dirty="0"/>
          </a:p>
        </p:txBody>
      </p:sp>
    </p:spTree>
    <p:extLst>
      <p:ext uri="{BB962C8B-B14F-4D97-AF65-F5344CB8AC3E}">
        <p14:creationId xmlns:p14="http://schemas.microsoft.com/office/powerpoint/2010/main" val="147285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Example of not backward, you can forward solve an equation and find a solution, but with that solution alone, you cannot determine what equation has been used. There are a lot of equations that can have the same solution.</a:t>
            </a:r>
          </a:p>
          <a:p>
            <a:pPr defTabSz="933237">
              <a:defRPr/>
            </a:pPr>
            <a:endParaRPr lang="en-US" baseline="0" dirty="0" smtClean="0"/>
          </a:p>
          <a:p>
            <a:pPr defTabSz="933237">
              <a:defRPr/>
            </a:pPr>
            <a:r>
              <a:rPr lang="en-US" baseline="0" dirty="0" smtClean="0"/>
              <a:t>Example of regressive: Socrates is mortal: start point is: Socrates is a man. All men are mortal, therefore Socrates is mortal. But how to know Socrates is a man? Born by human, but how to know human gives birth to a man?.... Infinitely regressive. </a:t>
            </a:r>
            <a:endParaRPr lang="en-US" dirty="0" smtClean="0"/>
          </a:p>
          <a:p>
            <a:endParaRPr lang="en-US" dirty="0" smtClean="0"/>
          </a:p>
          <a:p>
            <a:r>
              <a:rPr lang="en-US" dirty="0" smtClean="0"/>
              <a:t>Example: MHD theory based on Newton’s laws and Maxwell’s equations.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67</a:t>
            </a:fld>
            <a:endParaRPr lang="en-US" dirty="0"/>
          </a:p>
        </p:txBody>
      </p:sp>
    </p:spTree>
    <p:extLst>
      <p:ext uri="{BB962C8B-B14F-4D97-AF65-F5344CB8AC3E}">
        <p14:creationId xmlns:p14="http://schemas.microsoft.com/office/powerpoint/2010/main" val="2093194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MHD theory based on Newton’s laws and Maxwell’s equations.</a:t>
            </a:r>
            <a:r>
              <a:rPr lang="en-US" baseline="0" dirty="0" smtClean="0"/>
              <a:t> </a:t>
            </a:r>
          </a:p>
          <a:p>
            <a:endParaRPr lang="en-US" baseline="0" dirty="0" smtClean="0"/>
          </a:p>
          <a:p>
            <a:r>
              <a:rPr lang="en-US" baseline="0" dirty="0" smtClean="0"/>
              <a:t>Why should the correct solutions of these coupled equations be relevant to the phenomenon I am studying?</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68</a:t>
            </a:fld>
            <a:endParaRPr lang="en-US" dirty="0"/>
          </a:p>
        </p:txBody>
      </p:sp>
    </p:spTree>
    <p:extLst>
      <p:ext uri="{BB962C8B-B14F-4D97-AF65-F5344CB8AC3E}">
        <p14:creationId xmlns:p14="http://schemas.microsoft.com/office/powerpoint/2010/main" val="359263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69</a:t>
            </a:fld>
            <a:endParaRPr lang="en-US" dirty="0"/>
          </a:p>
        </p:txBody>
      </p:sp>
    </p:spTree>
    <p:extLst>
      <p:ext uri="{BB962C8B-B14F-4D97-AF65-F5344CB8AC3E}">
        <p14:creationId xmlns:p14="http://schemas.microsoft.com/office/powerpoint/2010/main" val="290161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70</a:t>
            </a:fld>
            <a:endParaRPr lang="en-US" dirty="0"/>
          </a:p>
        </p:txBody>
      </p:sp>
    </p:spTree>
    <p:extLst>
      <p:ext uri="{BB962C8B-B14F-4D97-AF65-F5344CB8AC3E}">
        <p14:creationId xmlns:p14="http://schemas.microsoft.com/office/powerpoint/2010/main" val="171835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Inductive reasoning is known</a:t>
            </a:r>
            <a:r>
              <a:rPr lang="en-US" baseline="0" dirty="0" smtClean="0"/>
              <a:t> to be flawed, depending on how and what conclusion to draw from.</a:t>
            </a:r>
          </a:p>
          <a:p>
            <a:endParaRPr lang="en-US" baseline="0" dirty="0" smtClean="0"/>
          </a:p>
          <a:p>
            <a:r>
              <a:rPr lang="en-US" baseline="0" dirty="0" smtClean="0"/>
              <a:t>An example: correlation between the number of tattoos on a GI and driving accident rate during WWII. Because it is clear that tattoos cannot cause accidents and vice versa, behavioral scientists found an explanation: preference for bodily risk. Based on an argument that the GIs who takes bodily risk of tattooing process (at that time tattooing was very painful), he/she is more likely to risk his/her body for an accident which can also be very painful, a flawed conclusion. Although the two share the same effect, bodily pain, one is planned (which can be considered preference) and the other is not. In fact the driver often assumes he/she could make it and not get an accident. Few people would prefer an accident because he/she can take pain of the accident, or to calculate whether the pain is within the range of his/her bodily toleration when running into it. It is more likely an tendency of showing off and hungering for attention.</a:t>
            </a:r>
          </a:p>
          <a:p>
            <a:endParaRPr lang="en-US" baseline="0" dirty="0" smtClean="0"/>
          </a:p>
          <a:p>
            <a:r>
              <a:rPr lang="en-US" baseline="0" dirty="0" smtClean="0"/>
              <a:t>In social science, confounding variable analyses are wide spread. For example, using race as an independent variable to analyze many different phenomena for which Income, education, religion, cultural background should have been used.</a:t>
            </a:r>
          </a:p>
          <a:p>
            <a:endParaRPr lang="en-US" baseline="0" dirty="0" smtClean="0"/>
          </a:p>
          <a:p>
            <a:r>
              <a:rPr lang="en-US" baseline="0" dirty="0" smtClean="0"/>
              <a:t> In contrast, race is not allowed in most double-blind tests in medicine development because of racial discrimination: politics interferes science if medical science is a science. </a:t>
            </a:r>
          </a:p>
          <a:p>
            <a:endParaRPr lang="en-US" baseline="0" dirty="0" smtClean="0"/>
          </a:p>
          <a:p>
            <a:r>
              <a:rPr lang="en-US" baseline="0" dirty="0" smtClean="0"/>
              <a:t>Medical science is another example: just look at the periodical contradicting recommendations for vitamins. </a:t>
            </a:r>
          </a:p>
          <a:p>
            <a:endParaRPr lang="en-US" baseline="0" dirty="0" smtClean="0"/>
          </a:p>
          <a:p>
            <a:r>
              <a:rPr lang="en-US" baseline="0" dirty="0" smtClean="0"/>
              <a:t>Henry and Barn facades: henry driving through a district filled with barns. He checked one of them and drew a conclusion: these are all barns, but actually the rest are pictures of barns.</a:t>
            </a:r>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71</a:t>
            </a:fld>
            <a:endParaRPr lang="en-US" dirty="0"/>
          </a:p>
        </p:txBody>
      </p:sp>
    </p:spTree>
    <p:extLst>
      <p:ext uri="{BB962C8B-B14F-4D97-AF65-F5344CB8AC3E}">
        <p14:creationId xmlns:p14="http://schemas.microsoft.com/office/powerpoint/2010/main" val="3189514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Inductive reasoning is known</a:t>
            </a:r>
            <a:r>
              <a:rPr lang="en-US" baseline="0" dirty="0" smtClean="0"/>
              <a:t> to be flawed, depending on how and what conclusion to draw from.</a:t>
            </a:r>
          </a:p>
          <a:p>
            <a:endParaRPr lang="en-US" baseline="0" dirty="0" smtClean="0"/>
          </a:p>
          <a:p>
            <a:r>
              <a:rPr lang="en-US" baseline="0" dirty="0" smtClean="0"/>
              <a:t>An example: correlation between the number of tattoos on a GI and driving accident rate during WWII. Because it is clear that tattoos cannot cause accidents and vice versa, behavioral scientists found an explanation: preference for bodily risk. Based on an argument that the GIs who takes bodily risk of tattooing process (at that time tattooing was very painful), he/she is more likely to risk his/her body for an accident which can also be very painful, a flawed conclusion. Although the two share the same effect, bodily pain, one is planned (which can be considered preference) and the other is not. In fact the driver often assumes he/she could make it and not get an accident. Few people would prefer an accident because he/she can take pain of the accident, or to calculate whether the pain is within the range of his/her bodily toleration when running into it. It is more likely an tendency of showing off and hungering for attention.</a:t>
            </a:r>
          </a:p>
          <a:p>
            <a:endParaRPr lang="en-US" baseline="0" dirty="0" smtClean="0"/>
          </a:p>
          <a:p>
            <a:r>
              <a:rPr lang="en-US" baseline="0" dirty="0" smtClean="0"/>
              <a:t>In social science, confounding variable analyses are wide spread. For example, using race as an independent variable to analyze many different phenomena for which Income, education, religion, cultural background should have been used.</a:t>
            </a:r>
          </a:p>
          <a:p>
            <a:endParaRPr lang="en-US" baseline="0" dirty="0" smtClean="0"/>
          </a:p>
          <a:p>
            <a:r>
              <a:rPr lang="en-US" baseline="0" dirty="0" smtClean="0"/>
              <a:t> In contrast, race is not allowed in most double-blind tests in medicine development because of racial discrimination: politics interferes science if medical science is a science. </a:t>
            </a:r>
          </a:p>
          <a:p>
            <a:endParaRPr lang="en-US" baseline="0" dirty="0" smtClean="0"/>
          </a:p>
          <a:p>
            <a:r>
              <a:rPr lang="en-US" baseline="0" dirty="0" smtClean="0"/>
              <a:t>Medical science is another example: just look at the periodical contradicting recommendations for vitamins. </a:t>
            </a:r>
          </a:p>
          <a:p>
            <a:endParaRPr lang="en-US" baseline="0" dirty="0" smtClean="0"/>
          </a:p>
          <a:p>
            <a:r>
              <a:rPr lang="en-US" baseline="0" dirty="0" smtClean="0"/>
              <a:t>Henry and Barn facades: henry driving through a district filled with barns. He checked one of them and drew a conclusion: these are all barns, but actually the rest are pictures of barns.</a:t>
            </a:r>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72</a:t>
            </a:fld>
            <a:endParaRPr lang="en-US" dirty="0"/>
          </a:p>
        </p:txBody>
      </p:sp>
    </p:spTree>
    <p:extLst>
      <p:ext uri="{BB962C8B-B14F-4D97-AF65-F5344CB8AC3E}">
        <p14:creationId xmlns:p14="http://schemas.microsoft.com/office/powerpoint/2010/main" val="22411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73</a:t>
            </a:fld>
            <a:endParaRPr lang="en-US" dirty="0"/>
          </a:p>
        </p:txBody>
      </p:sp>
    </p:spTree>
    <p:extLst>
      <p:ext uri="{BB962C8B-B14F-4D97-AF65-F5344CB8AC3E}">
        <p14:creationId xmlns:p14="http://schemas.microsoft.com/office/powerpoint/2010/main" val="138426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Socrates was the most influential person in developing the method of critical inquiry. </a:t>
            </a:r>
          </a:p>
          <a:p>
            <a:pPr defTabSz="933237">
              <a:defRPr/>
            </a:pPr>
            <a:endParaRPr lang="en-US" baseline="0" dirty="0" smtClean="0"/>
          </a:p>
          <a:p>
            <a:pPr defTabSz="933237">
              <a:defRPr/>
            </a:pPr>
            <a:r>
              <a:rPr lang="en-US" baseline="0" dirty="0" smtClean="0"/>
              <a:t>He claimed that he was a gadfly, possessed no wisdom but to pursue it. he challenged effectively many sophists in his time.</a:t>
            </a:r>
          </a:p>
          <a:p>
            <a:endParaRPr lang="en-US" baseline="0" dirty="0" smtClean="0"/>
          </a:p>
          <a:p>
            <a:r>
              <a:rPr lang="en-US" baseline="0" dirty="0" smtClean="0"/>
              <a:t>Knowledge is deterministic, against it often leads to death. </a:t>
            </a:r>
          </a:p>
          <a:p>
            <a:endParaRPr lang="en-US" baseline="0" dirty="0" smtClean="0"/>
          </a:p>
          <a:p>
            <a:r>
              <a:rPr lang="en-US" baseline="0" dirty="0" smtClean="0"/>
              <a:t>Here we are interested in how to get it right but not specific on exactly what knowledge is about.</a:t>
            </a:r>
          </a:p>
          <a:p>
            <a:r>
              <a:rPr lang="en-US" baseline="0" dirty="0" smtClean="0"/>
              <a:t>Conduct: when you have choices. Personal taste, judgement/bias can be involved, your action may affect others.</a:t>
            </a:r>
          </a:p>
          <a:p>
            <a:pPr defTabSz="933237">
              <a:defRPr/>
            </a:pPr>
            <a:r>
              <a:rPr lang="en-US" baseline="0" dirty="0" smtClean="0"/>
              <a:t>Governance becomes an issue when a lot of people living closely and sharing some resources</a:t>
            </a:r>
          </a:p>
          <a:p>
            <a:endParaRPr lang="en-US" baseline="0"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9</a:t>
            </a:fld>
            <a:endParaRPr lang="en-US" dirty="0"/>
          </a:p>
        </p:txBody>
      </p:sp>
    </p:spTree>
    <p:extLst>
      <p:ext uri="{BB962C8B-B14F-4D97-AF65-F5344CB8AC3E}">
        <p14:creationId xmlns:p14="http://schemas.microsoft.com/office/powerpoint/2010/main" val="179074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starting</a:t>
            </a:r>
            <a:r>
              <a:rPr lang="en-US" baseline="0" dirty="0" smtClean="0"/>
              <a:t> with “times” refer specific situations and not the situations in general.</a:t>
            </a:r>
            <a:endParaRPr lang="en-US" dirty="0" smtClean="0"/>
          </a:p>
          <a:p>
            <a:r>
              <a:rPr lang="en-US" dirty="0" smtClean="0"/>
              <a:t>The last point refers to the situation when people think both sides of the arguments reasonable and are ready to accept two opposite arguments. In this case dialectical reasoning becomes a sort of game. These</a:t>
            </a:r>
            <a:r>
              <a:rPr lang="en-US" baseline="0" dirty="0" smtClean="0"/>
              <a:t> are not serious scientists.</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74</a:t>
            </a:fld>
            <a:endParaRPr lang="en-US" dirty="0"/>
          </a:p>
        </p:txBody>
      </p:sp>
    </p:spTree>
    <p:extLst>
      <p:ext uri="{BB962C8B-B14F-4D97-AF65-F5344CB8AC3E}">
        <p14:creationId xmlns:p14="http://schemas.microsoft.com/office/powerpoint/2010/main" val="4250352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75</a:t>
            </a:fld>
            <a:endParaRPr lang="en-US" dirty="0"/>
          </a:p>
        </p:txBody>
      </p:sp>
    </p:spTree>
    <p:extLst>
      <p:ext uri="{BB962C8B-B14F-4D97-AF65-F5344CB8AC3E}">
        <p14:creationId xmlns:p14="http://schemas.microsoft.com/office/powerpoint/2010/main" val="1914031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76</a:t>
            </a:fld>
            <a:endParaRPr lang="en-US" dirty="0"/>
          </a:p>
        </p:txBody>
      </p:sp>
    </p:spTree>
    <p:extLst>
      <p:ext uri="{BB962C8B-B14F-4D97-AF65-F5344CB8AC3E}">
        <p14:creationId xmlns:p14="http://schemas.microsoft.com/office/powerpoint/2010/main" val="3462965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77</a:t>
            </a:fld>
            <a:endParaRPr lang="en-US" dirty="0"/>
          </a:p>
        </p:txBody>
      </p:sp>
    </p:spTree>
    <p:extLst>
      <p:ext uri="{BB962C8B-B14F-4D97-AF65-F5344CB8AC3E}">
        <p14:creationId xmlns:p14="http://schemas.microsoft.com/office/powerpoint/2010/main" val="789680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78</a:t>
            </a:fld>
            <a:endParaRPr lang="en-US" dirty="0"/>
          </a:p>
        </p:txBody>
      </p:sp>
    </p:spTree>
    <p:extLst>
      <p:ext uri="{BB962C8B-B14F-4D97-AF65-F5344CB8AC3E}">
        <p14:creationId xmlns:p14="http://schemas.microsoft.com/office/powerpoint/2010/main" val="3520364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Inductive reasoning is known</a:t>
            </a:r>
            <a:r>
              <a:rPr lang="en-US" baseline="0" dirty="0" smtClean="0"/>
              <a:t> to be flawed, depending on how and what conclusion to draw from.</a:t>
            </a:r>
          </a:p>
          <a:p>
            <a:endParaRPr lang="en-US" baseline="0" dirty="0" smtClean="0"/>
          </a:p>
          <a:p>
            <a:r>
              <a:rPr lang="en-US" baseline="0" dirty="0" smtClean="0"/>
              <a:t>An example: correlation between the number of tattoos on a GI and driving accident rate during WWII. Because it is clear that tattoos cannot cause accidents and vice versa, behavioral scientists found an explanation: preference for bodily risk. Based on an argument that the GIs who takes bodily risk of tattooing process (at that time tattooing was very painful), he/she is more likely to risk his/her body for an accident which can also be very painful, a flawed conclusion. Although the two share the same effect, bodily pain, one is planned (which can be considered preference) and the other is not. In fact the driver often assumes he/she could make it and not get an accident. Few people would prefer an accident because he/she can take pain of the accident, or to calculate whether the pain is within the range of his/her bodily toleration when running into it. It is more likely an tendency of showing off and hungering for attention.</a:t>
            </a:r>
          </a:p>
          <a:p>
            <a:endParaRPr lang="en-US" baseline="0" dirty="0" smtClean="0"/>
          </a:p>
          <a:p>
            <a:r>
              <a:rPr lang="en-US" baseline="0" dirty="0" smtClean="0"/>
              <a:t>In social science, confounding variable analyses are wide spread. For example, using race as an independent variable to analyze many different phenomena for which Income, education, religion, cultural background should have been used.</a:t>
            </a:r>
          </a:p>
          <a:p>
            <a:endParaRPr lang="en-US" baseline="0" dirty="0" smtClean="0"/>
          </a:p>
          <a:p>
            <a:r>
              <a:rPr lang="en-US" baseline="0" dirty="0" smtClean="0"/>
              <a:t> In contrast, race is not allowed in most double-blind tests in medicine development because of racial discrimination: politics interferes science if medical science is a science. </a:t>
            </a:r>
          </a:p>
          <a:p>
            <a:endParaRPr lang="en-US" baseline="0" dirty="0" smtClean="0"/>
          </a:p>
          <a:p>
            <a:r>
              <a:rPr lang="en-US" baseline="0" dirty="0" smtClean="0"/>
              <a:t>Medical science is another example: just look at the periodical contradicting recommendations for vitamins. </a:t>
            </a:r>
          </a:p>
          <a:p>
            <a:endParaRPr lang="en-US" baseline="0" dirty="0" smtClean="0"/>
          </a:p>
          <a:p>
            <a:r>
              <a:rPr lang="en-US" baseline="0" dirty="0" smtClean="0"/>
              <a:t>Henry and Barn facades: henry driving through a district filled with barns. He checked one of them and drew a conclusion: these are all barns, but actually the rest are pictures of barns.</a:t>
            </a:r>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94</a:t>
            </a:fld>
            <a:endParaRPr lang="en-US" dirty="0"/>
          </a:p>
        </p:txBody>
      </p:sp>
    </p:spTree>
    <p:extLst>
      <p:ext uri="{BB962C8B-B14F-4D97-AF65-F5344CB8AC3E}">
        <p14:creationId xmlns:p14="http://schemas.microsoft.com/office/powerpoint/2010/main" val="340731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95</a:t>
            </a:fld>
            <a:endParaRPr lang="en-US" dirty="0"/>
          </a:p>
        </p:txBody>
      </p:sp>
    </p:spTree>
    <p:extLst>
      <p:ext uri="{BB962C8B-B14F-4D97-AF65-F5344CB8AC3E}">
        <p14:creationId xmlns:p14="http://schemas.microsoft.com/office/powerpoint/2010/main" val="716270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96</a:t>
            </a:fld>
            <a:endParaRPr lang="en-US" dirty="0"/>
          </a:p>
        </p:txBody>
      </p:sp>
    </p:spTree>
    <p:extLst>
      <p:ext uri="{BB962C8B-B14F-4D97-AF65-F5344CB8AC3E}">
        <p14:creationId xmlns:p14="http://schemas.microsoft.com/office/powerpoint/2010/main" val="3854124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97</a:t>
            </a:fld>
            <a:endParaRPr lang="en-US" dirty="0"/>
          </a:p>
        </p:txBody>
      </p:sp>
    </p:spTree>
    <p:extLst>
      <p:ext uri="{BB962C8B-B14F-4D97-AF65-F5344CB8AC3E}">
        <p14:creationId xmlns:p14="http://schemas.microsoft.com/office/powerpoint/2010/main" val="2010669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formula because, as to be discussed later,</a:t>
            </a:r>
            <a:r>
              <a:rPr lang="en-US" baseline="0" dirty="0" smtClean="0"/>
              <a:t> there is no single method that gives you an unfalsifiable justification on everything. </a:t>
            </a:r>
          </a:p>
          <a:p>
            <a:endParaRPr lang="en-US" baseline="0" dirty="0" smtClean="0"/>
          </a:p>
          <a:p>
            <a:r>
              <a:rPr lang="en-US" baseline="0" dirty="0" smtClean="0"/>
              <a:t>The personality effects are based on my observations</a:t>
            </a:r>
          </a:p>
          <a:p>
            <a:endParaRPr lang="en-US" baseline="0" dirty="0" smtClean="0"/>
          </a:p>
          <a:p>
            <a:r>
              <a:rPr lang="en-US" baseline="0" dirty="0" smtClean="0"/>
              <a:t>Scientists want to be deep and not superficial.</a:t>
            </a:r>
          </a:p>
          <a:p>
            <a:endParaRPr lang="en-US" dirty="0" smtClean="0"/>
          </a:p>
          <a:p>
            <a:r>
              <a:rPr lang="en-US" dirty="0" smtClean="0"/>
              <a:t>A scientist</a:t>
            </a:r>
            <a:r>
              <a:rPr lang="en-US" baseline="0" dirty="0" smtClean="0"/>
              <a:t> does not want to be extremely stubborn or flexible. </a:t>
            </a:r>
          </a:p>
          <a:p>
            <a:r>
              <a:rPr lang="en-US" baseline="0" dirty="0" smtClean="0"/>
              <a:t>However there is a correlation between being flexible and being superficial based on my observations</a:t>
            </a:r>
          </a:p>
          <a:p>
            <a:r>
              <a:rPr lang="en-US" baseline="0" dirty="0" smtClean="0"/>
              <a:t>Science is a very serious enterprise because it is built upon hard work by hundred generations of extremely intelligent people. Being too flexible often leads to superficial works.</a:t>
            </a:r>
          </a:p>
          <a:p>
            <a:endParaRPr lang="en-US" baseline="0" dirty="0" smtClean="0"/>
          </a:p>
          <a:p>
            <a:r>
              <a:rPr lang="en-US" baseline="0" dirty="0" smtClean="0"/>
              <a:t>I often refer “broad and systematic” intelligent people who are less capable of penetrating deep to as scholars. Those with penetration capability are scientists. We want to be strong in both instead of in the middle.</a:t>
            </a:r>
          </a:p>
          <a:p>
            <a:endParaRPr lang="en-US" baseline="0" dirty="0" smtClean="0"/>
          </a:p>
          <a:p>
            <a:r>
              <a:rPr lang="en-US" baseline="0" dirty="0" smtClean="0"/>
              <a:t>Open and resourceful is extremely important in scientific research. For example, using a simple computer program can take a lot of time, but there are a lot colleagues around you know how to use it.</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98</a:t>
            </a:fld>
            <a:endParaRPr lang="en-US" dirty="0"/>
          </a:p>
        </p:txBody>
      </p:sp>
    </p:spTree>
    <p:extLst>
      <p:ext uri="{BB962C8B-B14F-4D97-AF65-F5344CB8AC3E}">
        <p14:creationId xmlns:p14="http://schemas.microsoft.com/office/powerpoint/2010/main" val="403490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11</a:t>
            </a:fld>
            <a:endParaRPr lang="en-US" dirty="0"/>
          </a:p>
        </p:txBody>
      </p:sp>
    </p:spTree>
    <p:extLst>
      <p:ext uri="{BB962C8B-B14F-4D97-AF65-F5344CB8AC3E}">
        <p14:creationId xmlns:p14="http://schemas.microsoft.com/office/powerpoint/2010/main" val="2008508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scientific research we are often only able to prove “most” real, not knowledge yet, but close. Knowledge eventually be a collection of many such proofs.</a:t>
            </a:r>
          </a:p>
          <a:p>
            <a:endParaRPr lang="en-US" baseline="0" dirty="0" smtClean="0"/>
          </a:p>
          <a:p>
            <a:r>
              <a:rPr lang="en-US" dirty="0" smtClean="0"/>
              <a:t>A scientist</a:t>
            </a:r>
            <a:r>
              <a:rPr lang="en-US" baseline="0" dirty="0" smtClean="0"/>
              <a:t> should equally emphasize both observation and conceptualization. </a:t>
            </a:r>
            <a:r>
              <a:rPr lang="en-US" dirty="0" smtClean="0"/>
              <a:t>Physics is</a:t>
            </a:r>
            <a:r>
              <a:rPr lang="en-US" baseline="0" dirty="0" smtClean="0"/>
              <a:t> based on observations/experiments. </a:t>
            </a:r>
          </a:p>
          <a:p>
            <a:r>
              <a:rPr lang="en-US" baseline="0" dirty="0" smtClean="0"/>
              <a:t>If theory is inconsistent with observations, the observation has an upper hand. All physicists should be absolutely firm on this.</a:t>
            </a:r>
          </a:p>
          <a:p>
            <a:endParaRPr lang="en-US" baseline="0" dirty="0" smtClean="0"/>
          </a:p>
          <a:p>
            <a:r>
              <a:rPr lang="en-US" baseline="0" dirty="0" smtClean="0"/>
              <a:t>Conceptualization is the one that lead to understanding and can guide new observational tests, e.g. without conceptualization, there is no understanding.</a:t>
            </a:r>
            <a:r>
              <a:rPr lang="en-US" dirty="0" smtClean="0"/>
              <a:t> </a:t>
            </a:r>
          </a:p>
          <a:p>
            <a:endParaRPr lang="en-US" dirty="0" smtClean="0"/>
          </a:p>
          <a:p>
            <a:pPr defTabSz="933237">
              <a:defRPr/>
            </a:pPr>
            <a:r>
              <a:rPr lang="en-US" dirty="0" smtClean="0"/>
              <a:t>Reasoning concerns how we derive our knowledge,</a:t>
            </a:r>
            <a:r>
              <a:rPr lang="en-US" baseline="0" dirty="0" smtClean="0"/>
              <a:t> i.e. our methods of scientific justification. </a:t>
            </a:r>
          </a:p>
          <a:p>
            <a:pPr defTabSz="933237">
              <a:defRPr/>
            </a:pPr>
            <a:endParaRPr lang="en-US" dirty="0" smtClean="0"/>
          </a:p>
          <a:p>
            <a:pPr defTabSz="933237">
              <a:defRPr/>
            </a:pPr>
            <a:r>
              <a:rPr lang="en-US" dirty="0" smtClean="0"/>
              <a:t>Parsimony: </a:t>
            </a:r>
            <a:r>
              <a:rPr lang="en-US" dirty="0" err="1" smtClean="0"/>
              <a:t>spareness</a:t>
            </a:r>
            <a:r>
              <a:rPr lang="en-US" dirty="0" smtClean="0"/>
              <a:t>. Razor: to shave away unnecessary assumptions or cutting apart two similar conclusions.</a:t>
            </a:r>
          </a:p>
          <a:p>
            <a:r>
              <a:rPr lang="en-US" dirty="0" smtClean="0"/>
              <a:t>One way</a:t>
            </a:r>
            <a:r>
              <a:rPr lang="en-US" baseline="0" dirty="0" smtClean="0"/>
              <a:t> to argue for the rule is the probability. Each assumption has a probability to be true and the total probability is multiplication of these probabilities. </a:t>
            </a:r>
          </a:p>
          <a:p>
            <a:r>
              <a:rPr lang="en-US" dirty="0" smtClean="0"/>
              <a:t>The simplicity is an “argument” to me, sometimes referred to as a “rule”, not a law in scientific</a:t>
            </a:r>
            <a:r>
              <a:rPr lang="en-US" baseline="0" dirty="0" smtClean="0"/>
              <a:t> research, because a counter argument could be a single assumption of existence of a god that can explain everything.</a:t>
            </a:r>
            <a:endParaRPr lang="en-US" dirty="0" smtClean="0"/>
          </a:p>
          <a:p>
            <a:endParaRPr lang="en-US" dirty="0" smtClean="0"/>
          </a:p>
          <a:p>
            <a:r>
              <a:rPr lang="en-US" dirty="0" smtClean="0"/>
              <a:t>An example, When studying</a:t>
            </a:r>
            <a:r>
              <a:rPr lang="en-US" baseline="0" dirty="0" smtClean="0"/>
              <a:t> the motion of planets, one can base on the universal law of gravitation to write the momentum equation for each planet. </a:t>
            </a:r>
          </a:p>
          <a:p>
            <a:r>
              <a:rPr lang="en-US" baseline="0" dirty="0" smtClean="0"/>
              <a:t>The law and the momentum equations are independent of frame of reference, and can be in either a frame rest with sun or earth. </a:t>
            </a:r>
          </a:p>
          <a:p>
            <a:r>
              <a:rPr lang="en-US" baseline="0" dirty="0" smtClean="0"/>
              <a:t>Therefore, it is possible to study the motion of the planets in a geocentric or heliocentric description.  </a:t>
            </a:r>
          </a:p>
          <a:p>
            <a:r>
              <a:rPr lang="en-US" baseline="0" dirty="0" smtClean="0"/>
              <a:t>We like heliocentric description better (note this is a “choice”) because it is simpler (although the number of assumptions are the same), but this choice does not say earth centric is wrong as it also describes the motion correctly. Of course, historically, Copernicus heliocentric theory was not justified based on the Occam’s razor. </a:t>
            </a:r>
            <a:r>
              <a:rPr lang="en-US" dirty="0" smtClean="0"/>
              <a:t> </a:t>
            </a:r>
          </a:p>
          <a:p>
            <a:endParaRPr lang="en-US" dirty="0" smtClean="0"/>
          </a:p>
          <a:p>
            <a:r>
              <a:rPr lang="en-US" dirty="0" smtClean="0"/>
              <a:t>Another example</a:t>
            </a:r>
            <a:r>
              <a:rPr lang="en-US" baseline="0" dirty="0" smtClean="0"/>
              <a:t> </a:t>
            </a:r>
            <a:r>
              <a:rPr lang="en-US" dirty="0" smtClean="0"/>
              <a:t>is the BV and EJ paradigms in M-I coupling. In theory EJ and BV are two equivalent</a:t>
            </a:r>
            <a:r>
              <a:rPr lang="en-US" baseline="0" dirty="0" smtClean="0"/>
              <a:t> descriptions of MHD systems. But Parker has shown that the EJ paradigm is not mathematically trackable while BV is.</a:t>
            </a:r>
            <a:endParaRPr lang="en-US" dirty="0" smtClean="0"/>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100</a:t>
            </a:fld>
            <a:endParaRPr lang="en-US" dirty="0"/>
          </a:p>
        </p:txBody>
      </p:sp>
    </p:spTree>
    <p:extLst>
      <p:ext uri="{BB962C8B-B14F-4D97-AF65-F5344CB8AC3E}">
        <p14:creationId xmlns:p14="http://schemas.microsoft.com/office/powerpoint/2010/main" val="1041032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101</a:t>
            </a:fld>
            <a:endParaRPr lang="en-US" dirty="0"/>
          </a:p>
        </p:txBody>
      </p:sp>
    </p:spTree>
    <p:extLst>
      <p:ext uri="{BB962C8B-B14F-4D97-AF65-F5344CB8AC3E}">
        <p14:creationId xmlns:p14="http://schemas.microsoft.com/office/powerpoint/2010/main" val="407569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Socrates was the most influential person in developing the method of critical inquiry. </a:t>
            </a:r>
          </a:p>
          <a:p>
            <a:pPr defTabSz="933237">
              <a:defRPr/>
            </a:pPr>
            <a:endParaRPr lang="en-US" baseline="0" dirty="0" smtClean="0"/>
          </a:p>
          <a:p>
            <a:pPr defTabSz="933237">
              <a:defRPr/>
            </a:pPr>
            <a:r>
              <a:rPr lang="en-US" baseline="0" dirty="0" smtClean="0"/>
              <a:t>He claimed that he was a gadfly, possessed no wisdom but to pursue it. he challenged effectively many sophists in his time.</a:t>
            </a:r>
          </a:p>
          <a:p>
            <a:endParaRPr lang="en-US" baseline="0" dirty="0" smtClean="0"/>
          </a:p>
          <a:p>
            <a:r>
              <a:rPr lang="en-US" baseline="0" dirty="0" smtClean="0"/>
              <a:t>Knowledge is deterministic, against it often leads to death. </a:t>
            </a:r>
          </a:p>
          <a:p>
            <a:endParaRPr lang="en-US" baseline="0" dirty="0" smtClean="0"/>
          </a:p>
          <a:p>
            <a:r>
              <a:rPr lang="en-US" baseline="0" dirty="0" smtClean="0"/>
              <a:t>Here we are interested in how to get it right but not specific on exactly what knowledge is about.</a:t>
            </a:r>
          </a:p>
          <a:p>
            <a:r>
              <a:rPr lang="en-US" baseline="0" dirty="0" smtClean="0"/>
              <a:t>Conduct: when you have choices. Personal taste, judgement/bias can be involved, your action may affect others.</a:t>
            </a:r>
          </a:p>
          <a:p>
            <a:pPr defTabSz="933237">
              <a:defRPr/>
            </a:pPr>
            <a:r>
              <a:rPr lang="en-US" baseline="0" dirty="0" smtClean="0"/>
              <a:t>Governance becomes an issue when a lot of people living closely and sharing some resources</a:t>
            </a:r>
          </a:p>
          <a:p>
            <a:endParaRPr lang="en-US" baseline="0" dirty="0" smtClean="0"/>
          </a:p>
        </p:txBody>
      </p:sp>
      <p:sp>
        <p:nvSpPr>
          <p:cNvPr id="4" name="Slide Number Placeholder 3"/>
          <p:cNvSpPr>
            <a:spLocks noGrp="1"/>
          </p:cNvSpPr>
          <p:nvPr>
            <p:ph type="sldNum" sz="quarter" idx="10"/>
          </p:nvPr>
        </p:nvSpPr>
        <p:spPr/>
        <p:txBody>
          <a:bodyPr/>
          <a:lstStyle/>
          <a:p>
            <a:fld id="{AF348393-A34D-46F9-85BB-E62FFDDB620A}" type="slidenum">
              <a:rPr lang="en-US" smtClean="0"/>
              <a:t>13</a:t>
            </a:fld>
            <a:endParaRPr lang="en-US" dirty="0"/>
          </a:p>
        </p:txBody>
      </p:sp>
    </p:spTree>
    <p:extLst>
      <p:ext uri="{BB962C8B-B14F-4D97-AF65-F5344CB8AC3E}">
        <p14:creationId xmlns:p14="http://schemas.microsoft.com/office/powerpoint/2010/main" val="192199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scientific research we are often only able to prove “most” real, not knowledge yet, but close. Knowledge eventually be a collection of many such proofs.</a:t>
            </a:r>
          </a:p>
          <a:p>
            <a:endParaRPr lang="en-US" baseline="0" dirty="0" smtClean="0"/>
          </a:p>
          <a:p>
            <a:r>
              <a:rPr lang="en-US" dirty="0" smtClean="0"/>
              <a:t>A scientist</a:t>
            </a:r>
            <a:r>
              <a:rPr lang="en-US" baseline="0" dirty="0" smtClean="0"/>
              <a:t> should equally emphasize both observation and conceptualization. </a:t>
            </a:r>
            <a:r>
              <a:rPr lang="en-US" dirty="0" smtClean="0"/>
              <a:t>Physics is</a:t>
            </a:r>
            <a:r>
              <a:rPr lang="en-US" baseline="0" dirty="0" smtClean="0"/>
              <a:t> based on observations/experiments. </a:t>
            </a:r>
          </a:p>
          <a:p>
            <a:r>
              <a:rPr lang="en-US" baseline="0" dirty="0" smtClean="0"/>
              <a:t>If theory is inconsistent with observations, the observation has an upper hand. All physicists should be absolutely firm on this.</a:t>
            </a:r>
          </a:p>
          <a:p>
            <a:endParaRPr lang="en-US" baseline="0" dirty="0" smtClean="0"/>
          </a:p>
          <a:p>
            <a:r>
              <a:rPr lang="en-US" baseline="0" dirty="0" smtClean="0"/>
              <a:t>Conceptualization is the one that lead to understanding and can guide new observational tests, e.g. without conceptualization, there is no understanding.</a:t>
            </a:r>
            <a:r>
              <a:rPr lang="en-US" dirty="0" smtClean="0"/>
              <a:t> </a:t>
            </a:r>
          </a:p>
          <a:p>
            <a:endParaRPr lang="en-US" dirty="0" smtClean="0"/>
          </a:p>
          <a:p>
            <a:pPr defTabSz="933237">
              <a:defRPr/>
            </a:pPr>
            <a:r>
              <a:rPr lang="en-US" dirty="0" smtClean="0"/>
              <a:t>Reasoning concerns how we derive our knowledge,</a:t>
            </a:r>
            <a:r>
              <a:rPr lang="en-US" baseline="0" dirty="0" smtClean="0"/>
              <a:t> i.e. our methods of scientific justification. </a:t>
            </a:r>
          </a:p>
          <a:p>
            <a:pPr defTabSz="933237">
              <a:defRPr/>
            </a:pPr>
            <a:endParaRPr lang="en-US" dirty="0" smtClean="0"/>
          </a:p>
          <a:p>
            <a:pPr defTabSz="933237">
              <a:defRPr/>
            </a:pPr>
            <a:r>
              <a:rPr lang="en-US" dirty="0" smtClean="0"/>
              <a:t>Parsimony: </a:t>
            </a:r>
            <a:r>
              <a:rPr lang="en-US" dirty="0" err="1" smtClean="0"/>
              <a:t>spareness</a:t>
            </a:r>
            <a:r>
              <a:rPr lang="en-US" dirty="0" smtClean="0"/>
              <a:t>. Razor: to shave away unnecessary assumptions or cutting apart two similar conclusions.</a:t>
            </a:r>
          </a:p>
          <a:p>
            <a:r>
              <a:rPr lang="en-US" dirty="0" smtClean="0"/>
              <a:t>One way</a:t>
            </a:r>
            <a:r>
              <a:rPr lang="en-US" baseline="0" dirty="0" smtClean="0"/>
              <a:t> to argue for the rule is the probability. Each assumption has a probability to be true and the total probability is multiplication of these probabilities. </a:t>
            </a:r>
          </a:p>
          <a:p>
            <a:r>
              <a:rPr lang="en-US" dirty="0" smtClean="0"/>
              <a:t>The simplicity is an “argument” to me, sometimes referred to as a “rule”, not a law in scientific</a:t>
            </a:r>
            <a:r>
              <a:rPr lang="en-US" baseline="0" dirty="0" smtClean="0"/>
              <a:t> research, because a counter argument could be a single assumption of existence of a god that can explain everything.</a:t>
            </a:r>
            <a:endParaRPr lang="en-US" dirty="0" smtClean="0"/>
          </a:p>
          <a:p>
            <a:endParaRPr lang="en-US" dirty="0" smtClean="0"/>
          </a:p>
          <a:p>
            <a:r>
              <a:rPr lang="en-US" dirty="0" smtClean="0"/>
              <a:t>An example, When studying</a:t>
            </a:r>
            <a:r>
              <a:rPr lang="en-US" baseline="0" dirty="0" smtClean="0"/>
              <a:t> the motion of planets, one can base on the universal law of gravitation to write the momentum equation for each planet. </a:t>
            </a:r>
          </a:p>
          <a:p>
            <a:r>
              <a:rPr lang="en-US" baseline="0" dirty="0" smtClean="0"/>
              <a:t>The law and the momentum equations are independent of frame of reference, and can be in either a frame rest with sun or earth. </a:t>
            </a:r>
          </a:p>
          <a:p>
            <a:r>
              <a:rPr lang="en-US" baseline="0" dirty="0" smtClean="0"/>
              <a:t>Therefore, it is possible to study the motion of the planets in a geocentric or heliocentric description.  </a:t>
            </a:r>
          </a:p>
          <a:p>
            <a:r>
              <a:rPr lang="en-US" baseline="0" dirty="0" smtClean="0"/>
              <a:t>We like heliocentric description better (note this is a “choice”) because it is simpler (although the number of assumptions are the same), but this choice does not say earth centric is wrong as it also describes the motion correctly. Of course, historically, Copernicus heliocentric theory was not justified based on the Occam’s razor. </a:t>
            </a:r>
            <a:r>
              <a:rPr lang="en-US" dirty="0" smtClean="0"/>
              <a:t> </a:t>
            </a:r>
          </a:p>
          <a:p>
            <a:endParaRPr lang="en-US" dirty="0" smtClean="0"/>
          </a:p>
          <a:p>
            <a:r>
              <a:rPr lang="en-US" dirty="0" smtClean="0"/>
              <a:t>Another example</a:t>
            </a:r>
            <a:r>
              <a:rPr lang="en-US" baseline="0" dirty="0" smtClean="0"/>
              <a:t> </a:t>
            </a:r>
            <a:r>
              <a:rPr lang="en-US" dirty="0" smtClean="0"/>
              <a:t>is the BV and EJ paradigms in M-I coupling. In theory EJ and BV are two equivalent</a:t>
            </a:r>
            <a:r>
              <a:rPr lang="en-US" baseline="0" dirty="0" smtClean="0"/>
              <a:t> descriptions of MHD systems. But Parker has shown that the EJ paradigm is not mathematically trackable while BV is.</a:t>
            </a:r>
            <a:endParaRPr lang="en-US" dirty="0" smtClean="0"/>
          </a:p>
          <a:p>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15</a:t>
            </a:fld>
            <a:endParaRPr lang="en-US" dirty="0"/>
          </a:p>
        </p:txBody>
      </p:sp>
    </p:spTree>
    <p:extLst>
      <p:ext uri="{BB962C8B-B14F-4D97-AF65-F5344CB8AC3E}">
        <p14:creationId xmlns:p14="http://schemas.microsoft.com/office/powerpoint/2010/main" val="373558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classification of knowledge may be different</a:t>
            </a:r>
            <a:r>
              <a:rPr lang="en-US" baseline="0" dirty="0" smtClean="0"/>
              <a:t> from that of many philosophers, e.g. Some of them consider knowledge-how as knowledge-understanding and the third knowledge as knowledge of a person.</a:t>
            </a:r>
          </a:p>
          <a:p>
            <a:endParaRPr lang="en-US" dirty="0" smtClean="0"/>
          </a:p>
          <a:p>
            <a:r>
              <a:rPr lang="en-US" dirty="0" smtClean="0"/>
              <a:t>2</a:t>
            </a:r>
            <a:r>
              <a:rPr lang="en-US" baseline="30000" dirty="0" smtClean="0"/>
              <a:t>nd</a:t>
            </a:r>
            <a:r>
              <a:rPr lang="en-US" dirty="0" smtClean="0"/>
              <a:t> point in Belief: here I am against a view popular in the US high </a:t>
            </a:r>
            <a:r>
              <a:rPr lang="en-US" baseline="0" dirty="0" smtClean="0"/>
              <a:t>school teaching</a:t>
            </a:r>
            <a:r>
              <a:rPr lang="en-US" dirty="0" smtClean="0"/>
              <a:t> that science starts with a hypothesis.</a:t>
            </a:r>
          </a:p>
          <a:p>
            <a:endParaRPr lang="en-US" dirty="0" smtClean="0"/>
          </a:p>
          <a:p>
            <a:r>
              <a:rPr lang="en-US" dirty="0" smtClean="0"/>
              <a:t>Very often you just curious</a:t>
            </a:r>
            <a:r>
              <a:rPr lang="en-US" baseline="0" dirty="0" smtClean="0"/>
              <a:t> about something and have no hypothesis.  </a:t>
            </a:r>
            <a:r>
              <a:rPr lang="en-US" dirty="0" smtClean="0"/>
              <a:t> </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17</a:t>
            </a:fld>
            <a:endParaRPr lang="en-US" dirty="0"/>
          </a:p>
        </p:txBody>
      </p:sp>
    </p:spTree>
    <p:extLst>
      <p:ext uri="{BB962C8B-B14F-4D97-AF65-F5344CB8AC3E}">
        <p14:creationId xmlns:p14="http://schemas.microsoft.com/office/powerpoint/2010/main" val="89956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classification of knowledge may be different</a:t>
            </a:r>
            <a:r>
              <a:rPr lang="en-US" baseline="0" dirty="0" smtClean="0"/>
              <a:t> from that of many philosophers, e.g. Some of them consider knowledge-how as knowledge-understanding and the third knowledge as knowledge of a person.</a:t>
            </a:r>
          </a:p>
          <a:p>
            <a:endParaRPr lang="en-US" dirty="0" smtClean="0"/>
          </a:p>
          <a:p>
            <a:r>
              <a:rPr lang="en-US" dirty="0" smtClean="0"/>
              <a:t>2</a:t>
            </a:r>
            <a:r>
              <a:rPr lang="en-US" baseline="30000" dirty="0" smtClean="0"/>
              <a:t>nd</a:t>
            </a:r>
            <a:r>
              <a:rPr lang="en-US" dirty="0" smtClean="0"/>
              <a:t> point in Belief: here I am against a view popular in the US high </a:t>
            </a:r>
            <a:r>
              <a:rPr lang="en-US" baseline="0" dirty="0" smtClean="0"/>
              <a:t>school teaching</a:t>
            </a:r>
            <a:r>
              <a:rPr lang="en-US" dirty="0" smtClean="0"/>
              <a:t> that science starts with a hypothesis.</a:t>
            </a:r>
          </a:p>
          <a:p>
            <a:endParaRPr lang="en-US" dirty="0" smtClean="0"/>
          </a:p>
          <a:p>
            <a:r>
              <a:rPr lang="en-US" dirty="0" smtClean="0"/>
              <a:t>Very often you just curious</a:t>
            </a:r>
            <a:r>
              <a:rPr lang="en-US" baseline="0" dirty="0" smtClean="0"/>
              <a:t> about something and have no hypothesis.  </a:t>
            </a:r>
            <a:r>
              <a:rPr lang="en-US" dirty="0" smtClean="0"/>
              <a:t> </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18</a:t>
            </a:fld>
            <a:endParaRPr lang="en-US" dirty="0"/>
          </a:p>
        </p:txBody>
      </p:sp>
    </p:spTree>
    <p:extLst>
      <p:ext uri="{BB962C8B-B14F-4D97-AF65-F5344CB8AC3E}">
        <p14:creationId xmlns:p14="http://schemas.microsoft.com/office/powerpoint/2010/main" val="192901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classification of knowledge may be different</a:t>
            </a:r>
            <a:r>
              <a:rPr lang="en-US" baseline="0" dirty="0" smtClean="0"/>
              <a:t> from that of many philosophers, e.g. Some of them consider knowledge-how as knowledge-understanding and the third knowledge as knowledge of a person.</a:t>
            </a:r>
          </a:p>
          <a:p>
            <a:endParaRPr lang="en-US" dirty="0" smtClean="0"/>
          </a:p>
          <a:p>
            <a:r>
              <a:rPr lang="en-US" dirty="0" smtClean="0"/>
              <a:t>2</a:t>
            </a:r>
            <a:r>
              <a:rPr lang="en-US" baseline="30000" dirty="0" smtClean="0"/>
              <a:t>nd</a:t>
            </a:r>
            <a:r>
              <a:rPr lang="en-US" dirty="0" smtClean="0"/>
              <a:t> point in Belief: here I am against a view popular in the US high </a:t>
            </a:r>
            <a:r>
              <a:rPr lang="en-US" baseline="0" dirty="0" smtClean="0"/>
              <a:t>school teaching</a:t>
            </a:r>
            <a:r>
              <a:rPr lang="en-US" dirty="0" smtClean="0"/>
              <a:t> that science starts with a hypothesis.</a:t>
            </a:r>
          </a:p>
          <a:p>
            <a:endParaRPr lang="en-US" dirty="0" smtClean="0"/>
          </a:p>
          <a:p>
            <a:r>
              <a:rPr lang="en-US" dirty="0" smtClean="0"/>
              <a:t>Very often you just curious</a:t>
            </a:r>
            <a:r>
              <a:rPr lang="en-US" baseline="0" dirty="0" smtClean="0"/>
              <a:t> about something and have no hypothesis.  </a:t>
            </a:r>
            <a:r>
              <a:rPr lang="en-US" dirty="0" smtClean="0"/>
              <a:t> </a:t>
            </a:r>
            <a:endParaRPr lang="en-US" dirty="0"/>
          </a:p>
        </p:txBody>
      </p:sp>
      <p:sp>
        <p:nvSpPr>
          <p:cNvPr id="4" name="Slide Number Placeholder 3"/>
          <p:cNvSpPr>
            <a:spLocks noGrp="1"/>
          </p:cNvSpPr>
          <p:nvPr>
            <p:ph type="sldNum" sz="quarter" idx="10"/>
          </p:nvPr>
        </p:nvSpPr>
        <p:spPr/>
        <p:txBody>
          <a:bodyPr/>
          <a:lstStyle/>
          <a:p>
            <a:fld id="{AF348393-A34D-46F9-85BB-E62FFDDB620A}" type="slidenum">
              <a:rPr lang="en-US" smtClean="0"/>
              <a:t>19</a:t>
            </a:fld>
            <a:endParaRPr lang="en-US" dirty="0"/>
          </a:p>
        </p:txBody>
      </p:sp>
    </p:spTree>
    <p:extLst>
      <p:ext uri="{BB962C8B-B14F-4D97-AF65-F5344CB8AC3E}">
        <p14:creationId xmlns:p14="http://schemas.microsoft.com/office/powerpoint/2010/main" val="79162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42156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342355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72000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5819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409726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340163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755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203327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204404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399278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67E0E4-D796-41FE-9EF1-BAD1AA368F07}"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2E626-3767-4C5A-A2CC-481AF82C02D7}" type="slidenum">
              <a:rPr lang="en-US" smtClean="0"/>
              <a:t>‹#›</a:t>
            </a:fld>
            <a:endParaRPr lang="en-US" dirty="0"/>
          </a:p>
        </p:txBody>
      </p:sp>
    </p:spTree>
    <p:extLst>
      <p:ext uri="{BB962C8B-B14F-4D97-AF65-F5344CB8AC3E}">
        <p14:creationId xmlns:p14="http://schemas.microsoft.com/office/powerpoint/2010/main" val="5937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7E0E4-D796-41FE-9EF1-BAD1AA368F07}" type="datetimeFigureOut">
              <a:rPr lang="en-US" smtClean="0"/>
              <a:t>12/12/2019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2E626-3767-4C5A-A2CC-481AF82C02D7}" type="slidenum">
              <a:rPr lang="en-US" smtClean="0"/>
              <a:t>‹#›</a:t>
            </a:fld>
            <a:endParaRPr lang="en-US" dirty="0"/>
          </a:p>
        </p:txBody>
      </p:sp>
    </p:spTree>
    <p:extLst>
      <p:ext uri="{BB962C8B-B14F-4D97-AF65-F5344CB8AC3E}">
        <p14:creationId xmlns:p14="http://schemas.microsoft.com/office/powerpoint/2010/main" val="3255317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Kevin_Petersen@uml.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Solar_System#/media/File:Solar_system_orrery_inner_planets.p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xperiment" TargetMode="External"/><Relationship Id="rId2" Type="http://schemas.openxmlformats.org/officeDocument/2006/relationships/hyperlink" Target="https://en.wikipedia.org/wiki/Hypothesis" TargetMode="External"/><Relationship Id="rId1" Type="http://schemas.openxmlformats.org/officeDocument/2006/relationships/slideLayout" Target="../slideLayouts/slideLayout2.xml"/><Relationship Id="rId5" Type="http://schemas.openxmlformats.org/officeDocument/2006/relationships/hyperlink" Target="https://en.wikipedia.org/wiki/Affirming_the_consequent" TargetMode="External"/><Relationship Id="rId4" Type="http://schemas.openxmlformats.org/officeDocument/2006/relationships/hyperlink" Target="https://en.wikipedia.org/wiki/Formal_fallac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emf"/><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Solar_System#/media/File:Solar_system_orrery_inner_planets.p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ythagoras#/media/File:Kapitolinischer_Pythagoras_adjusted.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upload.wikimedia.org/wikipedia/commons/4/49/%22The_School_of_Athens%22_by_Raffaello_Sanzio_da_Urbino.jpg" TargetMode="External"/><Relationship Id="rId4" Type="http://schemas.openxmlformats.org/officeDocument/2006/relationships/hyperlink" Target="https://en.wikipedia.org/wiki/Philosophy#/media/File:Socrates_Pio-Clementino_Inv314.jp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hilosophy#/media/File:Socrates_Pio-Clementino_Inv314.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5833"/>
            <a:ext cx="7886700" cy="947859"/>
          </a:xfrm>
        </p:spPr>
        <p:txBody>
          <a:bodyPr/>
          <a:lstStyle/>
          <a:p>
            <a:pPr algn="ctr"/>
            <a:r>
              <a:rPr lang="en-US" dirty="0" smtClean="0"/>
              <a:t>General Information</a:t>
            </a:r>
            <a:endParaRPr lang="en-US" dirty="0"/>
          </a:p>
        </p:txBody>
      </p:sp>
      <p:sp>
        <p:nvSpPr>
          <p:cNvPr id="3" name="Content Placeholder 2"/>
          <p:cNvSpPr>
            <a:spLocks noGrp="1"/>
          </p:cNvSpPr>
          <p:nvPr>
            <p:ph idx="1"/>
          </p:nvPr>
        </p:nvSpPr>
        <p:spPr>
          <a:xfrm>
            <a:off x="508000" y="1019908"/>
            <a:ext cx="8229600" cy="5756030"/>
          </a:xfrm>
        </p:spPr>
        <p:txBody>
          <a:bodyPr>
            <a:normAutofit fontScale="85000" lnSpcReduction="20000"/>
          </a:bodyPr>
          <a:lstStyle/>
          <a:p>
            <a:r>
              <a:rPr lang="en-US" dirty="0" smtClean="0"/>
              <a:t>No homework (I assume you are self-motivated)</a:t>
            </a:r>
          </a:p>
          <a:p>
            <a:r>
              <a:rPr lang="en-US" dirty="0" smtClean="0"/>
              <a:t>Two term-papers (to demonstrate you have learned something)</a:t>
            </a:r>
          </a:p>
          <a:p>
            <a:r>
              <a:rPr lang="en-US" dirty="0" smtClean="0"/>
              <a:t>Reading beyond lecture notes and textbook is strongly encouraged although not required</a:t>
            </a:r>
          </a:p>
          <a:p>
            <a:r>
              <a:rPr lang="en-US" dirty="0" smtClean="0"/>
              <a:t>A discussion session after every 4 lectures</a:t>
            </a:r>
          </a:p>
          <a:p>
            <a:r>
              <a:rPr lang="en-US" dirty="0" smtClean="0"/>
              <a:t>You need: participation in the class and discussion sessions</a:t>
            </a:r>
          </a:p>
          <a:p>
            <a:r>
              <a:rPr lang="en-US" dirty="0" smtClean="0"/>
              <a:t>This is not a conventional class (we are challenging the author of the textbook)</a:t>
            </a:r>
            <a:endParaRPr lang="en-US" dirty="0"/>
          </a:p>
          <a:p>
            <a:r>
              <a:rPr lang="en-US" dirty="0" smtClean="0"/>
              <a:t>What you learn: scientific reasoning/thinking (is there another place you learned about it)</a:t>
            </a:r>
          </a:p>
          <a:p>
            <a:r>
              <a:rPr lang="en-US" dirty="0" smtClean="0"/>
              <a:t>You need to pay attention to everything around you in your everyday life (not only in the classroom)</a:t>
            </a:r>
          </a:p>
          <a:p>
            <a:r>
              <a:rPr lang="en-US" dirty="0" smtClean="0"/>
              <a:t>Lecture notes make no effort to attract your attention but lines of logic/reasoning and key points to remember (no distraction)</a:t>
            </a:r>
          </a:p>
          <a:p>
            <a:r>
              <a:rPr lang="en-US" dirty="0" smtClean="0"/>
              <a:t>A-H core requirement: a form to be filled</a:t>
            </a:r>
          </a:p>
          <a:p>
            <a:endParaRPr lang="en-US" dirty="0" smtClean="0"/>
          </a:p>
          <a:p>
            <a:endParaRPr lang="en-US" dirty="0" smtClean="0"/>
          </a:p>
          <a:p>
            <a:endParaRPr lang="en-US" dirty="0"/>
          </a:p>
        </p:txBody>
      </p:sp>
    </p:spTree>
    <p:extLst>
      <p:ext uri="{BB962C8B-B14F-4D97-AF65-F5344CB8AC3E}">
        <p14:creationId xmlns:p14="http://schemas.microsoft.com/office/powerpoint/2010/main" val="69475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32" y="365127"/>
            <a:ext cx="7768218" cy="526972"/>
          </a:xfrm>
        </p:spPr>
        <p:txBody>
          <a:bodyPr>
            <a:noAutofit/>
          </a:bodyPr>
          <a:lstStyle/>
          <a:p>
            <a:pPr algn="ctr"/>
            <a:r>
              <a:rPr lang="en-US" sz="3200" b="1" dirty="0" smtClean="0"/>
              <a:t>Raphael (1510-1511): School of Athens</a:t>
            </a:r>
            <a:endParaRPr lang="en-US" sz="3200" b="1" dirty="0"/>
          </a:p>
        </p:txBody>
      </p:sp>
      <p:sp>
        <p:nvSpPr>
          <p:cNvPr id="3" name="Content Placeholder 2"/>
          <p:cNvSpPr>
            <a:spLocks noGrp="1"/>
          </p:cNvSpPr>
          <p:nvPr>
            <p:ph idx="1"/>
          </p:nvPr>
        </p:nvSpPr>
        <p:spPr/>
        <p:txBody>
          <a:bodyPr/>
          <a:lstStyle/>
          <a:p>
            <a:endParaRPr lang="en-US" dirty="0"/>
          </a:p>
        </p:txBody>
      </p:sp>
      <p:pic>
        <p:nvPicPr>
          <p:cNvPr id="2050" name="Picture 2" descr="http://totallyhistory.com/wp-content/uploads/2012/03/School-of-athens-by-raph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7" y="1027907"/>
            <a:ext cx="7362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28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033"/>
            <a:ext cx="7886700" cy="621792"/>
          </a:xfrm>
        </p:spPr>
        <p:txBody>
          <a:bodyPr>
            <a:normAutofit/>
          </a:bodyPr>
          <a:lstStyle/>
          <a:p>
            <a:pPr algn="ctr"/>
            <a:r>
              <a:rPr lang="en-US" sz="3200" b="1" dirty="0" smtClean="0"/>
              <a:t>Philosophy of Science</a:t>
            </a:r>
            <a:endParaRPr lang="en-US" sz="3200" b="1" dirty="0"/>
          </a:p>
        </p:txBody>
      </p:sp>
      <p:sp>
        <p:nvSpPr>
          <p:cNvPr id="3" name="Content Placeholder 2"/>
          <p:cNvSpPr>
            <a:spLocks noGrp="1"/>
          </p:cNvSpPr>
          <p:nvPr>
            <p:ph idx="1"/>
          </p:nvPr>
        </p:nvSpPr>
        <p:spPr>
          <a:xfrm>
            <a:off x="0" y="771897"/>
            <a:ext cx="9006214" cy="6086103"/>
          </a:xfrm>
        </p:spPr>
        <p:txBody>
          <a:bodyPr>
            <a:noAutofit/>
          </a:bodyPr>
          <a:lstStyle/>
          <a:p>
            <a:pPr marL="342900" indent="-342900">
              <a:buFont typeface="Arial" charset="0"/>
              <a:buChar char="•"/>
            </a:pPr>
            <a:r>
              <a:rPr lang="en-US" sz="2400" dirty="0"/>
              <a:t>Philosophy of science: investigation of philosophical questions that arise from reflecting on science</a:t>
            </a:r>
          </a:p>
          <a:p>
            <a:pPr marL="800100" lvl="1" indent="-342900">
              <a:buFont typeface="Arial" charset="0"/>
              <a:buChar char="•"/>
            </a:pPr>
            <a:r>
              <a:rPr lang="en-US" dirty="0" smtClean="0"/>
              <a:t>Questions cannot </a:t>
            </a:r>
            <a:r>
              <a:rPr lang="en-US" dirty="0"/>
              <a:t>be </a:t>
            </a:r>
            <a:r>
              <a:rPr lang="en-US" dirty="0" smtClean="0"/>
              <a:t>specific </a:t>
            </a:r>
            <a:r>
              <a:rPr lang="en-US" dirty="0"/>
              <a:t>to a subfield of science</a:t>
            </a:r>
          </a:p>
          <a:p>
            <a:pPr marL="800100" lvl="1" indent="-342900">
              <a:buFont typeface="Arial" charset="0"/>
              <a:buChar char="•"/>
            </a:pPr>
            <a:r>
              <a:rPr lang="en-US" dirty="0"/>
              <a:t>Answers cannot be only specifically for only a subfield </a:t>
            </a:r>
            <a:endParaRPr lang="en-US" dirty="0" smtClean="0"/>
          </a:p>
          <a:p>
            <a:pPr marL="800100" lvl="1" indent="-342900">
              <a:buFont typeface="Arial" charset="0"/>
              <a:buChar char="•"/>
            </a:pPr>
            <a:r>
              <a:rPr lang="en-US" dirty="0"/>
              <a:t>A</a:t>
            </a:r>
            <a:r>
              <a:rPr lang="en-US" sz="2400" dirty="0" smtClean="0"/>
              <a:t> new subfield of philosophy </a:t>
            </a:r>
            <a:r>
              <a:rPr lang="en-US" dirty="0" smtClean="0"/>
              <a:t>started by positivism (1920-60) that separates </a:t>
            </a:r>
            <a:r>
              <a:rPr lang="en-US" dirty="0"/>
              <a:t>science from </a:t>
            </a:r>
            <a:r>
              <a:rPr lang="en-US" dirty="0" smtClean="0"/>
              <a:t>metaphysics</a:t>
            </a:r>
          </a:p>
          <a:p>
            <a:pPr marL="800100" lvl="1" indent="-342900">
              <a:buFont typeface="Arial" charset="0"/>
              <a:buChar char="•"/>
            </a:pPr>
            <a:r>
              <a:rPr lang="en-US" sz="2400" dirty="0" smtClean="0"/>
              <a:t>Not to provide prescription for conducting science</a:t>
            </a:r>
          </a:p>
          <a:p>
            <a:r>
              <a:rPr lang="en-US" sz="2400" dirty="0" smtClean="0"/>
              <a:t>The central questions concern how to gain knowledge, while not be fooled (by others as well as by ourselves)?</a:t>
            </a:r>
          </a:p>
          <a:p>
            <a:pPr lvl="1"/>
            <a:r>
              <a:rPr lang="en-US" sz="2000" dirty="0" smtClean="0"/>
              <a:t>concerned </a:t>
            </a:r>
            <a:r>
              <a:rPr lang="en-US" sz="2000" dirty="0"/>
              <a:t>with the foundations, methods, and implications </a:t>
            </a:r>
            <a:r>
              <a:rPr lang="en-US" sz="2000" dirty="0" smtClean="0"/>
              <a:t>of science. </a:t>
            </a:r>
          </a:p>
          <a:p>
            <a:pPr lvl="1"/>
            <a:r>
              <a:rPr lang="en-US" sz="2000" dirty="0" smtClean="0"/>
              <a:t>what qualifies as science, </a:t>
            </a:r>
            <a:r>
              <a:rPr lang="en-US" sz="2000" dirty="0"/>
              <a:t>the reliability of scientific theories, relationship between science and </a:t>
            </a:r>
            <a:r>
              <a:rPr lang="en-US" sz="2000" dirty="0" smtClean="0"/>
              <a:t>truth, and </a:t>
            </a:r>
            <a:r>
              <a:rPr lang="en-US" sz="2000" dirty="0"/>
              <a:t>the ultimate purpose of science. </a:t>
            </a:r>
          </a:p>
          <a:p>
            <a:r>
              <a:rPr lang="en-US" sz="2400" dirty="0" smtClean="0"/>
              <a:t>Two systematic ways to gain knowledge</a:t>
            </a:r>
          </a:p>
          <a:p>
            <a:pPr lvl="1"/>
            <a:r>
              <a:rPr lang="en-US" sz="2000" dirty="0" smtClean="0"/>
              <a:t>Observations (including experiments: planned and controlled)</a:t>
            </a:r>
          </a:p>
          <a:p>
            <a:pPr lvl="1"/>
            <a:r>
              <a:rPr lang="en-US" sz="2000" dirty="0" smtClean="0"/>
              <a:t>Conceptualization</a:t>
            </a:r>
          </a:p>
          <a:p>
            <a:r>
              <a:rPr lang="en-US" sz="2400" dirty="0" smtClean="0"/>
              <a:t>Reasoning is needed to link the two and within each</a:t>
            </a:r>
          </a:p>
        </p:txBody>
      </p:sp>
      <p:cxnSp>
        <p:nvCxnSpPr>
          <p:cNvPr id="5" name="Straight Connector 4"/>
          <p:cNvCxnSpPr/>
          <p:nvPr/>
        </p:nvCxnSpPr>
        <p:spPr>
          <a:xfrm>
            <a:off x="353568" y="15971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3296" y="1572768"/>
            <a:ext cx="12192" cy="585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24528" y="3772276"/>
            <a:ext cx="883920" cy="4084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36720" y="3814948"/>
            <a:ext cx="871728" cy="3059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1383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53" y="1"/>
            <a:ext cx="7886700" cy="524256"/>
          </a:xfrm>
        </p:spPr>
        <p:txBody>
          <a:bodyPr>
            <a:normAutofit/>
          </a:bodyPr>
          <a:lstStyle/>
          <a:p>
            <a:pPr algn="ctr"/>
            <a:r>
              <a:rPr lang="en-US" sz="2800" b="1" dirty="0" smtClean="0"/>
              <a:t>Types of Scientific Research</a:t>
            </a:r>
            <a:endParaRPr lang="en-US" sz="2800" b="1" dirty="0"/>
          </a:p>
        </p:txBody>
      </p:sp>
      <p:sp>
        <p:nvSpPr>
          <p:cNvPr id="3" name="Content Placeholder 2"/>
          <p:cNvSpPr>
            <a:spLocks noGrp="1"/>
          </p:cNvSpPr>
          <p:nvPr>
            <p:ph idx="1"/>
          </p:nvPr>
        </p:nvSpPr>
        <p:spPr>
          <a:xfrm>
            <a:off x="0" y="377952"/>
            <a:ext cx="9143999" cy="6480048"/>
          </a:xfrm>
        </p:spPr>
        <p:txBody>
          <a:bodyPr>
            <a:noAutofit/>
          </a:bodyPr>
          <a:lstStyle/>
          <a:p>
            <a:r>
              <a:rPr lang="en-US" sz="1800" dirty="0"/>
              <a:t>Several observations but no </a:t>
            </a:r>
            <a:r>
              <a:rPr lang="en-US" sz="1800" dirty="0" smtClean="0"/>
              <a:t>scientific paradigm </a:t>
            </a:r>
            <a:r>
              <a:rPr lang="en-US" sz="1800" dirty="0"/>
              <a:t>to connect and explain </a:t>
            </a:r>
            <a:r>
              <a:rPr lang="en-US" sz="1800" dirty="0" smtClean="0"/>
              <a:t>them, propose new laws: free-fall, Kepler, Newton</a:t>
            </a:r>
            <a:endParaRPr lang="en-US" sz="1800" dirty="0"/>
          </a:p>
          <a:p>
            <a:r>
              <a:rPr lang="en-US" sz="1800" dirty="0"/>
              <a:t>Several observations contradict </a:t>
            </a:r>
            <a:r>
              <a:rPr lang="en-US" sz="1800" dirty="0" smtClean="0"/>
              <a:t>the existing paradigm, </a:t>
            </a:r>
            <a:r>
              <a:rPr lang="en-US" sz="1800" dirty="0"/>
              <a:t>special relativity </a:t>
            </a:r>
          </a:p>
          <a:p>
            <a:r>
              <a:rPr lang="en-US" sz="1800" dirty="0" smtClean="0"/>
              <a:t>There is a known scientific paradigm, but to explain some regularly observed properties or abnormal observations, discovery of the Neptune from Uranus orbital deviation</a:t>
            </a:r>
          </a:p>
          <a:p>
            <a:r>
              <a:rPr lang="en-US" sz="1800" dirty="0" smtClean="0"/>
              <a:t>An observation or several observations that may or may not be related: there may or may not be laws to govern them but definitely not in straightforward ways-- do not know how to understand or interpret (not to challenge the existing laws, paradigm)</a:t>
            </a:r>
          </a:p>
          <a:p>
            <a:r>
              <a:rPr lang="en-US" sz="1800" dirty="0" smtClean="0"/>
              <a:t>To develop an explanation for an </a:t>
            </a:r>
            <a:r>
              <a:rPr lang="en-US" sz="1800" dirty="0"/>
              <a:t>observation or several observations </a:t>
            </a:r>
            <a:r>
              <a:rPr lang="en-US" sz="1800" dirty="0" smtClean="0"/>
              <a:t>based on some known laws </a:t>
            </a:r>
            <a:r>
              <a:rPr lang="en-US" sz="1800" dirty="0"/>
              <a:t>to govern them </a:t>
            </a:r>
            <a:r>
              <a:rPr lang="en-US" sz="1800" dirty="0" smtClean="0"/>
              <a:t>in </a:t>
            </a:r>
            <a:r>
              <a:rPr lang="en-US" sz="1800" dirty="0"/>
              <a:t>straight ways-- </a:t>
            </a:r>
            <a:r>
              <a:rPr lang="en-US" sz="1800" dirty="0" smtClean="0"/>
              <a:t>(</a:t>
            </a:r>
            <a:r>
              <a:rPr lang="en-US" sz="1800" dirty="0"/>
              <a:t>not to challenge the existing </a:t>
            </a:r>
            <a:r>
              <a:rPr lang="en-US" sz="1800" dirty="0" smtClean="0"/>
              <a:t>laws, paradigm)</a:t>
            </a:r>
            <a:endParaRPr lang="en-US" sz="1800" dirty="0"/>
          </a:p>
          <a:p>
            <a:r>
              <a:rPr lang="en-US" sz="1800" dirty="0" smtClean="0"/>
              <a:t>There exist several piecemeal theories, but want a unifying theory</a:t>
            </a:r>
          </a:p>
          <a:p>
            <a:r>
              <a:rPr lang="en-US" sz="1800" dirty="0"/>
              <a:t>Based on existing theories to develop new techniques/instruments</a:t>
            </a:r>
          </a:p>
          <a:p>
            <a:r>
              <a:rPr lang="en-US" sz="1800" dirty="0" smtClean="0"/>
              <a:t>Derived a new idea, but want to use it in other settings or problems</a:t>
            </a:r>
          </a:p>
          <a:p>
            <a:r>
              <a:rPr lang="en-US" sz="1800" dirty="0" smtClean="0"/>
              <a:t>Conducting systematic experiments to understand a phenomenon under some vague guidance of ideas</a:t>
            </a:r>
          </a:p>
          <a:p>
            <a:r>
              <a:rPr lang="en-US" sz="1800" dirty="0" smtClean="0"/>
              <a:t>Collecting information about a phenomenon with some vague controlling factors.</a:t>
            </a:r>
          </a:p>
          <a:p>
            <a:r>
              <a:rPr lang="en-US" sz="1800" dirty="0" smtClean="0"/>
              <a:t>A theory has to be able to handle all possible activities above. Conclusions:</a:t>
            </a:r>
          </a:p>
          <a:p>
            <a:pPr lvl="1"/>
            <a:r>
              <a:rPr lang="en-US" sz="1800" dirty="0" smtClean="0"/>
              <a:t>A universal method does not work</a:t>
            </a:r>
          </a:p>
          <a:p>
            <a:pPr lvl="1"/>
            <a:r>
              <a:rPr lang="en-US" sz="1800" dirty="0" smtClean="0"/>
              <a:t>Science is in public domain– communication—how scientists communicate?</a:t>
            </a:r>
          </a:p>
          <a:p>
            <a:pPr lvl="1"/>
            <a:r>
              <a:rPr lang="en-US" sz="1800" dirty="0" smtClean="0"/>
              <a:t>Scientists communicate according to reasoning!</a:t>
            </a:r>
            <a:endParaRPr lang="en-US" sz="1800" dirty="0"/>
          </a:p>
        </p:txBody>
      </p:sp>
    </p:spTree>
    <p:extLst>
      <p:ext uri="{BB962C8B-B14F-4D97-AF65-F5344CB8AC3E}">
        <p14:creationId xmlns:p14="http://schemas.microsoft.com/office/powerpoint/2010/main" val="36872631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Hawking</a:t>
            </a:r>
            <a:endParaRPr lang="en-US" dirty="0"/>
          </a:p>
        </p:txBody>
      </p:sp>
      <p:sp>
        <p:nvSpPr>
          <p:cNvPr id="3" name="Content Placeholder 2"/>
          <p:cNvSpPr>
            <a:spLocks noGrp="1"/>
          </p:cNvSpPr>
          <p:nvPr>
            <p:ph idx="1"/>
          </p:nvPr>
        </p:nvSpPr>
        <p:spPr/>
        <p:txBody>
          <a:bodyPr/>
          <a:lstStyle/>
          <a:p>
            <a:r>
              <a:rPr lang="en-US" dirty="0" smtClean="0"/>
              <a:t>A theory exists only in our mind and does not have any other reality requirements.</a:t>
            </a:r>
          </a:p>
          <a:p>
            <a:r>
              <a:rPr lang="en-US" dirty="0" smtClean="0"/>
              <a:t>A theory is </a:t>
            </a:r>
            <a:r>
              <a:rPr lang="en-US" b="1" dirty="0" smtClean="0"/>
              <a:t>good</a:t>
            </a:r>
            <a:r>
              <a:rPr lang="en-US" dirty="0" smtClean="0"/>
              <a:t> if</a:t>
            </a:r>
          </a:p>
          <a:p>
            <a:pPr lvl="1"/>
            <a:r>
              <a:rPr lang="en-US" dirty="0" smtClean="0"/>
              <a:t>It must accurately describe a large class of observations on the basis of a model that contains only a few arbitrary elements</a:t>
            </a:r>
          </a:p>
          <a:p>
            <a:pPr lvl="1"/>
            <a:r>
              <a:rPr lang="en-US" dirty="0" smtClean="0"/>
              <a:t>It must make definite predictions about the results of future observations. </a:t>
            </a:r>
          </a:p>
          <a:p>
            <a:pPr lvl="1"/>
            <a:r>
              <a:rPr lang="en-US" dirty="0" smtClean="0"/>
              <a:t>Any physical theory is provisional, a hypothesis. You can never prove it,  you can show observations agree with it. But you can disprove it with a single observation</a:t>
            </a:r>
          </a:p>
        </p:txBody>
      </p:sp>
    </p:spTree>
    <p:extLst>
      <p:ext uri="{BB962C8B-B14F-4D97-AF65-F5344CB8AC3E}">
        <p14:creationId xmlns:p14="http://schemas.microsoft.com/office/powerpoint/2010/main" val="7340053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Laplace’s dream of a theory of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Deterministic: “there is a set of scientific laws that allow us to predict everything that would happen in the universe if only we know the complete state of the universe at one time” (Hawking)</a:t>
            </a:r>
          </a:p>
          <a:p>
            <a:r>
              <a:rPr lang="en-US" dirty="0" smtClean="0"/>
              <a:t>But time-space uncertainty principle makes it impossible</a:t>
            </a:r>
          </a:p>
          <a:p>
            <a:r>
              <a:rPr lang="en-US" dirty="0" smtClean="0"/>
              <a:t>Observations cannot disturb the system.</a:t>
            </a:r>
          </a:p>
          <a:p>
            <a:r>
              <a:rPr lang="en-US" dirty="0" smtClean="0"/>
              <a:t>Hawking call Occam’s razor “principle of economy”.</a:t>
            </a:r>
          </a:p>
          <a:p>
            <a:r>
              <a:rPr lang="en-US" dirty="0" smtClean="0"/>
              <a:t>To determine everything at one time is too expensive and impossible even without the limit of  uncertainty principle.</a:t>
            </a:r>
          </a:p>
          <a:p>
            <a:r>
              <a:rPr lang="en-US" dirty="0" smtClean="0"/>
              <a:t>Einstein: “God does not play dice”</a:t>
            </a:r>
            <a:endParaRPr lang="en-US" dirty="0"/>
          </a:p>
        </p:txBody>
      </p:sp>
    </p:spTree>
    <p:extLst>
      <p:ext uri="{BB962C8B-B14F-4D97-AF65-F5344CB8AC3E}">
        <p14:creationId xmlns:p14="http://schemas.microsoft.com/office/powerpoint/2010/main" val="1608590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39774"/>
          </a:xfrm>
        </p:spPr>
        <p:txBody>
          <a:bodyPr>
            <a:normAutofit/>
          </a:bodyPr>
          <a:lstStyle/>
          <a:p>
            <a:pPr algn="ctr"/>
            <a:r>
              <a:rPr lang="en-US" sz="3600" b="1" dirty="0" smtClean="0"/>
              <a:t>What Do We Learn in This Course</a:t>
            </a:r>
            <a:endParaRPr lang="en-US" sz="3600" b="1" dirty="0"/>
          </a:p>
        </p:txBody>
      </p:sp>
      <p:sp>
        <p:nvSpPr>
          <p:cNvPr id="3" name="Content Placeholder 2"/>
          <p:cNvSpPr>
            <a:spLocks noGrp="1"/>
          </p:cNvSpPr>
          <p:nvPr>
            <p:ph idx="1"/>
          </p:nvPr>
        </p:nvSpPr>
        <p:spPr>
          <a:xfrm>
            <a:off x="628650" y="736598"/>
            <a:ext cx="7886700" cy="5969002"/>
          </a:xfrm>
        </p:spPr>
        <p:txBody>
          <a:bodyPr>
            <a:normAutofit lnSpcReduction="10000"/>
          </a:bodyPr>
          <a:lstStyle/>
          <a:p>
            <a:pPr marL="342900" indent="-342900">
              <a:buFont typeface="Arial" charset="0"/>
              <a:buChar char="•"/>
            </a:pPr>
            <a:r>
              <a:rPr lang="en-US" sz="2400" dirty="0"/>
              <a:t>Philosophy of science: investigation of philosophical questions that arise from reflecting on </a:t>
            </a:r>
            <a:r>
              <a:rPr lang="en-US" sz="2400" dirty="0" smtClean="0"/>
              <a:t>science</a:t>
            </a:r>
          </a:p>
          <a:p>
            <a:pPr marL="800100" lvl="1" indent="-342900">
              <a:buFont typeface="Arial" charset="0"/>
              <a:buChar char="•"/>
            </a:pPr>
            <a:r>
              <a:rPr lang="en-US" dirty="0"/>
              <a:t>Cannot be questions specific to a subfield of science</a:t>
            </a:r>
          </a:p>
          <a:p>
            <a:pPr marL="800100" lvl="1" indent="-342900">
              <a:buFont typeface="Arial" charset="0"/>
              <a:buChar char="•"/>
            </a:pPr>
            <a:r>
              <a:rPr lang="en-US" dirty="0"/>
              <a:t>Answers cannot be only specifically for only a subfield </a:t>
            </a:r>
            <a:endParaRPr lang="en-US" sz="2400" dirty="0"/>
          </a:p>
          <a:p>
            <a:pPr marL="342900" indent="-342900">
              <a:buFont typeface="Arial" charset="0"/>
              <a:buChar char="•"/>
            </a:pPr>
            <a:r>
              <a:rPr lang="en-US" sz="2400" dirty="0"/>
              <a:t>What is science?</a:t>
            </a:r>
          </a:p>
          <a:p>
            <a:pPr marL="342900" indent="-342900">
              <a:buFont typeface="Arial" charset="0"/>
              <a:buChar char="•"/>
            </a:pPr>
            <a:r>
              <a:rPr lang="en-US" sz="2400" dirty="0"/>
              <a:t>What is knowledge</a:t>
            </a:r>
            <a:r>
              <a:rPr lang="en-US" sz="2400" dirty="0" smtClean="0"/>
              <a:t>?</a:t>
            </a:r>
          </a:p>
          <a:p>
            <a:pPr marL="342900" indent="-342900">
              <a:buFont typeface="Arial" charset="0"/>
              <a:buChar char="•"/>
            </a:pPr>
            <a:r>
              <a:rPr lang="en-US" sz="2400" dirty="0" smtClean="0"/>
              <a:t>How to gain knowledge, while not be fooled (by others as well as by ourselves)?</a:t>
            </a:r>
          </a:p>
          <a:p>
            <a:pPr marL="342900" indent="-342900">
              <a:buFont typeface="Arial" charset="0"/>
              <a:buChar char="•"/>
            </a:pPr>
            <a:r>
              <a:rPr lang="en-US" sz="2400" dirty="0" smtClean="0"/>
              <a:t>What is scientific research?</a:t>
            </a:r>
          </a:p>
          <a:p>
            <a:pPr marL="342900" indent="-342900">
              <a:buFont typeface="Arial" charset="0"/>
              <a:buChar char="•"/>
            </a:pPr>
            <a:r>
              <a:rPr lang="en-US" sz="2400" dirty="0" smtClean="0"/>
              <a:t>Can we generalize a single observation to a lot of things?</a:t>
            </a:r>
          </a:p>
          <a:p>
            <a:pPr marL="342900" indent="-342900">
              <a:buFont typeface="Arial" charset="0"/>
              <a:buChar char="•"/>
            </a:pPr>
            <a:r>
              <a:rPr lang="en-US" sz="2400" dirty="0" smtClean="0"/>
              <a:t>Can we generalize things we can observe to somethings that we cannot observed?</a:t>
            </a:r>
          </a:p>
          <a:p>
            <a:pPr marL="342900" indent="-342900">
              <a:buFont typeface="Arial" charset="0"/>
              <a:buChar char="•"/>
            </a:pPr>
            <a:r>
              <a:rPr lang="en-US" sz="2400" dirty="0" smtClean="0"/>
              <a:t>Who is a scientist? Can I be one?</a:t>
            </a:r>
            <a:endParaRPr lang="en-US" sz="2400" dirty="0"/>
          </a:p>
          <a:p>
            <a:pPr marL="342900" indent="-342900">
              <a:buFont typeface="Arial" charset="0"/>
              <a:buChar char="•"/>
            </a:pPr>
            <a:r>
              <a:rPr lang="en-US" sz="2400" dirty="0" smtClean="0"/>
              <a:t>When I am making a new scientific discovery, how do I know I am not wrong?</a:t>
            </a:r>
            <a:endParaRPr lang="en-US" dirty="0"/>
          </a:p>
          <a:p>
            <a:endParaRPr lang="en-US" dirty="0"/>
          </a:p>
        </p:txBody>
      </p:sp>
    </p:spTree>
    <p:extLst>
      <p:ext uri="{BB962C8B-B14F-4D97-AF65-F5344CB8AC3E}">
        <p14:creationId xmlns:p14="http://schemas.microsoft.com/office/powerpoint/2010/main" val="37476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74626"/>
            <a:ext cx="8591550" cy="625474"/>
          </a:xfrm>
        </p:spPr>
        <p:txBody>
          <a:bodyPr>
            <a:noAutofit/>
          </a:bodyPr>
          <a:lstStyle/>
          <a:p>
            <a:pPr algn="ctr"/>
            <a:r>
              <a:rPr lang="en-US" sz="2800" b="1" dirty="0"/>
              <a:t>Why Scientists Need to </a:t>
            </a:r>
            <a:r>
              <a:rPr lang="en-US" sz="2800" b="1" dirty="0" smtClean="0"/>
              <a:t>Learn Philosophy?</a:t>
            </a:r>
            <a:endParaRPr lang="en-US" sz="2800" dirty="0"/>
          </a:p>
        </p:txBody>
      </p:sp>
      <p:sp>
        <p:nvSpPr>
          <p:cNvPr id="3" name="Content Placeholder 2"/>
          <p:cNvSpPr>
            <a:spLocks noGrp="1"/>
          </p:cNvSpPr>
          <p:nvPr>
            <p:ph idx="1"/>
          </p:nvPr>
        </p:nvSpPr>
        <p:spPr>
          <a:xfrm>
            <a:off x="209550" y="800100"/>
            <a:ext cx="8591550" cy="5657850"/>
          </a:xfrm>
        </p:spPr>
        <p:txBody>
          <a:bodyPr>
            <a:normAutofit fontScale="62500" lnSpcReduction="20000"/>
          </a:bodyPr>
          <a:lstStyle/>
          <a:p>
            <a:r>
              <a:rPr lang="en-US" sz="4000" dirty="0" smtClean="0"/>
              <a:t>Albert Einstein: “So many people today—and even professional scientists—seem to me like somebody who has seen thousands of trees but has never seen a forest... This independence [from prejudices] created by philosophical insight is—in my opinion—the mark of distinction between a mere artisan or specialist and a real seeker after truth." </a:t>
            </a:r>
            <a:endParaRPr lang="en-US" sz="4000" dirty="0"/>
          </a:p>
          <a:p>
            <a:r>
              <a:rPr lang="en-US" sz="4000" dirty="0" smtClean="0"/>
              <a:t>Philosophy separates a scientist from an “artisan” or “specialist”.</a:t>
            </a:r>
          </a:p>
          <a:p>
            <a:r>
              <a:rPr lang="en-US" sz="4000" dirty="0"/>
              <a:t>R</a:t>
            </a:r>
            <a:r>
              <a:rPr lang="en-US" sz="4000" dirty="0" smtClean="0"/>
              <a:t>esearch involves very complicated and intertwined problems and technical issues, </a:t>
            </a:r>
          </a:p>
          <a:p>
            <a:r>
              <a:rPr lang="en-US" sz="4000" dirty="0" smtClean="0"/>
              <a:t>Sometimes, most importantly, no one knows prior what the correct answer should be or even if there is an answer at all</a:t>
            </a:r>
          </a:p>
          <a:p>
            <a:r>
              <a:rPr lang="en-US" sz="4000" dirty="0"/>
              <a:t>H</a:t>
            </a:r>
            <a:r>
              <a:rPr lang="en-US" sz="4000" dirty="0" smtClean="0"/>
              <a:t>ow can a scientist know what to do or whether a result obtained is correct or not? </a:t>
            </a:r>
          </a:p>
          <a:p>
            <a:r>
              <a:rPr lang="en-US" sz="4000" dirty="0" smtClean="0"/>
              <a:t>It is this general view on science and scientific research mentioned by Einstein that is most useful in philosophy of science which is less covered in the </a:t>
            </a:r>
            <a:r>
              <a:rPr lang="en-US" sz="4000" dirty="0"/>
              <a:t>textbooks and  by philosophers of </a:t>
            </a:r>
            <a:r>
              <a:rPr lang="en-US" sz="4000" dirty="0" smtClean="0"/>
              <a:t>philosophy of science. </a:t>
            </a:r>
          </a:p>
          <a:p>
            <a:endParaRPr lang="en-US" sz="4000" dirty="0"/>
          </a:p>
        </p:txBody>
      </p:sp>
    </p:spTree>
    <p:extLst>
      <p:ext uri="{BB962C8B-B14F-4D97-AF65-F5344CB8AC3E}">
        <p14:creationId xmlns:p14="http://schemas.microsoft.com/office/powerpoint/2010/main" val="174000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65127"/>
            <a:ext cx="8591550" cy="796924"/>
          </a:xfrm>
        </p:spPr>
        <p:txBody>
          <a:bodyPr>
            <a:noAutofit/>
          </a:bodyPr>
          <a:lstStyle/>
          <a:p>
            <a:pPr algn="ctr"/>
            <a:r>
              <a:rPr lang="en-US" sz="2800" b="1" dirty="0" smtClean="0"/>
              <a:t>Is Philosophy of Science Useful?</a:t>
            </a:r>
            <a:endParaRPr lang="en-US" sz="2800" dirty="0"/>
          </a:p>
        </p:txBody>
      </p:sp>
      <p:sp>
        <p:nvSpPr>
          <p:cNvPr id="3" name="Content Placeholder 2"/>
          <p:cNvSpPr>
            <a:spLocks noGrp="1"/>
          </p:cNvSpPr>
          <p:nvPr>
            <p:ph idx="1"/>
          </p:nvPr>
        </p:nvSpPr>
        <p:spPr>
          <a:xfrm>
            <a:off x="209551" y="1026696"/>
            <a:ext cx="8591550" cy="5534526"/>
          </a:xfrm>
        </p:spPr>
        <p:txBody>
          <a:bodyPr>
            <a:normAutofit fontScale="85000" lnSpcReduction="10000"/>
          </a:bodyPr>
          <a:lstStyle/>
          <a:p>
            <a:r>
              <a:rPr lang="en-US" dirty="0" smtClean="0"/>
              <a:t>Richard Feynman, </a:t>
            </a:r>
            <a:r>
              <a:rPr lang="en-US" dirty="0"/>
              <a:t>a famous physicist, once said “philosophy of science is as useful to scientists as ornithology is to birds</a:t>
            </a:r>
            <a:r>
              <a:rPr lang="en-US" dirty="0" smtClean="0"/>
              <a:t>.”</a:t>
            </a:r>
          </a:p>
          <a:p>
            <a:pPr marL="0" indent="0">
              <a:buNone/>
            </a:pPr>
            <a:r>
              <a:rPr lang="en-US" dirty="0" smtClean="0"/>
              <a:t> </a:t>
            </a:r>
          </a:p>
          <a:p>
            <a:r>
              <a:rPr lang="en-US" dirty="0" smtClean="0"/>
              <a:t>Why did a </a:t>
            </a:r>
            <a:r>
              <a:rPr lang="en-US" dirty="0"/>
              <a:t>scientist </a:t>
            </a:r>
            <a:r>
              <a:rPr lang="en-US" dirty="0" smtClean="0"/>
              <a:t>think </a:t>
            </a:r>
            <a:r>
              <a:rPr lang="en-US" dirty="0"/>
              <a:t>philosophy of science is </a:t>
            </a:r>
            <a:r>
              <a:rPr lang="en-US" dirty="0" smtClean="0"/>
              <a:t>not useful for scientists? </a:t>
            </a:r>
          </a:p>
          <a:p>
            <a:r>
              <a:rPr lang="en-US" dirty="0" smtClean="0"/>
              <a:t>Many </a:t>
            </a:r>
            <a:r>
              <a:rPr lang="en-US" dirty="0"/>
              <a:t>of the theories </a:t>
            </a:r>
            <a:r>
              <a:rPr lang="en-US" dirty="0" smtClean="0"/>
              <a:t>in </a:t>
            </a:r>
            <a:r>
              <a:rPr lang="en-US" dirty="0"/>
              <a:t>Philosophy of Science were developed based on misconception and misunderstanding of scientists and scientific </a:t>
            </a:r>
            <a:r>
              <a:rPr lang="en-US" dirty="0" smtClean="0"/>
              <a:t>research although many of the concepts are useful. </a:t>
            </a:r>
          </a:p>
          <a:p>
            <a:r>
              <a:rPr lang="en-US" dirty="0" smtClean="0"/>
              <a:t>In </a:t>
            </a:r>
            <a:r>
              <a:rPr lang="en-US" dirty="0"/>
              <a:t>that sense, part or significant part of </a:t>
            </a:r>
            <a:r>
              <a:rPr lang="en-US" dirty="0" smtClean="0"/>
              <a:t>“philosophy </a:t>
            </a:r>
            <a:r>
              <a:rPr lang="en-US" dirty="0"/>
              <a:t>of </a:t>
            </a:r>
            <a:r>
              <a:rPr lang="en-US" dirty="0" smtClean="0"/>
              <a:t>science” may be </a:t>
            </a:r>
            <a:r>
              <a:rPr lang="en-US" dirty="0"/>
              <a:t>irrelevant or </a:t>
            </a:r>
            <a:r>
              <a:rPr lang="en-US" dirty="0" smtClean="0"/>
              <a:t>not useful </a:t>
            </a:r>
            <a:r>
              <a:rPr lang="en-US" dirty="0"/>
              <a:t>to scientists. </a:t>
            </a:r>
            <a:endParaRPr lang="en-US" dirty="0" smtClean="0"/>
          </a:p>
          <a:p>
            <a:r>
              <a:rPr lang="en-US" dirty="0" smtClean="0"/>
              <a:t>Many theories are reconstructed after a process, but scientists need theories to help them decide what to do</a:t>
            </a:r>
          </a:p>
          <a:p>
            <a:r>
              <a:rPr lang="en-US" dirty="0" smtClean="0"/>
              <a:t>We </a:t>
            </a:r>
            <a:r>
              <a:rPr lang="en-US" dirty="0"/>
              <a:t>are trying to develop a new system of philosophy of science in this course that is relevant to scientists and scientific research while providing guidelines to the concerns raised by Einstein.</a:t>
            </a:r>
          </a:p>
          <a:p>
            <a:endParaRPr lang="en-US" dirty="0"/>
          </a:p>
        </p:txBody>
      </p:sp>
    </p:spTree>
    <p:extLst>
      <p:ext uri="{BB962C8B-B14F-4D97-AF65-F5344CB8AC3E}">
        <p14:creationId xmlns:p14="http://schemas.microsoft.com/office/powerpoint/2010/main" val="59738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6865"/>
          </a:xfrm>
        </p:spPr>
        <p:txBody>
          <a:bodyPr>
            <a:normAutofit/>
          </a:bodyPr>
          <a:lstStyle/>
          <a:p>
            <a:pPr algn="ctr"/>
            <a:r>
              <a:rPr lang="en-US" sz="3600" b="1" dirty="0"/>
              <a:t>Topics of Philosophy</a:t>
            </a:r>
          </a:p>
        </p:txBody>
      </p:sp>
      <p:sp>
        <p:nvSpPr>
          <p:cNvPr id="3" name="Content Placeholder 2"/>
          <p:cNvSpPr>
            <a:spLocks noGrp="1"/>
          </p:cNvSpPr>
          <p:nvPr>
            <p:ph idx="1"/>
          </p:nvPr>
        </p:nvSpPr>
        <p:spPr>
          <a:xfrm>
            <a:off x="157316" y="1041991"/>
            <a:ext cx="8733466" cy="5578941"/>
          </a:xfrm>
        </p:spPr>
        <p:txBody>
          <a:bodyPr>
            <a:normAutofit/>
          </a:bodyPr>
          <a:lstStyle/>
          <a:p>
            <a:pPr>
              <a:lnSpc>
                <a:spcPct val="120000"/>
              </a:lnSpc>
            </a:pPr>
            <a:r>
              <a:rPr lang="en-US" sz="2400" dirty="0" smtClean="0"/>
              <a:t>Philosophy </a:t>
            </a:r>
            <a:r>
              <a:rPr lang="en-US" sz="2400" dirty="0"/>
              <a:t>concerns roughly 3 </a:t>
            </a:r>
            <a:r>
              <a:rPr lang="en-US" sz="2400" dirty="0" smtClean="0"/>
              <a:t>problems </a:t>
            </a:r>
          </a:p>
          <a:p>
            <a:pPr lvl="1">
              <a:lnSpc>
                <a:spcPct val="120000"/>
              </a:lnSpc>
            </a:pPr>
            <a:r>
              <a:rPr lang="en-US" sz="2000" dirty="0"/>
              <a:t>Problem of knowledge: How knowledge can be </a:t>
            </a:r>
            <a:r>
              <a:rPr lang="en-US" sz="2000" dirty="0" smtClean="0"/>
              <a:t>acquired/gained, more deterministic </a:t>
            </a:r>
            <a:endParaRPr lang="en-US" sz="2000" dirty="0"/>
          </a:p>
          <a:p>
            <a:pPr lvl="1">
              <a:lnSpc>
                <a:spcPct val="120000"/>
              </a:lnSpc>
            </a:pPr>
            <a:r>
              <a:rPr lang="en-US" sz="2000" dirty="0"/>
              <a:t>Problem of conduct: What is right/wrong, good/bad, beautiful/ugly</a:t>
            </a:r>
          </a:p>
          <a:p>
            <a:pPr lvl="1">
              <a:lnSpc>
                <a:spcPct val="120000"/>
              </a:lnSpc>
            </a:pPr>
            <a:r>
              <a:rPr lang="en-US" sz="2000" dirty="0"/>
              <a:t>Problem of governance: what is the best form of a </a:t>
            </a:r>
            <a:r>
              <a:rPr lang="en-US" sz="2000" dirty="0" smtClean="0"/>
              <a:t>government</a:t>
            </a:r>
            <a:endParaRPr lang="en-US" sz="2400" dirty="0"/>
          </a:p>
          <a:p>
            <a:pPr>
              <a:lnSpc>
                <a:spcPct val="120000"/>
              </a:lnSpc>
            </a:pPr>
            <a:r>
              <a:rPr lang="en-US" sz="2400" dirty="0"/>
              <a:t>T</a:t>
            </a:r>
            <a:r>
              <a:rPr lang="en-US" sz="2400" dirty="0" smtClean="0"/>
              <a:t>he 3 problems may be understood as in-step with development of civilization</a:t>
            </a:r>
          </a:p>
          <a:p>
            <a:pPr>
              <a:lnSpc>
                <a:spcPct val="120000"/>
              </a:lnSpc>
            </a:pPr>
            <a:r>
              <a:rPr lang="en-US" sz="2400" dirty="0" smtClean="0"/>
              <a:t>Epistemology: concerning how to gain knowledge (gain vs acquire)</a:t>
            </a:r>
          </a:p>
          <a:p>
            <a:pPr>
              <a:lnSpc>
                <a:spcPct val="120000"/>
              </a:lnSpc>
            </a:pPr>
            <a:r>
              <a:rPr lang="en-US" sz="2400" dirty="0" smtClean="0"/>
              <a:t>Metaphysics: questions about what drives the physical world</a:t>
            </a:r>
          </a:p>
          <a:p>
            <a:pPr>
              <a:lnSpc>
                <a:spcPct val="120000"/>
              </a:lnSpc>
            </a:pPr>
            <a:r>
              <a:rPr lang="en-US" sz="2400" dirty="0" smtClean="0"/>
              <a:t>Ontology (being): materialism and idealism</a:t>
            </a:r>
            <a:endParaRPr lang="en-US" sz="2400" dirty="0"/>
          </a:p>
          <a:p>
            <a:pPr>
              <a:lnSpc>
                <a:spcPct val="120000"/>
              </a:lnSpc>
            </a:pPr>
            <a:r>
              <a:rPr lang="en-US" sz="2400" dirty="0" smtClean="0"/>
              <a:t>Scientists are more concerned about the problem of knowledge </a:t>
            </a:r>
          </a:p>
        </p:txBody>
      </p:sp>
    </p:spTree>
    <p:extLst>
      <p:ext uri="{BB962C8B-B14F-4D97-AF65-F5344CB8AC3E}">
        <p14:creationId xmlns:p14="http://schemas.microsoft.com/office/powerpoint/2010/main" val="105527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br>
              <a:rPr lang="en-US" dirty="0" smtClean="0"/>
            </a:br>
            <a:endParaRPr lang="en-US" dirty="0"/>
          </a:p>
        </p:txBody>
      </p:sp>
      <p:sp>
        <p:nvSpPr>
          <p:cNvPr id="3" name="Content Placeholder 2"/>
          <p:cNvSpPr>
            <a:spLocks noGrp="1"/>
          </p:cNvSpPr>
          <p:nvPr>
            <p:ph idx="1"/>
          </p:nvPr>
        </p:nvSpPr>
        <p:spPr/>
        <p:txBody>
          <a:bodyPr/>
          <a:lstStyle/>
          <a:p>
            <a:r>
              <a:rPr lang="en-US" dirty="0" smtClean="0"/>
              <a:t>Explain a theory of philosophy you like</a:t>
            </a:r>
            <a:endParaRPr lang="en-US" dirty="0"/>
          </a:p>
        </p:txBody>
      </p:sp>
    </p:spTree>
    <p:extLst>
      <p:ext uri="{BB962C8B-B14F-4D97-AF65-F5344CB8AC3E}">
        <p14:creationId xmlns:p14="http://schemas.microsoft.com/office/powerpoint/2010/main" val="85329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033"/>
            <a:ext cx="7886700" cy="621792"/>
          </a:xfrm>
        </p:spPr>
        <p:txBody>
          <a:bodyPr>
            <a:normAutofit/>
          </a:bodyPr>
          <a:lstStyle/>
          <a:p>
            <a:pPr algn="ctr"/>
            <a:r>
              <a:rPr lang="en-US" sz="3200" b="1" dirty="0" smtClean="0"/>
              <a:t>Philosophy of Science</a:t>
            </a:r>
            <a:endParaRPr lang="en-US" sz="3200" b="1" dirty="0"/>
          </a:p>
        </p:txBody>
      </p:sp>
      <p:sp>
        <p:nvSpPr>
          <p:cNvPr id="3" name="Content Placeholder 2"/>
          <p:cNvSpPr>
            <a:spLocks noGrp="1"/>
          </p:cNvSpPr>
          <p:nvPr>
            <p:ph idx="1"/>
          </p:nvPr>
        </p:nvSpPr>
        <p:spPr>
          <a:xfrm>
            <a:off x="0" y="771897"/>
            <a:ext cx="9006214" cy="6086103"/>
          </a:xfrm>
        </p:spPr>
        <p:txBody>
          <a:bodyPr>
            <a:noAutofit/>
          </a:bodyPr>
          <a:lstStyle/>
          <a:p>
            <a:pPr marL="342900" indent="-342900">
              <a:buFont typeface="Arial" charset="0"/>
              <a:buChar char="•"/>
            </a:pPr>
            <a:r>
              <a:rPr lang="en-US" sz="2400" dirty="0"/>
              <a:t>Philosophy of science: investigation of philosophical questions that arise from reflecting on science</a:t>
            </a:r>
          </a:p>
          <a:p>
            <a:pPr marL="800100" lvl="1" indent="-342900">
              <a:buFont typeface="Arial" charset="0"/>
              <a:buChar char="•"/>
            </a:pPr>
            <a:r>
              <a:rPr lang="en-US" dirty="0" smtClean="0"/>
              <a:t>Questions cannot </a:t>
            </a:r>
            <a:r>
              <a:rPr lang="en-US" dirty="0"/>
              <a:t>be </a:t>
            </a:r>
            <a:r>
              <a:rPr lang="en-US" dirty="0" smtClean="0"/>
              <a:t>specific down to </a:t>
            </a:r>
            <a:r>
              <a:rPr lang="en-US" dirty="0"/>
              <a:t>a subfield of science</a:t>
            </a:r>
          </a:p>
          <a:p>
            <a:pPr marL="800100" lvl="1" indent="-342900">
              <a:buFont typeface="Arial" charset="0"/>
              <a:buChar char="•"/>
            </a:pPr>
            <a:r>
              <a:rPr lang="en-US" dirty="0"/>
              <a:t>Answers cannot be only specifically for only a subfield </a:t>
            </a:r>
            <a:endParaRPr lang="en-US" dirty="0" smtClean="0"/>
          </a:p>
          <a:p>
            <a:pPr marL="800100" lvl="1" indent="-342900">
              <a:buFont typeface="Arial" charset="0"/>
              <a:buChar char="•"/>
            </a:pPr>
            <a:r>
              <a:rPr lang="en-US" dirty="0"/>
              <a:t>A</a:t>
            </a:r>
            <a:r>
              <a:rPr lang="en-US" sz="2400" dirty="0" smtClean="0"/>
              <a:t> new subfield of philosophy </a:t>
            </a:r>
            <a:r>
              <a:rPr lang="en-US" dirty="0" smtClean="0"/>
              <a:t>started by positivism (1920-60) that separates </a:t>
            </a:r>
            <a:r>
              <a:rPr lang="en-US" dirty="0"/>
              <a:t>science from </a:t>
            </a:r>
            <a:r>
              <a:rPr lang="en-US" dirty="0" smtClean="0"/>
              <a:t>metaphysics</a:t>
            </a:r>
            <a:endParaRPr lang="en-US" sz="2400" dirty="0" smtClean="0"/>
          </a:p>
          <a:p>
            <a:r>
              <a:rPr lang="en-US" sz="2400" dirty="0" smtClean="0"/>
              <a:t>The central questions concern how to gain knowledge, while not be fooled (by others as well as by ourselves)?</a:t>
            </a:r>
          </a:p>
          <a:p>
            <a:pPr lvl="1"/>
            <a:r>
              <a:rPr lang="en-US" sz="2000" dirty="0" smtClean="0"/>
              <a:t>concerned </a:t>
            </a:r>
            <a:r>
              <a:rPr lang="en-US" sz="2000" dirty="0"/>
              <a:t>with the foundations, methods, and implications </a:t>
            </a:r>
            <a:r>
              <a:rPr lang="en-US" sz="2000" dirty="0" smtClean="0"/>
              <a:t>of science. </a:t>
            </a:r>
          </a:p>
          <a:p>
            <a:pPr lvl="1"/>
            <a:r>
              <a:rPr lang="en-US" sz="2000" dirty="0" smtClean="0"/>
              <a:t>what qualifies as science, </a:t>
            </a:r>
            <a:r>
              <a:rPr lang="en-US" sz="2000" dirty="0"/>
              <a:t>the reliability of scientific theories, relationship between science and </a:t>
            </a:r>
            <a:r>
              <a:rPr lang="en-US" sz="2000" dirty="0" smtClean="0"/>
              <a:t>truth, and </a:t>
            </a:r>
            <a:r>
              <a:rPr lang="en-US" sz="2000" dirty="0"/>
              <a:t>the ultimate purpose of science. </a:t>
            </a:r>
          </a:p>
          <a:p>
            <a:r>
              <a:rPr lang="en-US" sz="2400" dirty="0" smtClean="0"/>
              <a:t>Two systematic ways to gain knowledge</a:t>
            </a:r>
          </a:p>
          <a:p>
            <a:pPr lvl="1"/>
            <a:r>
              <a:rPr lang="en-US" sz="2000" dirty="0" smtClean="0"/>
              <a:t>Observations (including experiments: planned and controlled)</a:t>
            </a:r>
          </a:p>
          <a:p>
            <a:pPr lvl="1"/>
            <a:r>
              <a:rPr lang="en-US" sz="2000" dirty="0" smtClean="0"/>
              <a:t>Conceptualization</a:t>
            </a:r>
          </a:p>
          <a:p>
            <a:r>
              <a:rPr lang="en-US" sz="2400" dirty="0" smtClean="0"/>
              <a:t>Reasoning is needed to link the two and within each</a:t>
            </a:r>
          </a:p>
        </p:txBody>
      </p:sp>
    </p:spTree>
    <p:extLst>
      <p:ext uri="{BB962C8B-B14F-4D97-AF65-F5344CB8AC3E}">
        <p14:creationId xmlns:p14="http://schemas.microsoft.com/office/powerpoint/2010/main" val="806836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4626"/>
            <a:ext cx="7886700" cy="568324"/>
          </a:xfrm>
        </p:spPr>
        <p:txBody>
          <a:bodyPr>
            <a:normAutofit fontScale="90000"/>
          </a:bodyPr>
          <a:lstStyle/>
          <a:p>
            <a:pPr algn="ctr"/>
            <a:r>
              <a:rPr lang="en-US" sz="3600" b="1" dirty="0" smtClean="0"/>
              <a:t>Science</a:t>
            </a:r>
            <a:r>
              <a:rPr lang="en-US" sz="3600" dirty="0" smtClean="0"/>
              <a:t> </a:t>
            </a:r>
            <a:endParaRPr lang="en-US" sz="3600" dirty="0"/>
          </a:p>
        </p:txBody>
      </p:sp>
      <p:sp>
        <p:nvSpPr>
          <p:cNvPr id="3" name="Content Placeholder 2"/>
          <p:cNvSpPr>
            <a:spLocks noGrp="1"/>
          </p:cNvSpPr>
          <p:nvPr>
            <p:ph idx="1"/>
          </p:nvPr>
        </p:nvSpPr>
        <p:spPr>
          <a:xfrm>
            <a:off x="152400" y="742950"/>
            <a:ext cx="8686800" cy="6115050"/>
          </a:xfrm>
        </p:spPr>
        <p:txBody>
          <a:bodyPr>
            <a:normAutofit fontScale="85000" lnSpcReduction="20000"/>
          </a:bodyPr>
          <a:lstStyle/>
          <a:p>
            <a:r>
              <a:rPr lang="en-US" dirty="0" smtClean="0"/>
              <a:t>Science</a:t>
            </a:r>
            <a:r>
              <a:rPr lang="en-US" dirty="0"/>
              <a:t>: Latin word “</a:t>
            </a:r>
            <a:r>
              <a:rPr lang="en-US" i="1" dirty="0" err="1"/>
              <a:t>scientia</a:t>
            </a:r>
            <a:r>
              <a:rPr lang="en-US" dirty="0" smtClean="0"/>
              <a:t>”, </a:t>
            </a:r>
            <a:r>
              <a:rPr lang="en-US" dirty="0"/>
              <a:t>for result of logical demonstration that revealed general and necessary </a:t>
            </a:r>
            <a:r>
              <a:rPr lang="en-US" dirty="0" smtClean="0">
                <a:solidFill>
                  <a:srgbClr val="FF0000"/>
                </a:solidFill>
              </a:rPr>
              <a:t>truth</a:t>
            </a:r>
          </a:p>
          <a:p>
            <a:r>
              <a:rPr lang="en-US" dirty="0"/>
              <a:t>I</a:t>
            </a:r>
            <a:r>
              <a:rPr lang="en-US" dirty="0" smtClean="0"/>
              <a:t>n </a:t>
            </a:r>
            <a:r>
              <a:rPr lang="en-US" dirty="0"/>
              <a:t>the </a:t>
            </a:r>
            <a:r>
              <a:rPr lang="en-US" dirty="0" smtClean="0"/>
              <a:t>textbook </a:t>
            </a:r>
            <a:r>
              <a:rPr lang="en-US" dirty="0"/>
              <a:t>it is defined as</a:t>
            </a:r>
          </a:p>
          <a:p>
            <a:pPr lvl="1"/>
            <a:r>
              <a:rPr lang="en-US" dirty="0"/>
              <a:t>A general understanding of how humans gain </a:t>
            </a:r>
            <a:r>
              <a:rPr lang="en-US" dirty="0">
                <a:solidFill>
                  <a:srgbClr val="FF0000"/>
                </a:solidFill>
              </a:rPr>
              <a:t>knowledge</a:t>
            </a:r>
            <a:r>
              <a:rPr lang="en-US" dirty="0"/>
              <a:t> (of the world), and</a:t>
            </a:r>
          </a:p>
          <a:p>
            <a:pPr lvl="1"/>
            <a:r>
              <a:rPr lang="en-US" dirty="0"/>
              <a:t>An understanding of what makes the work descended from the science revolution different from other kinds of innovation</a:t>
            </a:r>
          </a:p>
          <a:p>
            <a:r>
              <a:rPr lang="en-US" dirty="0" smtClean="0"/>
              <a:t>What </a:t>
            </a:r>
            <a:r>
              <a:rPr lang="en-US" dirty="0"/>
              <a:t>is science</a:t>
            </a:r>
            <a:r>
              <a:rPr lang="en-US" dirty="0" smtClean="0"/>
              <a:t>: (one of the major arguments in POS)</a:t>
            </a:r>
            <a:endParaRPr lang="en-US" dirty="0"/>
          </a:p>
          <a:p>
            <a:pPr lvl="1"/>
            <a:r>
              <a:rPr lang="en-US" dirty="0"/>
              <a:t>Testing hypotheses vs playing ballgames</a:t>
            </a:r>
          </a:p>
          <a:p>
            <a:pPr lvl="1"/>
            <a:r>
              <a:rPr lang="en-US" dirty="0"/>
              <a:t>Determined by subjects? </a:t>
            </a:r>
            <a:r>
              <a:rPr lang="en-US" dirty="0" smtClean="0"/>
              <a:t>Physics, Psychology</a:t>
            </a:r>
            <a:r>
              <a:rPr lang="en-US" dirty="0"/>
              <a:t>, economics, anthropology, </a:t>
            </a:r>
            <a:r>
              <a:rPr lang="en-US" dirty="0" smtClean="0"/>
              <a:t>archaeology, mathematics</a:t>
            </a:r>
            <a:endParaRPr lang="en-US" dirty="0"/>
          </a:p>
          <a:p>
            <a:pPr lvl="1"/>
            <a:r>
              <a:rPr lang="en-US" dirty="0"/>
              <a:t>Determined by methods</a:t>
            </a:r>
            <a:r>
              <a:rPr lang="en-US" dirty="0" smtClean="0"/>
              <a:t>? Farming, architecture, technologies</a:t>
            </a:r>
          </a:p>
          <a:p>
            <a:pPr lvl="1"/>
            <a:r>
              <a:rPr lang="en-US" dirty="0" smtClean="0"/>
              <a:t>Is “interpretation-only” a science, descriptive vs normative</a:t>
            </a:r>
            <a:endParaRPr lang="en-US" dirty="0"/>
          </a:p>
          <a:p>
            <a:pPr lvl="1"/>
            <a:r>
              <a:rPr lang="en-US" dirty="0"/>
              <a:t>Is math essential in defining science</a:t>
            </a:r>
          </a:p>
          <a:p>
            <a:pPr lvl="1"/>
            <a:r>
              <a:rPr lang="en-US" dirty="0"/>
              <a:t>Is polling scientific? </a:t>
            </a:r>
            <a:r>
              <a:rPr lang="en-US" dirty="0" smtClean="0"/>
              <a:t>IQ tests?, astrology?</a:t>
            </a:r>
          </a:p>
          <a:p>
            <a:pPr lvl="1"/>
            <a:r>
              <a:rPr lang="en-US" dirty="0"/>
              <a:t>What is necessary and what is sufficient</a:t>
            </a:r>
            <a:r>
              <a:rPr lang="en-US" dirty="0" smtClean="0"/>
              <a:t>? </a:t>
            </a:r>
          </a:p>
          <a:p>
            <a:r>
              <a:rPr lang="en-US" dirty="0" smtClean="0"/>
              <a:t>Science </a:t>
            </a:r>
            <a:r>
              <a:rPr lang="en-US" dirty="0"/>
              <a:t>war: does science deserve the dominating role it has acquired in western culture? </a:t>
            </a:r>
          </a:p>
          <a:p>
            <a:r>
              <a:rPr lang="en-US" dirty="0"/>
              <a:t>End of science, [John Horgan, 1996</a:t>
            </a:r>
            <a:r>
              <a:rPr lang="en-US" dirty="0" smtClean="0"/>
              <a:t>]</a:t>
            </a:r>
          </a:p>
          <a:p>
            <a:r>
              <a:rPr lang="en-US" dirty="0" smtClean="0"/>
              <a:t>We will define “science” later in our course</a:t>
            </a:r>
            <a:endParaRPr lang="en-US" dirty="0"/>
          </a:p>
          <a:p>
            <a:pPr lvl="1"/>
            <a:endParaRPr lang="en-US" dirty="0"/>
          </a:p>
        </p:txBody>
      </p:sp>
    </p:spTree>
    <p:extLst>
      <p:ext uri="{BB962C8B-B14F-4D97-AF65-F5344CB8AC3E}">
        <p14:creationId xmlns:p14="http://schemas.microsoft.com/office/powerpoint/2010/main" val="40428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398733"/>
            <a:ext cx="7886700" cy="487907"/>
          </a:xfrm>
        </p:spPr>
        <p:txBody>
          <a:bodyPr>
            <a:noAutofit/>
          </a:bodyPr>
          <a:lstStyle/>
          <a:p>
            <a:pPr algn="ctr"/>
            <a:r>
              <a:rPr lang="en-US" sz="3200" b="1" dirty="0" smtClean="0"/>
              <a:t>Questions about Knowledge</a:t>
            </a:r>
            <a:endParaRPr lang="en-US" sz="3200" dirty="0"/>
          </a:p>
        </p:txBody>
      </p:sp>
      <p:sp>
        <p:nvSpPr>
          <p:cNvPr id="3" name="Content Placeholder 2"/>
          <p:cNvSpPr>
            <a:spLocks noGrp="1"/>
          </p:cNvSpPr>
          <p:nvPr>
            <p:ph idx="1"/>
          </p:nvPr>
        </p:nvSpPr>
        <p:spPr>
          <a:xfrm>
            <a:off x="239565" y="1039040"/>
            <a:ext cx="8707400" cy="4695010"/>
          </a:xfrm>
        </p:spPr>
        <p:txBody>
          <a:bodyPr>
            <a:noAutofit/>
          </a:bodyPr>
          <a:lstStyle/>
          <a:p>
            <a:r>
              <a:rPr lang="en-US" dirty="0" smtClean="0"/>
              <a:t>What is knowledge? </a:t>
            </a:r>
          </a:p>
          <a:p>
            <a:r>
              <a:rPr lang="en-US" dirty="0" smtClean="0"/>
              <a:t>Does knowledge needs to the true?</a:t>
            </a:r>
          </a:p>
          <a:p>
            <a:r>
              <a:rPr lang="en-US" dirty="0"/>
              <a:t>I</a:t>
            </a:r>
            <a:r>
              <a:rPr lang="en-US" dirty="0" smtClean="0"/>
              <a:t>s knowing something same as knowledge? </a:t>
            </a:r>
          </a:p>
          <a:p>
            <a:pPr lvl="1"/>
            <a:r>
              <a:rPr lang="en-US" dirty="0" smtClean="0"/>
              <a:t>“</a:t>
            </a:r>
            <a:r>
              <a:rPr lang="en-US" dirty="0"/>
              <a:t>I know X, even though X is wrong,”</a:t>
            </a:r>
            <a:endParaRPr lang="en-US" dirty="0" smtClean="0"/>
          </a:p>
          <a:p>
            <a:r>
              <a:rPr lang="en-US" dirty="0" smtClean="0"/>
              <a:t>Where did you and do you find knowledge?</a:t>
            </a:r>
          </a:p>
          <a:p>
            <a:r>
              <a:rPr lang="en-US" dirty="0" smtClean="0"/>
              <a:t>How do you know the knowledge you obtained or found (e.g. on internet) is correct or trustworthy? </a:t>
            </a:r>
            <a:endParaRPr lang="en-US" sz="2400" b="1" dirty="0"/>
          </a:p>
        </p:txBody>
      </p:sp>
    </p:spTree>
    <p:extLst>
      <p:ext uri="{BB962C8B-B14F-4D97-AF65-F5344CB8AC3E}">
        <p14:creationId xmlns:p14="http://schemas.microsoft.com/office/powerpoint/2010/main" val="179319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350" y="0"/>
            <a:ext cx="7886700" cy="487907"/>
          </a:xfrm>
        </p:spPr>
        <p:txBody>
          <a:bodyPr>
            <a:noAutofit/>
          </a:bodyPr>
          <a:lstStyle/>
          <a:p>
            <a:pPr algn="ctr"/>
            <a:r>
              <a:rPr lang="en-US" sz="3200" b="1" dirty="0" smtClean="0"/>
              <a:t>Knowledge</a:t>
            </a:r>
            <a:endParaRPr lang="en-US" sz="3200" dirty="0"/>
          </a:p>
        </p:txBody>
      </p:sp>
      <p:sp>
        <p:nvSpPr>
          <p:cNvPr id="3" name="Content Placeholder 2"/>
          <p:cNvSpPr>
            <a:spLocks noGrp="1"/>
          </p:cNvSpPr>
          <p:nvPr>
            <p:ph idx="1"/>
          </p:nvPr>
        </p:nvSpPr>
        <p:spPr>
          <a:xfrm>
            <a:off x="121999" y="487907"/>
            <a:ext cx="8865883" cy="6022934"/>
          </a:xfrm>
        </p:spPr>
        <p:txBody>
          <a:bodyPr>
            <a:noAutofit/>
          </a:bodyPr>
          <a:lstStyle/>
          <a:p>
            <a:r>
              <a:rPr lang="en-US" dirty="0" smtClean="0"/>
              <a:t>Three </a:t>
            </a:r>
            <a:r>
              <a:rPr lang="en-US" dirty="0"/>
              <a:t>types of knowledge: </a:t>
            </a:r>
            <a:endParaRPr lang="en-US" dirty="0" smtClean="0"/>
          </a:p>
          <a:p>
            <a:pPr lvl="1"/>
            <a:r>
              <a:rPr lang="en-US" dirty="0" smtClean="0"/>
              <a:t>Knowledge-that </a:t>
            </a:r>
            <a:r>
              <a:rPr lang="en-US" dirty="0"/>
              <a:t>(facts), </a:t>
            </a:r>
            <a:r>
              <a:rPr lang="en-US" dirty="0" smtClean="0"/>
              <a:t>often pieces are isolated, not connected</a:t>
            </a:r>
          </a:p>
          <a:p>
            <a:pPr lvl="1"/>
            <a:r>
              <a:rPr lang="en-US" dirty="0" smtClean="0"/>
              <a:t>Knowledge-how </a:t>
            </a:r>
            <a:r>
              <a:rPr lang="en-US" dirty="0"/>
              <a:t>(skills</a:t>
            </a:r>
            <a:r>
              <a:rPr lang="en-US" dirty="0" smtClean="0"/>
              <a:t>) </a:t>
            </a:r>
          </a:p>
          <a:p>
            <a:pPr lvl="1"/>
            <a:r>
              <a:rPr lang="en-US" dirty="0" smtClean="0"/>
              <a:t>Knowledge-understanding: not merely recording facts, often relative to other facts, but properly arranging the facts and inferring beyond. this </a:t>
            </a:r>
            <a:r>
              <a:rPr lang="en-US" dirty="0"/>
              <a:t>is concerned in </a:t>
            </a:r>
            <a:r>
              <a:rPr lang="en-US" dirty="0" smtClean="0"/>
              <a:t>science. </a:t>
            </a:r>
          </a:p>
          <a:p>
            <a:pPr lvl="2"/>
            <a:r>
              <a:rPr lang="en-US" dirty="0" smtClean="0"/>
              <a:t>Knowledge may </a:t>
            </a:r>
            <a:r>
              <a:rPr lang="en-US" dirty="0"/>
              <a:t>be practical and theoretical. </a:t>
            </a:r>
            <a:endParaRPr lang="en-US" dirty="0" smtClean="0"/>
          </a:p>
          <a:p>
            <a:pPr lvl="2"/>
            <a:r>
              <a:rPr lang="en-US" dirty="0" smtClean="0"/>
              <a:t>Some </a:t>
            </a:r>
            <a:r>
              <a:rPr lang="en-US" dirty="0"/>
              <a:t>knowledge can be easily tested for its trueness, but some cannot. </a:t>
            </a:r>
          </a:p>
          <a:p>
            <a:r>
              <a:rPr lang="en-US" dirty="0" smtClean="0"/>
              <a:t>Can knowledge-understanding be </a:t>
            </a:r>
            <a:r>
              <a:rPr lang="en-US" dirty="0"/>
              <a:t>a mistake? How to know this is not the case</a:t>
            </a:r>
            <a:r>
              <a:rPr lang="en-US" dirty="0" smtClean="0"/>
              <a:t>?</a:t>
            </a:r>
          </a:p>
          <a:p>
            <a:r>
              <a:rPr lang="en-US" dirty="0" smtClean="0"/>
              <a:t>We know that the knowledge from ancient time is mostly wrong</a:t>
            </a:r>
          </a:p>
          <a:p>
            <a:r>
              <a:rPr lang="en-US" dirty="0"/>
              <a:t>But do we know </a:t>
            </a:r>
            <a:r>
              <a:rPr lang="en-US" dirty="0" smtClean="0"/>
              <a:t>whether 2000 years later people would not say the same thing about what we now call knowledge?</a:t>
            </a:r>
            <a:endParaRPr lang="en-US" dirty="0"/>
          </a:p>
          <a:p>
            <a:endParaRPr lang="en-US" sz="2000" b="1" dirty="0"/>
          </a:p>
        </p:txBody>
      </p:sp>
    </p:spTree>
    <p:extLst>
      <p:ext uri="{BB962C8B-B14F-4D97-AF65-F5344CB8AC3E}">
        <p14:creationId xmlns:p14="http://schemas.microsoft.com/office/powerpoint/2010/main" val="172556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112983"/>
            <a:ext cx="7886700" cy="487907"/>
          </a:xfrm>
        </p:spPr>
        <p:txBody>
          <a:bodyPr>
            <a:noAutofit/>
          </a:bodyPr>
          <a:lstStyle/>
          <a:p>
            <a:pPr algn="ctr"/>
            <a:r>
              <a:rPr lang="en-US" sz="3200" b="1" dirty="0" smtClean="0"/>
              <a:t>Truth</a:t>
            </a:r>
            <a:endParaRPr lang="en-US" sz="3200" dirty="0"/>
          </a:p>
        </p:txBody>
      </p:sp>
      <p:sp>
        <p:nvSpPr>
          <p:cNvPr id="3" name="Content Placeholder 2"/>
          <p:cNvSpPr>
            <a:spLocks noGrp="1"/>
          </p:cNvSpPr>
          <p:nvPr>
            <p:ph idx="1"/>
          </p:nvPr>
        </p:nvSpPr>
        <p:spPr>
          <a:xfrm>
            <a:off x="0" y="575564"/>
            <a:ext cx="9022000" cy="6166204"/>
          </a:xfrm>
        </p:spPr>
        <p:txBody>
          <a:bodyPr>
            <a:noAutofit/>
          </a:bodyPr>
          <a:lstStyle/>
          <a:p>
            <a:r>
              <a:rPr lang="en-US" sz="2400" b="1" dirty="0" smtClean="0"/>
              <a:t>Truth</a:t>
            </a:r>
            <a:r>
              <a:rPr lang="en-US" sz="2400" dirty="0"/>
              <a:t>: </a:t>
            </a:r>
            <a:r>
              <a:rPr lang="en-US" sz="2400" dirty="0" smtClean="0"/>
              <a:t>(Wikipedia) </a:t>
            </a:r>
            <a:r>
              <a:rPr lang="en-US" sz="2400" dirty="0"/>
              <a:t>is most often used to mean being in accord with </a:t>
            </a:r>
            <a:r>
              <a:rPr lang="en-US" sz="2400" dirty="0" smtClean="0"/>
              <a:t>fact</a:t>
            </a:r>
            <a:r>
              <a:rPr lang="en-US" sz="2400" dirty="0"/>
              <a:t> or </a:t>
            </a:r>
            <a:r>
              <a:rPr lang="en-US" sz="2400" dirty="0" smtClean="0"/>
              <a:t>reality, </a:t>
            </a:r>
            <a:r>
              <a:rPr lang="en-US" sz="2400" dirty="0"/>
              <a:t>or fidelity to an original or </a:t>
            </a:r>
            <a:r>
              <a:rPr lang="en-US" sz="2400" dirty="0" smtClean="0"/>
              <a:t>standard.</a:t>
            </a:r>
            <a:r>
              <a:rPr lang="en-US" sz="2400" dirty="0"/>
              <a:t> Truth is also sometimes defined in </a:t>
            </a:r>
            <a:r>
              <a:rPr lang="en-US" sz="2400" dirty="0" smtClean="0"/>
              <a:t>modern</a:t>
            </a:r>
            <a:r>
              <a:rPr lang="en-US" sz="2400" dirty="0"/>
              <a:t> contexts as an idea of "truth to self", </a:t>
            </a:r>
            <a:r>
              <a:rPr lang="en-US" sz="2400" dirty="0" smtClean="0"/>
              <a:t>or authenticity. Truth </a:t>
            </a:r>
            <a:r>
              <a:rPr lang="en-US" sz="2400" dirty="0"/>
              <a:t>is usually held </a:t>
            </a:r>
            <a:r>
              <a:rPr lang="en-US" sz="2400" dirty="0" smtClean="0"/>
              <a:t>to be</a:t>
            </a:r>
            <a:r>
              <a:rPr lang="en-US" sz="2400" dirty="0"/>
              <a:t> </a:t>
            </a:r>
            <a:r>
              <a:rPr lang="en-US" sz="2400" dirty="0" smtClean="0"/>
              <a:t>opposite to falsehood</a:t>
            </a:r>
          </a:p>
          <a:p>
            <a:pPr lvl="1">
              <a:spcBef>
                <a:spcPts val="0"/>
              </a:spcBef>
            </a:pPr>
            <a:r>
              <a:rPr lang="en-US" sz="2000" dirty="0" smtClean="0"/>
              <a:t>In philosophy, it is not simply about fact itself, and it has to reflect fact</a:t>
            </a:r>
          </a:p>
          <a:p>
            <a:pPr lvl="1"/>
            <a:r>
              <a:rPr lang="en-US" sz="2000" dirty="0" smtClean="0"/>
              <a:t>Is it person-dependent?</a:t>
            </a:r>
          </a:p>
          <a:p>
            <a:pPr lvl="1"/>
            <a:r>
              <a:rPr lang="en-US" sz="2000" dirty="0" smtClean="0"/>
              <a:t>Is it perspective-dependent?</a:t>
            </a:r>
          </a:p>
          <a:p>
            <a:pPr lvl="1"/>
            <a:r>
              <a:rPr lang="en-US" sz="2000" dirty="0" smtClean="0"/>
              <a:t>Is it objective (</a:t>
            </a:r>
            <a:r>
              <a:rPr lang="en-US" sz="2000" dirty="0"/>
              <a:t>o</a:t>
            </a:r>
            <a:r>
              <a:rPr lang="en-US" sz="2000" dirty="0" smtClean="0"/>
              <a:t>bservation </a:t>
            </a:r>
            <a:r>
              <a:rPr lang="en-US" sz="2000" dirty="0"/>
              <a:t>of measurable </a:t>
            </a:r>
            <a:r>
              <a:rPr lang="en-US" sz="2000" dirty="0" smtClean="0"/>
              <a:t>facts) or subjective (</a:t>
            </a:r>
            <a:r>
              <a:rPr lang="en-US" sz="2000" dirty="0"/>
              <a:t>p</a:t>
            </a:r>
            <a:r>
              <a:rPr lang="en-US" sz="2000" dirty="0" smtClean="0"/>
              <a:t>ersonal </a:t>
            </a:r>
            <a:r>
              <a:rPr lang="en-US" sz="2000" dirty="0"/>
              <a:t>opinions, assumptions, interpretations and </a:t>
            </a:r>
            <a:r>
              <a:rPr lang="en-US" sz="2000" dirty="0" smtClean="0"/>
              <a:t>beliefs)?</a:t>
            </a:r>
          </a:p>
          <a:p>
            <a:pPr lvl="1"/>
            <a:r>
              <a:rPr lang="en-US" sz="2000" dirty="0" smtClean="0"/>
              <a:t>Is it relative or absolute?</a:t>
            </a:r>
            <a:endParaRPr lang="en-US" sz="2400" dirty="0"/>
          </a:p>
          <a:p>
            <a:r>
              <a:rPr lang="en-US" sz="2400" dirty="0" smtClean="0"/>
              <a:t>It is external to individual psychological state, something </a:t>
            </a:r>
            <a:r>
              <a:rPr lang="en-US" sz="2400" dirty="0"/>
              <a:t>that is </a:t>
            </a:r>
            <a:r>
              <a:rPr lang="en-US" sz="2400" dirty="0" smtClean="0"/>
              <a:t>known and </a:t>
            </a:r>
            <a:r>
              <a:rPr lang="en-US" sz="2400" dirty="0"/>
              <a:t>cannot be </a:t>
            </a:r>
            <a:r>
              <a:rPr lang="en-US" sz="2400" dirty="0" smtClean="0"/>
              <a:t>false, or belief that corresponds to facts i.e., laws of nature</a:t>
            </a:r>
          </a:p>
          <a:p>
            <a:r>
              <a:rPr lang="en-US" sz="2400" dirty="0" smtClean="0"/>
              <a:t>Common Truth </a:t>
            </a:r>
            <a:r>
              <a:rPr lang="en-US" sz="2400" dirty="0"/>
              <a:t>is subjective but </a:t>
            </a:r>
            <a:r>
              <a:rPr lang="en-US" sz="2400" dirty="0" smtClean="0"/>
              <a:t>agreed widely, could be relative or perspective. Usually it is documented in textbooks or authentic books. </a:t>
            </a:r>
            <a:endParaRPr lang="en-US" sz="2400" dirty="0"/>
          </a:p>
          <a:p>
            <a:r>
              <a:rPr lang="en-US" sz="2400" dirty="0" smtClean="0"/>
              <a:t>The absolute truth is unknown about its specifics and is the goal for scientific research</a:t>
            </a:r>
          </a:p>
          <a:p>
            <a:endParaRPr lang="en-US" sz="2400" dirty="0"/>
          </a:p>
          <a:p>
            <a:endParaRPr lang="en-US" sz="2000" b="1" dirty="0"/>
          </a:p>
        </p:txBody>
      </p:sp>
    </p:spTree>
    <p:extLst>
      <p:ext uri="{BB962C8B-B14F-4D97-AF65-F5344CB8AC3E}">
        <p14:creationId xmlns:p14="http://schemas.microsoft.com/office/powerpoint/2010/main" val="179334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570D-00CA-914C-9110-A94DA139CD02}"/>
              </a:ext>
            </a:extLst>
          </p:cNvPr>
          <p:cNvSpPr>
            <a:spLocks noGrp="1"/>
          </p:cNvSpPr>
          <p:nvPr>
            <p:ph type="ctrTitle"/>
          </p:nvPr>
        </p:nvSpPr>
        <p:spPr/>
        <p:txBody>
          <a:bodyPr>
            <a:normAutofit/>
          </a:bodyPr>
          <a:lstStyle/>
          <a:p>
            <a:r>
              <a:rPr lang="en-US" sz="2400" dirty="0"/>
              <a:t>For students who want Arts &amp; Humanities credit for the Core Curriculum: </a:t>
            </a:r>
            <a:br>
              <a:rPr lang="en-US" sz="2400" dirty="0"/>
            </a:br>
            <a:r>
              <a:rPr lang="en-US" sz="2400" b="1" dirty="0"/>
              <a:t>mid-semester</a:t>
            </a:r>
            <a:r>
              <a:rPr lang="en-US" sz="2400" dirty="0"/>
              <a:t> contact one of the Honors advisors, </a:t>
            </a:r>
            <a:br>
              <a:rPr lang="en-US" sz="2400" dirty="0"/>
            </a:br>
            <a:r>
              <a:rPr lang="en-US" sz="2400" dirty="0"/>
              <a:t>Erin Maitland or Megan Hadley, </a:t>
            </a:r>
            <a:br>
              <a:rPr lang="en-US" sz="2400" dirty="0"/>
            </a:br>
            <a:r>
              <a:rPr lang="en-US" sz="2400" dirty="0"/>
              <a:t>and request they submit an </a:t>
            </a:r>
            <a:r>
              <a:rPr lang="en-US" sz="2400" b="1" dirty="0"/>
              <a:t>exception</a:t>
            </a:r>
            <a:r>
              <a:rPr lang="en-US" sz="2400" dirty="0"/>
              <a:t> </a:t>
            </a:r>
            <a:r>
              <a:rPr lang="en-US" sz="2400" b="1" dirty="0"/>
              <a:t>form</a:t>
            </a:r>
            <a:r>
              <a:rPr lang="en-US" sz="2400" dirty="0"/>
              <a:t>. </a:t>
            </a:r>
          </a:p>
        </p:txBody>
      </p:sp>
      <p:sp>
        <p:nvSpPr>
          <p:cNvPr id="3" name="Subtitle 2">
            <a:extLst>
              <a:ext uri="{FF2B5EF4-FFF2-40B4-BE49-F238E27FC236}">
                <a16:creationId xmlns:a16="http://schemas.microsoft.com/office/drawing/2014/main" id="{1CE13745-C067-5D4B-A95F-786280644C92}"/>
              </a:ext>
            </a:extLst>
          </p:cNvPr>
          <p:cNvSpPr>
            <a:spLocks noGrp="1"/>
          </p:cNvSpPr>
          <p:nvPr>
            <p:ph type="subTitle" idx="1"/>
          </p:nvPr>
        </p:nvSpPr>
        <p:spPr>
          <a:xfrm>
            <a:off x="1143000" y="3955818"/>
            <a:ext cx="6858000" cy="1241822"/>
          </a:xfrm>
        </p:spPr>
        <p:txBody>
          <a:bodyPr>
            <a:normAutofit fontScale="70000" lnSpcReduction="20000"/>
          </a:bodyPr>
          <a:lstStyle/>
          <a:p>
            <a:r>
              <a:rPr lang="en-US" dirty="0"/>
              <a:t>Questions about the process, feel free to reach out to</a:t>
            </a:r>
          </a:p>
          <a:p>
            <a:r>
              <a:rPr lang="en-US" dirty="0"/>
              <a:t>Dr. Kevin Petersen </a:t>
            </a:r>
          </a:p>
          <a:p>
            <a:r>
              <a:rPr lang="en-US" dirty="0">
                <a:hlinkClick r:id="rId2"/>
              </a:rPr>
              <a:t>Kevin_Petersen@uml.edu</a:t>
            </a:r>
            <a:endParaRPr lang="en-US" dirty="0"/>
          </a:p>
          <a:p>
            <a:r>
              <a:rPr lang="en-US" dirty="0"/>
              <a:t>O’Leary 500F</a:t>
            </a:r>
          </a:p>
        </p:txBody>
      </p:sp>
    </p:spTree>
    <p:extLst>
      <p:ext uri="{BB962C8B-B14F-4D97-AF65-F5344CB8AC3E}">
        <p14:creationId xmlns:p14="http://schemas.microsoft.com/office/powerpoint/2010/main" val="360269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112984"/>
            <a:ext cx="7886700" cy="389786"/>
          </a:xfrm>
        </p:spPr>
        <p:txBody>
          <a:bodyPr>
            <a:normAutofit fontScale="90000"/>
          </a:bodyPr>
          <a:lstStyle/>
          <a:p>
            <a:pPr algn="ctr"/>
            <a:r>
              <a:rPr lang="en-US" sz="3200" b="1" dirty="0" smtClean="0"/>
              <a:t>Belief and Justification</a:t>
            </a:r>
            <a:endParaRPr lang="en-US" sz="3200" dirty="0"/>
          </a:p>
        </p:txBody>
      </p:sp>
      <p:sp>
        <p:nvSpPr>
          <p:cNvPr id="3" name="Content Placeholder 2"/>
          <p:cNvSpPr>
            <a:spLocks noGrp="1"/>
          </p:cNvSpPr>
          <p:nvPr>
            <p:ph idx="1"/>
          </p:nvPr>
        </p:nvSpPr>
        <p:spPr>
          <a:xfrm>
            <a:off x="239565" y="432430"/>
            <a:ext cx="8707400" cy="6425570"/>
          </a:xfrm>
        </p:spPr>
        <p:txBody>
          <a:bodyPr>
            <a:noAutofit/>
          </a:bodyPr>
          <a:lstStyle/>
          <a:p>
            <a:r>
              <a:rPr lang="en-US" sz="2400" b="1" dirty="0"/>
              <a:t>Belief</a:t>
            </a:r>
            <a:r>
              <a:rPr lang="en-US" sz="2400" dirty="0"/>
              <a:t>: psychological, subjective </a:t>
            </a:r>
          </a:p>
          <a:p>
            <a:pPr lvl="1"/>
            <a:r>
              <a:rPr lang="en-US" sz="2000" dirty="0"/>
              <a:t>A concept in philosophy, different from everyday life and not about religion</a:t>
            </a:r>
          </a:p>
          <a:p>
            <a:pPr lvl="1"/>
            <a:r>
              <a:rPr lang="en-US" sz="2000" dirty="0"/>
              <a:t>Truth bearing belief (knowledge). </a:t>
            </a:r>
          </a:p>
          <a:p>
            <a:pPr lvl="1"/>
            <a:r>
              <a:rPr lang="en-US" sz="2000" dirty="0"/>
              <a:t>A belief does not need to be a theory or hypothesis. </a:t>
            </a:r>
          </a:p>
          <a:p>
            <a:pPr lvl="1"/>
            <a:r>
              <a:rPr lang="en-US" sz="2000" b="1" dirty="0"/>
              <a:t>Belief is personal and can change</a:t>
            </a:r>
            <a:r>
              <a:rPr lang="en-US" sz="2000" dirty="0"/>
              <a:t>, important to scientists.  </a:t>
            </a:r>
          </a:p>
          <a:p>
            <a:r>
              <a:rPr lang="en-US" sz="2400" b="1" dirty="0" smtClean="0"/>
              <a:t>Justification/verification/proof</a:t>
            </a:r>
            <a:r>
              <a:rPr lang="en-US" sz="2400" dirty="0" smtClean="0"/>
              <a:t>: a process to show that a </a:t>
            </a:r>
            <a:r>
              <a:rPr lang="en-US" sz="2400" dirty="0"/>
              <a:t>belief is </a:t>
            </a:r>
            <a:r>
              <a:rPr lang="en-US" sz="2400" dirty="0" smtClean="0"/>
              <a:t>consistent with truth</a:t>
            </a:r>
            <a:endParaRPr lang="en-US" sz="2400" dirty="0"/>
          </a:p>
          <a:p>
            <a:pPr lvl="1"/>
            <a:r>
              <a:rPr lang="en-US" sz="2000" dirty="0" smtClean="0"/>
              <a:t>Justification </a:t>
            </a:r>
            <a:r>
              <a:rPr lang="en-US" sz="2000" dirty="0"/>
              <a:t>may or may not be </a:t>
            </a:r>
            <a:r>
              <a:rPr lang="en-US" sz="2000" dirty="0" smtClean="0"/>
              <a:t>relevant </a:t>
            </a:r>
            <a:r>
              <a:rPr lang="en-US" sz="2000" dirty="0"/>
              <a:t>to </a:t>
            </a:r>
            <a:r>
              <a:rPr lang="en-US" sz="2000" dirty="0" smtClean="0"/>
              <a:t>the </a:t>
            </a:r>
            <a:r>
              <a:rPr lang="en-US" sz="2000" dirty="0"/>
              <a:t>underlying </a:t>
            </a:r>
            <a:r>
              <a:rPr lang="en-US" sz="2000" dirty="0" smtClean="0"/>
              <a:t>truth</a:t>
            </a:r>
          </a:p>
          <a:p>
            <a:pPr lvl="1"/>
            <a:r>
              <a:rPr lang="en-US" sz="2000" dirty="0" smtClean="0"/>
              <a:t>Justification may include flaws, or can be falsified</a:t>
            </a:r>
            <a:endParaRPr lang="en-US" sz="2000" dirty="0"/>
          </a:p>
          <a:p>
            <a:pPr lvl="1"/>
            <a:r>
              <a:rPr lang="en-US" sz="2000" dirty="0"/>
              <a:t>Justification also depends on personal </a:t>
            </a:r>
            <a:r>
              <a:rPr lang="en-US" sz="2000" dirty="0" smtClean="0"/>
              <a:t>experience</a:t>
            </a:r>
            <a:r>
              <a:rPr lang="en-US" sz="2000" dirty="0"/>
              <a:t>, </a:t>
            </a:r>
            <a:r>
              <a:rPr lang="en-US" sz="2000" dirty="0" smtClean="0"/>
              <a:t>methods</a:t>
            </a:r>
            <a:r>
              <a:rPr lang="en-US" sz="2000" dirty="0"/>
              <a:t>, environmental conditions.</a:t>
            </a:r>
          </a:p>
          <a:p>
            <a:endParaRPr lang="en-US" sz="2400" b="1" dirty="0" smtClean="0"/>
          </a:p>
          <a:p>
            <a:endParaRPr lang="en-US" sz="2400" b="1" dirty="0"/>
          </a:p>
          <a:p>
            <a:pPr marL="0" indent="0">
              <a:buNone/>
            </a:pPr>
            <a:endParaRPr lang="en-US" sz="2400" b="1" dirty="0"/>
          </a:p>
          <a:p>
            <a:pPr marL="0" indent="0">
              <a:buNone/>
            </a:pPr>
            <a:endParaRPr lang="en-US" sz="2400" b="1" dirty="0" smtClean="0"/>
          </a:p>
          <a:p>
            <a:endParaRPr lang="en-US" sz="2400"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56559" y="4174604"/>
            <a:ext cx="3823335" cy="2554605"/>
          </a:xfrm>
          <a:prstGeom prst="rect">
            <a:avLst/>
          </a:prstGeom>
          <a:noFill/>
          <a:ln>
            <a:noFill/>
          </a:ln>
        </p:spPr>
      </p:pic>
    </p:spTree>
    <p:extLst>
      <p:ext uri="{BB962C8B-B14F-4D97-AF65-F5344CB8AC3E}">
        <p14:creationId xmlns:p14="http://schemas.microsoft.com/office/powerpoint/2010/main" val="770229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85850"/>
          </a:xfrm>
        </p:spPr>
        <p:txBody>
          <a:bodyPr>
            <a:normAutofit fontScale="90000"/>
          </a:bodyPr>
          <a:lstStyle/>
          <a:p>
            <a:pPr algn="ctr"/>
            <a:r>
              <a:rPr lang="en-US" dirty="0" smtClean="0"/>
              <a:t>Questions</a:t>
            </a:r>
            <a:endParaRPr lang="en-US" dirty="0"/>
          </a:p>
        </p:txBody>
      </p:sp>
      <p:sp>
        <p:nvSpPr>
          <p:cNvPr id="3" name="Content Placeholder 2"/>
          <p:cNvSpPr>
            <a:spLocks noGrp="1"/>
          </p:cNvSpPr>
          <p:nvPr>
            <p:ph idx="1"/>
          </p:nvPr>
        </p:nvSpPr>
        <p:spPr>
          <a:xfrm>
            <a:off x="628650" y="1029926"/>
            <a:ext cx="7886700" cy="5254752"/>
          </a:xfrm>
        </p:spPr>
        <p:txBody>
          <a:bodyPr>
            <a:normAutofit fontScale="77500" lnSpcReduction="20000"/>
          </a:bodyPr>
          <a:lstStyle/>
          <a:p>
            <a:r>
              <a:rPr lang="en-US" dirty="0"/>
              <a:t>Explain a theory of philosophy you </a:t>
            </a:r>
            <a:r>
              <a:rPr lang="en-US" dirty="0" smtClean="0"/>
              <a:t>like</a:t>
            </a:r>
          </a:p>
          <a:p>
            <a:r>
              <a:rPr lang="en-US" dirty="0"/>
              <a:t>Is </a:t>
            </a:r>
            <a:r>
              <a:rPr lang="en-US" dirty="0" smtClean="0"/>
              <a:t>the world </a:t>
            </a:r>
            <a:r>
              <a:rPr lang="en-US" dirty="0"/>
              <a:t>material or </a:t>
            </a:r>
            <a:r>
              <a:rPr lang="en-US" dirty="0" smtClean="0"/>
              <a:t>spiritual? </a:t>
            </a:r>
            <a:endParaRPr lang="en-US" dirty="0"/>
          </a:p>
          <a:p>
            <a:r>
              <a:rPr lang="en-US" dirty="0" smtClean="0"/>
              <a:t>Are </a:t>
            </a:r>
            <a:r>
              <a:rPr lang="en-US" dirty="0"/>
              <a:t>we </a:t>
            </a:r>
            <a:r>
              <a:rPr lang="en-US" dirty="0" smtClean="0"/>
              <a:t>able to understand and describe the </a:t>
            </a:r>
            <a:r>
              <a:rPr lang="en-US" dirty="0"/>
              <a:t>natural world?</a:t>
            </a:r>
          </a:p>
          <a:p>
            <a:r>
              <a:rPr lang="en-US" dirty="0"/>
              <a:t>What is science in your opinion?</a:t>
            </a:r>
          </a:p>
          <a:p>
            <a:r>
              <a:rPr lang="en-US" dirty="0" smtClean="0"/>
              <a:t>What </a:t>
            </a:r>
            <a:r>
              <a:rPr lang="en-US" dirty="0"/>
              <a:t>is knowledge? </a:t>
            </a:r>
          </a:p>
          <a:p>
            <a:r>
              <a:rPr lang="en-US" dirty="0"/>
              <a:t>Does knowledge </a:t>
            </a:r>
            <a:r>
              <a:rPr lang="en-US" dirty="0" smtClean="0"/>
              <a:t>need </a:t>
            </a:r>
            <a:r>
              <a:rPr lang="en-US" dirty="0"/>
              <a:t>to the true?</a:t>
            </a:r>
          </a:p>
          <a:p>
            <a:r>
              <a:rPr lang="en-US" dirty="0" smtClean="0"/>
              <a:t>Where </a:t>
            </a:r>
            <a:r>
              <a:rPr lang="en-US" dirty="0"/>
              <a:t>did you and do you find knowledge?</a:t>
            </a:r>
          </a:p>
          <a:p>
            <a:r>
              <a:rPr lang="en-US" dirty="0"/>
              <a:t>How do you know the knowledge you obtained or found (e.g. on internet) is correct or trustworthy? </a:t>
            </a:r>
            <a:endParaRPr lang="en-US" sz="2400" b="1" dirty="0"/>
          </a:p>
          <a:p>
            <a:r>
              <a:rPr lang="en-US" dirty="0" smtClean="0"/>
              <a:t>What is truth in your opinion? Can you find truth?</a:t>
            </a:r>
          </a:p>
          <a:p>
            <a:r>
              <a:rPr lang="en-US" dirty="0" smtClean="0"/>
              <a:t>What is belief in your opinion?</a:t>
            </a:r>
          </a:p>
          <a:p>
            <a:r>
              <a:rPr lang="en-US" dirty="0" smtClean="0"/>
              <a:t>How important is being rational? more important than passion? (Socrates: an unexamined life is not worth living.)</a:t>
            </a:r>
          </a:p>
          <a:p>
            <a:r>
              <a:rPr lang="en-US" dirty="0" smtClean="0"/>
              <a:t>How important is truth? Is searching for truth more important than life? Very often the truth may not be found any way, why bother?</a:t>
            </a:r>
          </a:p>
          <a:p>
            <a:endParaRPr lang="en-US" dirty="0"/>
          </a:p>
        </p:txBody>
      </p:sp>
    </p:spTree>
    <p:extLst>
      <p:ext uri="{BB962C8B-B14F-4D97-AF65-F5344CB8AC3E}">
        <p14:creationId xmlns:p14="http://schemas.microsoft.com/office/powerpoint/2010/main" val="2079132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112984"/>
            <a:ext cx="7886700" cy="672372"/>
          </a:xfrm>
        </p:spPr>
        <p:txBody>
          <a:bodyPr>
            <a:noAutofit/>
          </a:bodyPr>
          <a:lstStyle/>
          <a:p>
            <a:pPr algn="ctr"/>
            <a:r>
              <a:rPr lang="en-US" sz="3200" b="1" dirty="0" smtClean="0"/>
              <a:t>Knowledge Defined</a:t>
            </a:r>
            <a:endParaRPr lang="en-US" sz="3200" dirty="0"/>
          </a:p>
        </p:txBody>
      </p:sp>
      <p:sp>
        <p:nvSpPr>
          <p:cNvPr id="3" name="Content Placeholder 2"/>
          <p:cNvSpPr>
            <a:spLocks noGrp="1"/>
          </p:cNvSpPr>
          <p:nvPr>
            <p:ph idx="1"/>
          </p:nvPr>
        </p:nvSpPr>
        <p:spPr>
          <a:xfrm>
            <a:off x="0" y="785356"/>
            <a:ext cx="9144000" cy="6072644"/>
          </a:xfrm>
        </p:spPr>
        <p:txBody>
          <a:bodyPr>
            <a:noAutofit/>
          </a:bodyPr>
          <a:lstStyle/>
          <a:p>
            <a:r>
              <a:rPr lang="en-US" sz="2400" b="1" dirty="0" smtClean="0"/>
              <a:t>Knowledge</a:t>
            </a:r>
            <a:r>
              <a:rPr lang="en-US" sz="2400" dirty="0" smtClean="0"/>
              <a:t>: </a:t>
            </a:r>
            <a:r>
              <a:rPr lang="en-US" sz="2400" b="1" dirty="0" smtClean="0"/>
              <a:t>collection of </a:t>
            </a:r>
            <a:r>
              <a:rPr lang="en-US" sz="2400" b="1" dirty="0">
                <a:solidFill>
                  <a:srgbClr val="FF0000"/>
                </a:solidFill>
              </a:rPr>
              <a:t>justified </a:t>
            </a:r>
            <a:r>
              <a:rPr lang="en-US" sz="2400" b="1" dirty="0" smtClean="0">
                <a:solidFill>
                  <a:srgbClr val="FF0000"/>
                </a:solidFill>
              </a:rPr>
              <a:t>true beliefs </a:t>
            </a:r>
            <a:r>
              <a:rPr lang="en-US" sz="2400" b="1" dirty="0" smtClean="0"/>
              <a:t>that withstand falsification tests and are held by a large fraction of the community</a:t>
            </a:r>
          </a:p>
          <a:p>
            <a:pPr lvl="1"/>
            <a:r>
              <a:rPr lang="en-US" sz="1800" dirty="0" smtClean="0"/>
              <a:t>Knowledge has social attribute: shared and commonly accepted and passed on5 to next generations </a:t>
            </a:r>
            <a:r>
              <a:rPr lang="mr-IN" sz="1800" dirty="0" smtClean="0"/>
              <a:t>–</a:t>
            </a:r>
            <a:r>
              <a:rPr lang="en-US" sz="1800" dirty="0" smtClean="0"/>
              <a:t> individual’s idea/opinion is not knowledge until accepted by others</a:t>
            </a:r>
          </a:p>
          <a:p>
            <a:pPr lvl="1"/>
            <a:r>
              <a:rPr lang="en-US" sz="1800" dirty="0" smtClean="0"/>
              <a:t>Knowledge </a:t>
            </a:r>
            <a:r>
              <a:rPr lang="en-US" sz="1800" dirty="0"/>
              <a:t>is based on and/or describes truth but may or may not be the truth itself</a:t>
            </a:r>
          </a:p>
          <a:p>
            <a:pPr lvl="1"/>
            <a:r>
              <a:rPr lang="en-US" sz="1800" dirty="0"/>
              <a:t>Knowledge is subjective, its </a:t>
            </a:r>
            <a:r>
              <a:rPr lang="en-US" sz="1800" dirty="0" smtClean="0"/>
              <a:t>current objective </a:t>
            </a:r>
            <a:r>
              <a:rPr lang="en-US" sz="1800" dirty="0"/>
              <a:t>form is authentic books </a:t>
            </a:r>
            <a:r>
              <a:rPr lang="en-US" sz="1800" dirty="0" smtClean="0"/>
              <a:t>(old sayings)</a:t>
            </a:r>
            <a:endParaRPr lang="en-US" sz="1800" dirty="0"/>
          </a:p>
          <a:p>
            <a:pPr lvl="1"/>
            <a:r>
              <a:rPr lang="en-US" sz="1800" dirty="0" smtClean="0"/>
              <a:t>Unfalsifiable: testable and able to withstand the falsification tests</a:t>
            </a:r>
          </a:p>
          <a:p>
            <a:pPr lvl="1"/>
            <a:r>
              <a:rPr lang="en-US" sz="1800" dirty="0"/>
              <a:t>Knowledge is beliefs held by a large portion of a community and not only by a few experts (i.e. it is tested by these people to be true), the one held by few experts may be knowledge in science stage which can be modified substantially when becoming real knowledge</a:t>
            </a:r>
          </a:p>
          <a:p>
            <a:pPr lvl="1"/>
            <a:r>
              <a:rPr lang="en-US" sz="1800" dirty="0" smtClean="0"/>
              <a:t>Knowledge </a:t>
            </a:r>
            <a:r>
              <a:rPr lang="en-US" sz="1800" dirty="0" smtClean="0">
                <a:solidFill>
                  <a:srgbClr val="FF0000"/>
                </a:solidFill>
              </a:rPr>
              <a:t>best reflects truth at a time (this is what humans can be closest to truth)</a:t>
            </a:r>
          </a:p>
          <a:p>
            <a:pPr lvl="1"/>
            <a:r>
              <a:rPr lang="en-US" sz="1800" dirty="0" smtClean="0"/>
              <a:t>Knowledge can later be falsified</a:t>
            </a:r>
          </a:p>
          <a:p>
            <a:pPr lvl="1"/>
            <a:r>
              <a:rPr lang="en-US" sz="1800" dirty="0" smtClean="0"/>
              <a:t>New knowledge can be added continuously through history</a:t>
            </a:r>
          </a:p>
          <a:p>
            <a:pPr lvl="1"/>
            <a:r>
              <a:rPr lang="en-US" sz="1800" dirty="0" smtClean="0"/>
              <a:t>Knowledge is accumulative: when new knowledge is in conflict with existing knowledge, the new knowledge has to be backward compatible and/or the existing knowledge has to be falsified. </a:t>
            </a:r>
          </a:p>
          <a:p>
            <a:pPr lvl="1"/>
            <a:r>
              <a:rPr lang="en-US" sz="1800" dirty="0" smtClean="0"/>
              <a:t>Such defined knowledge has a time delay from the justification process</a:t>
            </a:r>
          </a:p>
          <a:p>
            <a:pPr lvl="1"/>
            <a:r>
              <a:rPr lang="en-US" sz="1800" dirty="0" smtClean="0"/>
              <a:t>Scientific news is in general not knowledge-understanding</a:t>
            </a:r>
          </a:p>
          <a:p>
            <a:pPr lvl="1"/>
            <a:endParaRPr lang="en-US" sz="2000" dirty="0"/>
          </a:p>
        </p:txBody>
      </p:sp>
    </p:spTree>
    <p:extLst>
      <p:ext uri="{BB962C8B-B14F-4D97-AF65-F5344CB8AC3E}">
        <p14:creationId xmlns:p14="http://schemas.microsoft.com/office/powerpoint/2010/main" val="283211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112984"/>
            <a:ext cx="7886700" cy="672372"/>
          </a:xfrm>
        </p:spPr>
        <p:txBody>
          <a:bodyPr>
            <a:noAutofit/>
          </a:bodyPr>
          <a:lstStyle/>
          <a:p>
            <a:pPr algn="ctr"/>
            <a:r>
              <a:rPr lang="en-US" sz="3200" b="1" dirty="0" smtClean="0"/>
              <a:t>Knowledge Defined</a:t>
            </a:r>
            <a:endParaRPr lang="en-US" sz="3200" dirty="0"/>
          </a:p>
        </p:txBody>
      </p:sp>
      <p:sp>
        <p:nvSpPr>
          <p:cNvPr id="3" name="Content Placeholder 2"/>
          <p:cNvSpPr>
            <a:spLocks noGrp="1"/>
          </p:cNvSpPr>
          <p:nvPr>
            <p:ph idx="1"/>
          </p:nvPr>
        </p:nvSpPr>
        <p:spPr>
          <a:xfrm>
            <a:off x="239565" y="785356"/>
            <a:ext cx="8707400" cy="5637215"/>
          </a:xfrm>
        </p:spPr>
        <p:txBody>
          <a:bodyPr>
            <a:noAutofit/>
          </a:bodyPr>
          <a:lstStyle/>
          <a:p>
            <a:r>
              <a:rPr lang="en-US" sz="2400" b="1" dirty="0" smtClean="0"/>
              <a:t>Knowledge</a:t>
            </a:r>
            <a:r>
              <a:rPr lang="en-US" sz="2400" dirty="0" smtClean="0"/>
              <a:t>: </a:t>
            </a:r>
            <a:r>
              <a:rPr lang="en-US" sz="2400" b="1" dirty="0" smtClean="0"/>
              <a:t>collection of </a:t>
            </a:r>
            <a:r>
              <a:rPr lang="en-US" sz="2400" b="1" dirty="0" err="1" smtClean="0"/>
              <a:t>unfalsifiably</a:t>
            </a:r>
            <a:r>
              <a:rPr lang="en-US" sz="2400" dirty="0" smtClean="0"/>
              <a:t> </a:t>
            </a:r>
            <a:r>
              <a:rPr lang="en-US" sz="2400" b="1" dirty="0" smtClean="0"/>
              <a:t>justified true beliefs held by a large fraction of the community</a:t>
            </a:r>
          </a:p>
          <a:p>
            <a:pPr lvl="1"/>
            <a:r>
              <a:rPr lang="en-US" sz="2000" dirty="0" smtClean="0"/>
              <a:t>Unfalsifiable: testable and able to withstand the </a:t>
            </a:r>
            <a:r>
              <a:rPr lang="en-US" sz="2000" dirty="0" smtClean="0">
                <a:solidFill>
                  <a:srgbClr val="FF0000"/>
                </a:solidFill>
              </a:rPr>
              <a:t>falsification</a:t>
            </a:r>
            <a:r>
              <a:rPr lang="en-US" sz="2000" dirty="0" smtClean="0"/>
              <a:t> tests</a:t>
            </a:r>
          </a:p>
          <a:p>
            <a:pPr lvl="1"/>
            <a:r>
              <a:rPr lang="en-US" sz="2000" dirty="0" smtClean="0"/>
              <a:t>knowledge is </a:t>
            </a:r>
            <a:r>
              <a:rPr lang="en-US" sz="2000" dirty="0" smtClean="0">
                <a:solidFill>
                  <a:srgbClr val="FF0000"/>
                </a:solidFill>
              </a:rPr>
              <a:t>based on </a:t>
            </a:r>
            <a:r>
              <a:rPr lang="en-US" sz="2000" dirty="0" smtClean="0"/>
              <a:t>and/or </a:t>
            </a:r>
            <a:r>
              <a:rPr lang="en-US" sz="2000" dirty="0" smtClean="0">
                <a:solidFill>
                  <a:srgbClr val="FF0000"/>
                </a:solidFill>
              </a:rPr>
              <a:t>describes</a:t>
            </a:r>
            <a:r>
              <a:rPr lang="en-US" sz="2000" dirty="0" smtClean="0"/>
              <a:t> truth but may </a:t>
            </a:r>
            <a:r>
              <a:rPr lang="en-US" sz="2000" dirty="0"/>
              <a:t>or may not be the truth </a:t>
            </a:r>
            <a:r>
              <a:rPr lang="en-US" sz="2000" dirty="0" smtClean="0"/>
              <a:t>itself</a:t>
            </a:r>
          </a:p>
          <a:p>
            <a:pPr lvl="1"/>
            <a:r>
              <a:rPr lang="en-US" sz="2000" dirty="0" smtClean="0"/>
              <a:t>Knowledge is </a:t>
            </a:r>
            <a:r>
              <a:rPr lang="en-US" sz="2000" dirty="0" smtClean="0">
                <a:solidFill>
                  <a:srgbClr val="FF0000"/>
                </a:solidFill>
              </a:rPr>
              <a:t>subjective</a:t>
            </a:r>
            <a:r>
              <a:rPr lang="en-US" sz="2000" dirty="0" smtClean="0"/>
              <a:t> (beliefs), its objective form is authentic books </a:t>
            </a:r>
          </a:p>
          <a:p>
            <a:pPr lvl="1"/>
            <a:r>
              <a:rPr lang="en-US" sz="2000" dirty="0" smtClean="0"/>
              <a:t>Knowledge is beliefs held by a </a:t>
            </a:r>
            <a:r>
              <a:rPr lang="en-US" sz="2000" dirty="0" smtClean="0">
                <a:solidFill>
                  <a:srgbClr val="FF0000"/>
                </a:solidFill>
              </a:rPr>
              <a:t>large fraction </a:t>
            </a:r>
            <a:r>
              <a:rPr lang="en-US" sz="2000" dirty="0" smtClean="0"/>
              <a:t>of a community and not only by a few experts (i.e. it is tested by these people to be true). The one held by few experts may be knowledge in science stage which can be modified substantially when becoming real knowledge</a:t>
            </a:r>
          </a:p>
          <a:p>
            <a:pPr lvl="1"/>
            <a:r>
              <a:rPr lang="en-US" sz="2000" dirty="0" smtClean="0"/>
              <a:t>Knowledge best reflects truth </a:t>
            </a:r>
            <a:r>
              <a:rPr lang="en-US" sz="2000" dirty="0" smtClean="0">
                <a:solidFill>
                  <a:srgbClr val="FF0000"/>
                </a:solidFill>
              </a:rPr>
              <a:t>at a time</a:t>
            </a:r>
          </a:p>
          <a:p>
            <a:pPr lvl="1"/>
            <a:r>
              <a:rPr lang="en-US" sz="2000" dirty="0" smtClean="0"/>
              <a:t>Knowledge can later be falsified</a:t>
            </a:r>
          </a:p>
          <a:p>
            <a:pPr lvl="1"/>
            <a:r>
              <a:rPr lang="en-US" sz="2000" dirty="0" smtClean="0"/>
              <a:t>New knowledge can be added continuously through history</a:t>
            </a:r>
          </a:p>
          <a:p>
            <a:pPr lvl="1"/>
            <a:r>
              <a:rPr lang="en-US" sz="2000" dirty="0" smtClean="0"/>
              <a:t>Knowledge is accumulative: when new knowledge is in conflict with existing knowledge, the new knowledge has to be backward compatible and/or the existing knowledge has to be falsified. </a:t>
            </a:r>
          </a:p>
          <a:p>
            <a:pPr lvl="1"/>
            <a:r>
              <a:rPr lang="en-US" sz="2000" dirty="0" smtClean="0"/>
              <a:t>Such defined knowledge has a time delay from the justification process</a:t>
            </a:r>
          </a:p>
          <a:p>
            <a:pPr lvl="1"/>
            <a:endParaRPr lang="en-US" sz="2000" dirty="0"/>
          </a:p>
        </p:txBody>
      </p:sp>
    </p:spTree>
    <p:extLst>
      <p:ext uri="{BB962C8B-B14F-4D97-AF65-F5344CB8AC3E}">
        <p14:creationId xmlns:p14="http://schemas.microsoft.com/office/powerpoint/2010/main" val="402110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7"/>
            <a:ext cx="7886700" cy="758824"/>
          </a:xfrm>
        </p:spPr>
        <p:txBody>
          <a:bodyPr>
            <a:normAutofit/>
          </a:bodyPr>
          <a:lstStyle/>
          <a:p>
            <a:pPr algn="ctr"/>
            <a:r>
              <a:rPr lang="en-US" sz="3600" b="1" dirty="0" smtClean="0"/>
              <a:t>Science Revolution (1550-1700)</a:t>
            </a:r>
            <a:endParaRPr lang="en-US" sz="3600" b="1" dirty="0"/>
          </a:p>
        </p:txBody>
      </p:sp>
      <p:sp>
        <p:nvSpPr>
          <p:cNvPr id="3" name="Content Placeholder 2"/>
          <p:cNvSpPr>
            <a:spLocks noGrp="1"/>
          </p:cNvSpPr>
          <p:nvPr>
            <p:ph idx="1"/>
          </p:nvPr>
        </p:nvSpPr>
        <p:spPr>
          <a:xfrm>
            <a:off x="247650" y="952501"/>
            <a:ext cx="8610600" cy="5905499"/>
          </a:xfrm>
        </p:spPr>
        <p:txBody>
          <a:bodyPr>
            <a:normAutofit fontScale="77500" lnSpcReduction="20000"/>
          </a:bodyPr>
          <a:lstStyle/>
          <a:p>
            <a:r>
              <a:rPr lang="en-US" dirty="0" smtClean="0"/>
              <a:t>Scholastic worldview: (before science revolution)</a:t>
            </a:r>
          </a:p>
          <a:p>
            <a:pPr lvl="1"/>
            <a:r>
              <a:rPr lang="en-US" dirty="0" smtClean="0"/>
              <a:t>Four natural elements (earth, air, fire, water), plus the 5</a:t>
            </a:r>
            <a:r>
              <a:rPr lang="en-US" baseline="30000" dirty="0" smtClean="0"/>
              <a:t>th</a:t>
            </a:r>
            <a:r>
              <a:rPr lang="en-US" dirty="0" smtClean="0"/>
              <a:t> element in heavens</a:t>
            </a:r>
          </a:p>
          <a:p>
            <a:pPr lvl="1"/>
            <a:r>
              <a:rPr lang="en-US" dirty="0" smtClean="0"/>
              <a:t>Natural motion (growth of plants)</a:t>
            </a:r>
          </a:p>
          <a:p>
            <a:pPr lvl="1"/>
            <a:r>
              <a:rPr lang="en-US" dirty="0" smtClean="0"/>
              <a:t>Many events  happen for some purposes</a:t>
            </a:r>
          </a:p>
          <a:p>
            <a:pPr lvl="1"/>
            <a:r>
              <a:rPr lang="en-US" dirty="0" smtClean="0"/>
              <a:t>Ptolemy ~150 AD: objects in heavens moving in circles. </a:t>
            </a:r>
          </a:p>
          <a:p>
            <a:r>
              <a:rPr lang="en-US" dirty="0" smtClean="0"/>
              <a:t>Nicolaus Copernicus (1473-1543): heliocentric view, made understandable of “</a:t>
            </a:r>
            <a:r>
              <a:rPr lang="en-US" dirty="0" smtClean="0">
                <a:hlinkClick r:id="rId3"/>
              </a:rPr>
              <a:t>retrograde motion</a:t>
            </a:r>
            <a:r>
              <a:rPr lang="en-US" dirty="0" smtClean="0"/>
              <a:t>”</a:t>
            </a:r>
          </a:p>
          <a:p>
            <a:r>
              <a:rPr lang="en-US" dirty="0" smtClean="0"/>
              <a:t>Galileo Galilei (1564-1642): Free-fall motion, Galilean relativity, telescope</a:t>
            </a:r>
          </a:p>
          <a:p>
            <a:r>
              <a:rPr lang="en-US" dirty="0" smtClean="0"/>
              <a:t>Johannes Kepler (1571-1630): Kepler’s law of planets motion</a:t>
            </a:r>
          </a:p>
          <a:p>
            <a:r>
              <a:rPr lang="en-US" dirty="0" smtClean="0"/>
              <a:t>Rene Descartes (1596-1650): question immaterialness of soul and God, Cartesian coordinates, </a:t>
            </a:r>
            <a:r>
              <a:rPr lang="en-US" dirty="0"/>
              <a:t>analytical </a:t>
            </a:r>
            <a:r>
              <a:rPr lang="en-US" dirty="0" smtClean="0"/>
              <a:t>geometry, “I think therefore I am” (Cartesian skepticism)</a:t>
            </a:r>
          </a:p>
          <a:p>
            <a:r>
              <a:rPr lang="en-US" dirty="0" smtClean="0"/>
              <a:t>Andreas Vesalius and William Harvey (1628): blood circulation and role of heart</a:t>
            </a:r>
          </a:p>
          <a:p>
            <a:r>
              <a:rPr lang="en-US" dirty="0" smtClean="0"/>
              <a:t>Robert Boyle (1627-91): British Royal Society, setting science standard</a:t>
            </a:r>
          </a:p>
          <a:p>
            <a:r>
              <a:rPr lang="en-US" dirty="0" smtClean="0"/>
              <a:t>Isaac Newton (1642-1727): Newton’s laws, understanding free-fall, tidal waves, and planetary motions under the same frame of science, quantitative science with mathematics</a:t>
            </a:r>
            <a:endParaRPr lang="en-US" dirty="0"/>
          </a:p>
        </p:txBody>
      </p:sp>
    </p:spTree>
    <p:extLst>
      <p:ext uri="{BB962C8B-B14F-4D97-AF65-F5344CB8AC3E}">
        <p14:creationId xmlns:p14="http://schemas.microsoft.com/office/powerpoint/2010/main" val="1316372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0536"/>
            <a:ext cx="7886700" cy="639752"/>
          </a:xfrm>
        </p:spPr>
        <p:txBody>
          <a:bodyPr>
            <a:normAutofit/>
          </a:bodyPr>
          <a:lstStyle/>
          <a:p>
            <a:pPr algn="ctr"/>
            <a:r>
              <a:rPr lang="en-US" sz="3200" b="1" dirty="0" smtClean="0"/>
              <a:t>Searching for Theories of Science</a:t>
            </a:r>
            <a:endParaRPr lang="en-US" sz="3200" b="1" dirty="0"/>
          </a:p>
        </p:txBody>
      </p:sp>
      <p:sp>
        <p:nvSpPr>
          <p:cNvPr id="3" name="Content Placeholder 2"/>
          <p:cNvSpPr>
            <a:spLocks noGrp="1"/>
          </p:cNvSpPr>
          <p:nvPr>
            <p:ph idx="1"/>
          </p:nvPr>
        </p:nvSpPr>
        <p:spPr>
          <a:xfrm>
            <a:off x="156410" y="693199"/>
            <a:ext cx="8831178" cy="6164801"/>
          </a:xfrm>
        </p:spPr>
        <p:txBody>
          <a:bodyPr>
            <a:normAutofit fontScale="25000" lnSpcReduction="20000"/>
          </a:bodyPr>
          <a:lstStyle/>
          <a:p>
            <a:r>
              <a:rPr lang="en-US" sz="11200" dirty="0" smtClean="0"/>
              <a:t>An example of the process a scientist experiences</a:t>
            </a:r>
          </a:p>
          <a:p>
            <a:pPr lvl="1">
              <a:spcBef>
                <a:spcPts val="1200"/>
              </a:spcBef>
            </a:pPr>
            <a:r>
              <a:rPr lang="en-US" sz="8000" dirty="0"/>
              <a:t>Often a scientist is driven by </a:t>
            </a:r>
            <a:r>
              <a:rPr lang="en-US" sz="8000" b="1" dirty="0"/>
              <a:t>Curiosity </a:t>
            </a:r>
            <a:r>
              <a:rPr lang="en-US" sz="8000" dirty="0"/>
              <a:t>based on or related (maybe indirect) to some (natural </a:t>
            </a:r>
            <a:r>
              <a:rPr lang="en-US" sz="8000" dirty="0" smtClean="0"/>
              <a:t>and/or </a:t>
            </a:r>
            <a:r>
              <a:rPr lang="en-US" sz="8000" dirty="0"/>
              <a:t>intellectual) observations: </a:t>
            </a:r>
            <a:r>
              <a:rPr lang="en-US" sz="8000" dirty="0" smtClean="0"/>
              <a:t>no existing satisfactory explanation, no </a:t>
            </a:r>
            <a:r>
              <a:rPr lang="en-US" sz="8000" dirty="0"/>
              <a:t>belief to justify </a:t>
            </a:r>
            <a:r>
              <a:rPr lang="en-US" sz="8000" dirty="0" smtClean="0"/>
              <a:t>yet (falling apple, or application of ones’ knowledge)</a:t>
            </a:r>
            <a:endParaRPr lang="en-US" sz="8000" dirty="0"/>
          </a:p>
          <a:p>
            <a:pPr lvl="1">
              <a:spcBef>
                <a:spcPts val="1200"/>
              </a:spcBef>
            </a:pPr>
            <a:r>
              <a:rPr lang="en-US" sz="8000" dirty="0"/>
              <a:t>Some </a:t>
            </a:r>
            <a:r>
              <a:rPr lang="en-US" sz="8000" dirty="0" smtClean="0"/>
              <a:t>of the curiosities </a:t>
            </a:r>
            <a:r>
              <a:rPr lang="en-US" sz="8000" dirty="0"/>
              <a:t>grow to become </a:t>
            </a:r>
            <a:r>
              <a:rPr lang="en-US" sz="8000" b="1" dirty="0"/>
              <a:t>Belief</a:t>
            </a:r>
            <a:r>
              <a:rPr lang="en-US" sz="8000" dirty="0"/>
              <a:t>, and then the scientist want to test or </a:t>
            </a:r>
            <a:r>
              <a:rPr lang="en-US" sz="8000" b="1" dirty="0"/>
              <a:t>Justify</a:t>
            </a:r>
            <a:r>
              <a:rPr lang="en-US" sz="8000" dirty="0"/>
              <a:t> (or prove, in a scientific term) that the belief is </a:t>
            </a:r>
            <a:r>
              <a:rPr lang="en-US" sz="8000" b="1" dirty="0"/>
              <a:t>True</a:t>
            </a:r>
            <a:r>
              <a:rPr lang="en-US" sz="8000" dirty="0"/>
              <a:t>. </a:t>
            </a:r>
          </a:p>
          <a:p>
            <a:pPr lvl="1">
              <a:spcBef>
                <a:spcPts val="1200"/>
              </a:spcBef>
            </a:pPr>
            <a:r>
              <a:rPr lang="en-US" sz="8000" dirty="0"/>
              <a:t>The scientist tests or justifies a belief with </a:t>
            </a:r>
            <a:r>
              <a:rPr lang="en-US" sz="8000" b="1" dirty="0" smtClean="0"/>
              <a:t>evidence</a:t>
            </a:r>
            <a:r>
              <a:rPr lang="en-US" sz="8000" dirty="0" smtClean="0"/>
              <a:t>/</a:t>
            </a:r>
            <a:r>
              <a:rPr lang="en-US" sz="8000" b="1" dirty="0" smtClean="0"/>
              <a:t>reasoning</a:t>
            </a:r>
            <a:r>
              <a:rPr lang="en-US" sz="8000" dirty="0" smtClean="0"/>
              <a:t>/</a:t>
            </a:r>
            <a:r>
              <a:rPr lang="en-US" sz="8000" b="1" dirty="0" smtClean="0"/>
              <a:t>math</a:t>
            </a:r>
            <a:endParaRPr lang="en-US" sz="8000" dirty="0"/>
          </a:p>
          <a:p>
            <a:pPr lvl="1">
              <a:spcBef>
                <a:spcPts val="1200"/>
              </a:spcBef>
            </a:pPr>
            <a:r>
              <a:rPr lang="en-US" sz="8000" dirty="0"/>
              <a:t>Other scientists may have different </a:t>
            </a:r>
            <a:r>
              <a:rPr lang="en-US" sz="8000" dirty="0" smtClean="0"/>
              <a:t>ideas/beliefs </a:t>
            </a:r>
            <a:r>
              <a:rPr lang="en-US" sz="8000" dirty="0"/>
              <a:t>and they will </a:t>
            </a:r>
            <a:r>
              <a:rPr lang="en-US" sz="8000" b="1" dirty="0"/>
              <a:t>falsify</a:t>
            </a:r>
            <a:r>
              <a:rPr lang="en-US" sz="8000" dirty="0"/>
              <a:t> </a:t>
            </a:r>
            <a:r>
              <a:rPr lang="en-US" sz="8000" dirty="0" smtClean="0"/>
              <a:t>your </a:t>
            </a:r>
            <a:r>
              <a:rPr lang="en-US" sz="8000" dirty="0"/>
              <a:t>new idea/belief with their counter evidence and reasoning </a:t>
            </a:r>
          </a:p>
          <a:p>
            <a:pPr lvl="1">
              <a:spcBef>
                <a:spcPts val="1200"/>
              </a:spcBef>
            </a:pPr>
            <a:r>
              <a:rPr lang="en-US" sz="8000" dirty="0"/>
              <a:t>A </a:t>
            </a:r>
            <a:r>
              <a:rPr lang="en-US" sz="8000" dirty="0" smtClean="0"/>
              <a:t>theory is </a:t>
            </a:r>
            <a:r>
              <a:rPr lang="en-US" sz="8000" dirty="0"/>
              <a:t>successful if it </a:t>
            </a:r>
            <a:r>
              <a:rPr lang="en-US" sz="8000" dirty="0" smtClean="0"/>
              <a:t>withstands </a:t>
            </a:r>
            <a:r>
              <a:rPr lang="en-US" sz="8000" dirty="0"/>
              <a:t>the falsification tests</a:t>
            </a:r>
          </a:p>
          <a:p>
            <a:pPr lvl="1">
              <a:spcBef>
                <a:spcPts val="1200"/>
              </a:spcBef>
            </a:pPr>
            <a:r>
              <a:rPr lang="en-US" sz="8000" dirty="0"/>
              <a:t>It takes a much longer time for a successful </a:t>
            </a:r>
            <a:r>
              <a:rPr lang="en-US" sz="8000" dirty="0" smtClean="0"/>
              <a:t>theory </a:t>
            </a:r>
            <a:r>
              <a:rPr lang="en-US" sz="8000" dirty="0"/>
              <a:t>to eventually become knowledge of </a:t>
            </a:r>
            <a:r>
              <a:rPr lang="en-US" sz="8000" dirty="0" smtClean="0"/>
              <a:t>a community</a:t>
            </a:r>
            <a:endParaRPr lang="en-US" sz="8000" dirty="0"/>
          </a:p>
          <a:p>
            <a:pPr lvl="1">
              <a:spcBef>
                <a:spcPts val="1200"/>
              </a:spcBef>
            </a:pPr>
            <a:r>
              <a:rPr lang="en-US" sz="8000" dirty="0"/>
              <a:t>Often a piece of knowledge is formed with a collection of successfully justified true </a:t>
            </a:r>
            <a:r>
              <a:rPr lang="en-US" sz="8000" dirty="0" smtClean="0"/>
              <a:t>beliefs/theories through abstraction/condensation/reduction</a:t>
            </a:r>
            <a:endParaRPr lang="en-US" dirty="0" smtClean="0"/>
          </a:p>
          <a:p>
            <a:r>
              <a:rPr lang="en-US" sz="11200" dirty="0" smtClean="0"/>
              <a:t>What is the key issue to a theory of science?</a:t>
            </a:r>
          </a:p>
          <a:p>
            <a:pPr marL="685800" lvl="2">
              <a:spcBef>
                <a:spcPts val="1000"/>
              </a:spcBef>
            </a:pPr>
            <a:r>
              <a:rPr lang="en-US" sz="8000" dirty="0"/>
              <a:t>Scientific thinking? </a:t>
            </a:r>
            <a:r>
              <a:rPr lang="en-US" sz="8000" dirty="0" smtClean="0"/>
              <a:t>Scientific </a:t>
            </a:r>
            <a:r>
              <a:rPr lang="en-US" sz="8000" dirty="0"/>
              <a:t>method</a:t>
            </a:r>
            <a:r>
              <a:rPr lang="en-US" sz="8000" dirty="0" smtClean="0"/>
              <a:t>?</a:t>
            </a:r>
            <a:r>
              <a:rPr lang="en-US" sz="8000" dirty="0"/>
              <a:t> Scientific logic?</a:t>
            </a:r>
            <a:r>
              <a:rPr lang="en-US" sz="8000" dirty="0" smtClean="0"/>
              <a:t> </a:t>
            </a:r>
            <a:r>
              <a:rPr lang="en-US" sz="8000" dirty="0"/>
              <a:t>Scientific reasoning</a:t>
            </a:r>
            <a:r>
              <a:rPr lang="en-US" sz="8000" dirty="0" smtClean="0"/>
              <a:t>?</a:t>
            </a:r>
            <a:endParaRPr lang="en-US" sz="11200" dirty="0" smtClean="0"/>
          </a:p>
          <a:p>
            <a:r>
              <a:rPr lang="en-US" sz="11200" dirty="0" smtClean="0"/>
              <a:t>Sources of knowledge:</a:t>
            </a:r>
          </a:p>
          <a:p>
            <a:pPr lvl="1"/>
            <a:r>
              <a:rPr lang="en-US" sz="8000" dirty="0" smtClean="0"/>
              <a:t>Experience</a:t>
            </a:r>
          </a:p>
          <a:p>
            <a:pPr lvl="1"/>
            <a:r>
              <a:rPr lang="en-US" sz="8000" dirty="0" smtClean="0"/>
              <a:t>Conceptualization, mathematics and (existing) science/knowledge</a:t>
            </a:r>
          </a:p>
        </p:txBody>
      </p:sp>
    </p:spTree>
    <p:extLst>
      <p:ext uri="{BB962C8B-B14F-4D97-AF65-F5344CB8AC3E}">
        <p14:creationId xmlns:p14="http://schemas.microsoft.com/office/powerpoint/2010/main" val="2332151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63" y="122204"/>
            <a:ext cx="7886700" cy="781310"/>
          </a:xfrm>
        </p:spPr>
        <p:txBody>
          <a:bodyPr>
            <a:noAutofit/>
          </a:bodyPr>
          <a:lstStyle/>
          <a:p>
            <a:pPr algn="ctr"/>
            <a:r>
              <a:rPr lang="en-US" sz="3200" b="1" dirty="0" smtClean="0"/>
              <a:t>How Can We Gain Knowledge?</a:t>
            </a:r>
            <a:br>
              <a:rPr lang="en-US" sz="3200" b="1" dirty="0" smtClean="0"/>
            </a:br>
            <a:r>
              <a:rPr lang="en-US" sz="3200" b="1" dirty="0" smtClean="0"/>
              <a:t>Empiricism vs. Rationalism</a:t>
            </a:r>
            <a:endParaRPr lang="en-US" sz="3200" b="1" dirty="0"/>
          </a:p>
        </p:txBody>
      </p:sp>
      <p:sp>
        <p:nvSpPr>
          <p:cNvPr id="3" name="Content Placeholder 2"/>
          <p:cNvSpPr>
            <a:spLocks noGrp="1"/>
          </p:cNvSpPr>
          <p:nvPr>
            <p:ph idx="1"/>
          </p:nvPr>
        </p:nvSpPr>
        <p:spPr>
          <a:xfrm>
            <a:off x="0" y="1042165"/>
            <a:ext cx="9144000" cy="5815836"/>
          </a:xfrm>
        </p:spPr>
        <p:txBody>
          <a:bodyPr>
            <a:normAutofit fontScale="77500" lnSpcReduction="20000"/>
          </a:bodyPr>
          <a:lstStyle/>
          <a:p>
            <a:r>
              <a:rPr lang="en-US" dirty="0" smtClean="0"/>
              <a:t>Empiricism: the </a:t>
            </a:r>
            <a:r>
              <a:rPr lang="en-US" b="1" dirty="0" smtClean="0">
                <a:solidFill>
                  <a:srgbClr val="FF0000"/>
                </a:solidFill>
              </a:rPr>
              <a:t>only</a:t>
            </a:r>
            <a:r>
              <a:rPr lang="en-US" dirty="0" smtClean="0"/>
              <a:t> source of real knowledge about the world is experience</a:t>
            </a:r>
          </a:p>
          <a:p>
            <a:pPr lvl="1"/>
            <a:r>
              <a:rPr lang="en-US" dirty="0" smtClean="0"/>
              <a:t>John Locke, George Berkeley, Dave Hume, John Stuart  Mill</a:t>
            </a:r>
          </a:p>
          <a:p>
            <a:pPr lvl="1"/>
            <a:r>
              <a:rPr lang="en-US" dirty="0" smtClean="0"/>
              <a:t>Sensationalism: everything we learn is from sensation and our thought is only to track and respond to patterns in these sensations. </a:t>
            </a:r>
          </a:p>
          <a:p>
            <a:pPr lvl="1"/>
            <a:r>
              <a:rPr lang="en-US" dirty="0" smtClean="0"/>
              <a:t>People may draw different conclusions from the same experience</a:t>
            </a:r>
          </a:p>
          <a:p>
            <a:pPr lvl="1"/>
            <a:r>
              <a:rPr lang="en-US" dirty="0" smtClean="0"/>
              <a:t>Our sensations can be extended by instruments</a:t>
            </a:r>
          </a:p>
          <a:p>
            <a:pPr lvl="1"/>
            <a:r>
              <a:rPr lang="en-US" dirty="0" smtClean="0"/>
              <a:t>Pro-science not religion</a:t>
            </a:r>
          </a:p>
          <a:p>
            <a:r>
              <a:rPr lang="en-US" dirty="0" smtClean="0"/>
              <a:t>Rationalism: pure reasoning can be </a:t>
            </a:r>
            <a:r>
              <a:rPr lang="en-US" b="1" dirty="0" smtClean="0">
                <a:solidFill>
                  <a:srgbClr val="FF0000"/>
                </a:solidFill>
              </a:rPr>
              <a:t>a</a:t>
            </a:r>
            <a:r>
              <a:rPr lang="en-US" dirty="0" smtClean="0"/>
              <a:t> route to knowledge that does not depend on experience</a:t>
            </a:r>
          </a:p>
          <a:p>
            <a:pPr lvl="1"/>
            <a:r>
              <a:rPr lang="en-US" dirty="0" smtClean="0"/>
              <a:t>Descartes (</a:t>
            </a:r>
            <a:r>
              <a:rPr lang="en-US" dirty="0"/>
              <a:t>I think; </a:t>
            </a:r>
            <a:r>
              <a:rPr lang="en-US" dirty="0" smtClean="0"/>
              <a:t>therefore I am), Leibniz, </a:t>
            </a:r>
          </a:p>
          <a:p>
            <a:pPr lvl="1"/>
            <a:r>
              <a:rPr lang="en-US" dirty="0" smtClean="0"/>
              <a:t>Something can be known priori (born with it), </a:t>
            </a:r>
          </a:p>
          <a:p>
            <a:pPr lvl="1"/>
            <a:r>
              <a:rPr lang="en-US" dirty="0" smtClean="0"/>
              <a:t>math</a:t>
            </a:r>
          </a:p>
          <a:p>
            <a:r>
              <a:rPr lang="en-US" dirty="0" smtClean="0"/>
              <a:t>Transcendental idealism: interaction between experience and preexisting mental structures that we make sense of experience</a:t>
            </a:r>
          </a:p>
          <a:p>
            <a:pPr lvl="1"/>
            <a:r>
              <a:rPr lang="en-US" dirty="0" smtClean="0"/>
              <a:t>Immanuel Kant (but more empiricism): theory without observation is empty, observation without theory is blinded </a:t>
            </a:r>
          </a:p>
          <a:p>
            <a:pPr lvl="1"/>
            <a:r>
              <a:rPr lang="en-US" dirty="0" smtClean="0"/>
              <a:t>Context of discovery: no method can be followed</a:t>
            </a:r>
          </a:p>
          <a:p>
            <a:pPr lvl="1"/>
            <a:r>
              <a:rPr lang="en-US" dirty="0" smtClean="0"/>
              <a:t>Context of justification: methods can be useful</a:t>
            </a:r>
          </a:p>
          <a:p>
            <a:pPr lvl="1"/>
            <a:r>
              <a:rPr lang="en-US" dirty="0" smtClean="0"/>
              <a:t>Space (3-D), time, causation (based on previous experience)</a:t>
            </a:r>
          </a:p>
          <a:p>
            <a:pPr lvl="1"/>
            <a:r>
              <a:rPr lang="en-US" dirty="0" smtClean="0"/>
              <a:t>Mathematics gives us real knowledge of the world but does not require experience for its justification</a:t>
            </a:r>
          </a:p>
          <a:p>
            <a:endParaRPr lang="en-US" dirty="0" smtClean="0"/>
          </a:p>
          <a:p>
            <a:endParaRPr lang="en-US" dirty="0"/>
          </a:p>
        </p:txBody>
      </p:sp>
    </p:spTree>
    <p:extLst>
      <p:ext uri="{BB962C8B-B14F-4D97-AF65-F5344CB8AC3E}">
        <p14:creationId xmlns:p14="http://schemas.microsoft.com/office/powerpoint/2010/main" val="2116775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9485"/>
          </a:xfrm>
        </p:spPr>
        <p:txBody>
          <a:bodyPr>
            <a:normAutofit/>
          </a:bodyPr>
          <a:lstStyle/>
          <a:p>
            <a:pPr algn="ctr"/>
            <a:r>
              <a:rPr lang="en-US" sz="3200" b="1" dirty="0" smtClean="0"/>
              <a:t>Extreme Empiricism: Phenomenalism</a:t>
            </a:r>
            <a:endParaRPr lang="en-US" sz="3200" b="1" dirty="0"/>
          </a:p>
        </p:txBody>
      </p:sp>
      <p:pic>
        <p:nvPicPr>
          <p:cNvPr id="6" name="Picture 5"/>
          <p:cNvPicPr>
            <a:picLocks noChangeAspect="1"/>
          </p:cNvPicPr>
          <p:nvPr/>
        </p:nvPicPr>
        <p:blipFill rotWithShape="1">
          <a:blip r:embed="rId2"/>
          <a:srcRect l="9354" t="14680" r="48245" b="58336"/>
          <a:stretch/>
        </p:blipFill>
        <p:spPr>
          <a:xfrm rot="5400000">
            <a:off x="1890592" y="1559156"/>
            <a:ext cx="5362816" cy="4824872"/>
          </a:xfrm>
          <a:prstGeom prst="rect">
            <a:avLst/>
          </a:prstGeom>
        </p:spPr>
      </p:pic>
      <p:sp>
        <p:nvSpPr>
          <p:cNvPr id="7" name="TextBox 6"/>
          <p:cNvSpPr txBox="1"/>
          <p:nvPr/>
        </p:nvSpPr>
        <p:spPr>
          <a:xfrm>
            <a:off x="2262406" y="920852"/>
            <a:ext cx="4619188" cy="369332"/>
          </a:xfrm>
          <a:prstGeom prst="rect">
            <a:avLst/>
          </a:prstGeom>
          <a:noFill/>
        </p:spPr>
        <p:txBody>
          <a:bodyPr wrap="square" rtlCol="0">
            <a:spAutoFit/>
          </a:bodyPr>
          <a:lstStyle/>
          <a:p>
            <a:r>
              <a:rPr lang="en-US" dirty="0" smtClean="0"/>
              <a:t>“The world consists only of our sensation” </a:t>
            </a:r>
            <a:endParaRPr lang="en-US" dirty="0"/>
          </a:p>
        </p:txBody>
      </p:sp>
      <p:sp>
        <p:nvSpPr>
          <p:cNvPr id="8" name="TextBox 7"/>
          <p:cNvSpPr txBox="1"/>
          <p:nvPr/>
        </p:nvSpPr>
        <p:spPr>
          <a:xfrm>
            <a:off x="5974080" y="5729670"/>
            <a:ext cx="285292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Definition of “world”=?</a:t>
            </a:r>
          </a:p>
          <a:p>
            <a:pPr marL="285750" indent="-285750">
              <a:buFont typeface="Arial" panose="020B0604020202020204" pitchFamily="34" charset="0"/>
              <a:buChar char="•"/>
            </a:pPr>
            <a:r>
              <a:rPr lang="en-US" dirty="0" smtClean="0"/>
              <a:t>The proposer insane?</a:t>
            </a:r>
          </a:p>
          <a:p>
            <a:pPr marL="285750" indent="-285750">
              <a:buFont typeface="Arial" panose="020B0604020202020204" pitchFamily="34" charset="0"/>
              <a:buChar char="•"/>
            </a:pPr>
            <a:r>
              <a:rPr lang="en-US" dirty="0" smtClean="0"/>
              <a:t>Easiest way to be heard?</a:t>
            </a:r>
            <a:endParaRPr lang="en-US" dirty="0"/>
          </a:p>
        </p:txBody>
      </p:sp>
    </p:spTree>
    <p:extLst>
      <p:ext uri="{BB962C8B-B14F-4D97-AF65-F5344CB8AC3E}">
        <p14:creationId xmlns:p14="http://schemas.microsoft.com/office/powerpoint/2010/main" val="1463823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23" y="130951"/>
            <a:ext cx="7886700" cy="471214"/>
          </a:xfrm>
        </p:spPr>
        <p:txBody>
          <a:bodyPr>
            <a:noAutofit/>
          </a:bodyPr>
          <a:lstStyle/>
          <a:p>
            <a:pPr algn="ctr"/>
            <a:r>
              <a:rPr lang="en-US" sz="3200" b="1" dirty="0" smtClean="0"/>
              <a:t>Logical Positivism</a:t>
            </a:r>
            <a:endParaRPr lang="en-US" sz="3200" b="1" dirty="0"/>
          </a:p>
        </p:txBody>
      </p:sp>
      <p:sp>
        <p:nvSpPr>
          <p:cNvPr id="3" name="Content Placeholder 2"/>
          <p:cNvSpPr>
            <a:spLocks noGrp="1"/>
          </p:cNvSpPr>
          <p:nvPr>
            <p:ph idx="1"/>
          </p:nvPr>
        </p:nvSpPr>
        <p:spPr>
          <a:xfrm>
            <a:off x="0" y="602165"/>
            <a:ext cx="9144000" cy="6266986"/>
          </a:xfrm>
        </p:spPr>
        <p:txBody>
          <a:bodyPr>
            <a:normAutofit fontScale="70000" lnSpcReduction="20000"/>
          </a:bodyPr>
          <a:lstStyle/>
          <a:p>
            <a:r>
              <a:rPr lang="en-US" dirty="0" smtClean="0"/>
              <a:t>Motivation: relativity and quantum mechanics questioned the fundamental ideas people had formed about space-time and deterministic nature of science laws</a:t>
            </a:r>
          </a:p>
          <a:p>
            <a:pPr lvl="1"/>
            <a:r>
              <a:rPr lang="en-US" sz="2600" dirty="0" smtClean="0"/>
              <a:t>Newton once said “I frame no hypothesis”: all scientists should follow where the nature leads us to, but </a:t>
            </a:r>
            <a:r>
              <a:rPr lang="en-US" sz="2600" dirty="0"/>
              <a:t>his theory is so quantitative </a:t>
            </a:r>
            <a:r>
              <a:rPr lang="en-US" sz="2600" dirty="0" smtClean="0"/>
              <a:t>and </a:t>
            </a:r>
            <a:r>
              <a:rPr lang="en-US" sz="2600" dirty="0"/>
              <a:t>p</a:t>
            </a:r>
            <a:r>
              <a:rPr lang="en-US" sz="2600" dirty="0" smtClean="0"/>
              <a:t>recise in many cases that </a:t>
            </a:r>
            <a:r>
              <a:rPr lang="en-US" sz="2600" dirty="0"/>
              <a:t>rational deduction became possible</a:t>
            </a:r>
            <a:r>
              <a:rPr lang="en-US" sz="2600" dirty="0" smtClean="0"/>
              <a:t>. Relativity casts doubt on it</a:t>
            </a:r>
          </a:p>
          <a:p>
            <a:pPr lvl="1"/>
            <a:r>
              <a:rPr lang="en-US" sz="2600" dirty="0" smtClean="0"/>
              <a:t>Einstein once said: God does not play dice. But quantum mechanics is based on probability</a:t>
            </a:r>
          </a:p>
          <a:p>
            <a:r>
              <a:rPr lang="en-US" dirty="0"/>
              <a:t>We may need to question the “rational” part of our epistemology and go back to empiricism to reexamine how we </a:t>
            </a:r>
            <a:r>
              <a:rPr lang="en-US" dirty="0" smtClean="0"/>
              <a:t>gain/acquire </a:t>
            </a:r>
            <a:r>
              <a:rPr lang="en-US" dirty="0"/>
              <a:t>our knowledge</a:t>
            </a:r>
          </a:p>
          <a:p>
            <a:r>
              <a:rPr lang="en-US" dirty="0" smtClean="0"/>
              <a:t>“Vienna Circle”: </a:t>
            </a:r>
            <a:r>
              <a:rPr lang="en-US" dirty="0" err="1" smtClean="0"/>
              <a:t>philo</a:t>
            </a:r>
            <a:r>
              <a:rPr lang="en-US" dirty="0" smtClean="0"/>
              <a:t>-science logicians, linguists; </a:t>
            </a:r>
          </a:p>
          <a:p>
            <a:pPr lvl="1"/>
            <a:r>
              <a:rPr lang="en-US" sz="2600" dirty="0" smtClean="0"/>
              <a:t>Mostly empiricism and against “absolute Idealism” (Hegel: all reality is spirit)</a:t>
            </a:r>
          </a:p>
          <a:p>
            <a:pPr lvl="1"/>
            <a:r>
              <a:rPr lang="en-US" sz="2600" dirty="0" smtClean="0"/>
              <a:t>How to generalize from a single or a limited number of obs. to a lot of (infinite) things</a:t>
            </a:r>
          </a:p>
          <a:p>
            <a:pPr lvl="1"/>
            <a:r>
              <a:rPr lang="en-US" sz="2600" dirty="0" smtClean="0"/>
              <a:t>How to generalize from obs. to something one cannot obs. </a:t>
            </a:r>
            <a:r>
              <a:rPr lang="en-US" sz="2600" dirty="0"/>
              <a:t>a</a:t>
            </a:r>
            <a:r>
              <a:rPr lang="en-US" sz="2600" dirty="0" smtClean="0"/>
              <a:t>nd from past experience to future</a:t>
            </a:r>
          </a:p>
          <a:p>
            <a:pPr lvl="1"/>
            <a:r>
              <a:rPr lang="en-US" sz="2600" dirty="0" smtClean="0"/>
              <a:t>They assumed that a complicated science justification can be broken down to small logical steps </a:t>
            </a:r>
          </a:p>
          <a:p>
            <a:pPr lvl="1"/>
            <a:r>
              <a:rPr lang="en-US" sz="2600" dirty="0" smtClean="0"/>
              <a:t>Theory of language could make the proper definition of words so that every step can be fully justified.</a:t>
            </a:r>
          </a:p>
          <a:p>
            <a:pPr lvl="1"/>
            <a:r>
              <a:rPr lang="en-US" sz="2600" dirty="0" smtClean="0"/>
              <a:t>Analytic-synthetic distinction</a:t>
            </a:r>
          </a:p>
          <a:p>
            <a:pPr lvl="1"/>
            <a:r>
              <a:rPr lang="en-US" sz="2600" dirty="0" smtClean="0"/>
              <a:t>Analytic sentence: ”All bachelors are unmarried”, carry truth</a:t>
            </a:r>
          </a:p>
          <a:p>
            <a:pPr lvl="1"/>
            <a:r>
              <a:rPr lang="en-US" sz="2600" dirty="0" smtClean="0"/>
              <a:t>Synthetic sentence “All bachelors are bald”, not true.</a:t>
            </a:r>
          </a:p>
          <a:p>
            <a:r>
              <a:rPr lang="en-US" dirty="0"/>
              <a:t>Logical positivism: analytic-synthetic distinction and verifiability theory of meaning to understand and regulate </a:t>
            </a:r>
            <a:r>
              <a:rPr lang="en-US" dirty="0" smtClean="0"/>
              <a:t>science (verifiability: showing something true)</a:t>
            </a:r>
            <a:endParaRPr lang="en-US" dirty="0"/>
          </a:p>
          <a:p>
            <a:r>
              <a:rPr lang="en-US" dirty="0" smtClean="0"/>
              <a:t>Even if this idea may reduce the chances for flaws, it is not clear whether it can bring in new ideas.</a:t>
            </a:r>
          </a:p>
        </p:txBody>
      </p:sp>
    </p:spTree>
    <p:extLst>
      <p:ext uri="{BB962C8B-B14F-4D97-AF65-F5344CB8AC3E}">
        <p14:creationId xmlns:p14="http://schemas.microsoft.com/office/powerpoint/2010/main" val="1196615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7"/>
            <a:ext cx="7886700" cy="869448"/>
          </a:xfrm>
        </p:spPr>
        <p:txBody>
          <a:bodyPr>
            <a:normAutofit/>
          </a:bodyPr>
          <a:lstStyle/>
          <a:p>
            <a:pPr algn="ctr"/>
            <a:r>
              <a:rPr lang="en-US" sz="3200" b="1" dirty="0" smtClean="0"/>
              <a:t>Deductive Logic vs. Inductive Logic</a:t>
            </a:r>
            <a:endParaRPr lang="en-US" sz="3200" b="1" dirty="0"/>
          </a:p>
        </p:txBody>
      </p:sp>
      <p:sp>
        <p:nvSpPr>
          <p:cNvPr id="3" name="Content Placeholder 2"/>
          <p:cNvSpPr>
            <a:spLocks noGrp="1"/>
          </p:cNvSpPr>
          <p:nvPr>
            <p:ph idx="1"/>
          </p:nvPr>
        </p:nvSpPr>
        <p:spPr>
          <a:xfrm>
            <a:off x="106017" y="715617"/>
            <a:ext cx="9037983" cy="6142383"/>
          </a:xfrm>
        </p:spPr>
        <p:txBody>
          <a:bodyPr>
            <a:normAutofit fontScale="77500" lnSpcReduction="20000"/>
          </a:bodyPr>
          <a:lstStyle/>
          <a:p>
            <a:r>
              <a:rPr lang="en-US" dirty="0" smtClean="0"/>
              <a:t>Deductive: if the premises of the argument are true, the conclusion is true, from general to specific</a:t>
            </a:r>
          </a:p>
          <a:p>
            <a:pPr lvl="1"/>
            <a:r>
              <a:rPr lang="en-US" dirty="0" smtClean="0"/>
              <a:t>Truth-preserving logic, </a:t>
            </a:r>
          </a:p>
          <a:p>
            <a:pPr lvl="1"/>
            <a:r>
              <a:rPr lang="en-US" dirty="0" smtClean="0"/>
              <a:t>math, </a:t>
            </a:r>
          </a:p>
          <a:p>
            <a:pPr lvl="1"/>
            <a:r>
              <a:rPr lang="en-US" dirty="0"/>
              <a:t>I</a:t>
            </a:r>
            <a:r>
              <a:rPr lang="en-US" dirty="0" smtClean="0"/>
              <a:t>f all men are mortal and </a:t>
            </a:r>
            <a:r>
              <a:rPr lang="en-US" dirty="0"/>
              <a:t>S</a:t>
            </a:r>
            <a:r>
              <a:rPr lang="en-US" dirty="0" smtClean="0"/>
              <a:t>ocrates is a man, </a:t>
            </a:r>
            <a:r>
              <a:rPr lang="en-US" dirty="0"/>
              <a:t>S</a:t>
            </a:r>
            <a:r>
              <a:rPr lang="en-US" dirty="0" smtClean="0"/>
              <a:t>ocrates is mortal</a:t>
            </a:r>
          </a:p>
          <a:p>
            <a:r>
              <a:rPr lang="en-US" dirty="0"/>
              <a:t>Inductive: generalization from limited observations to infinity of observations, </a:t>
            </a:r>
            <a:r>
              <a:rPr lang="en-US" dirty="0" smtClean="0"/>
              <a:t>(objective of the black raven paradox) </a:t>
            </a:r>
            <a:endParaRPr lang="en-US" dirty="0"/>
          </a:p>
          <a:p>
            <a:pPr lvl="1"/>
            <a:r>
              <a:rPr lang="en-US" dirty="0" smtClean="0"/>
              <a:t>Interpolation: it </a:t>
            </a:r>
            <a:r>
              <a:rPr lang="en-US" dirty="0"/>
              <a:t>is needed because observations are limited, e.g. 1, 2, 3, in theory, but to be useful, we may need to explain infinite </a:t>
            </a:r>
            <a:r>
              <a:rPr lang="en-US" dirty="0" smtClean="0"/>
              <a:t>number </a:t>
            </a:r>
            <a:r>
              <a:rPr lang="en-US" dirty="0"/>
              <a:t>of cases, say between 1 and 2, that have occurred or not occurred </a:t>
            </a:r>
            <a:r>
              <a:rPr lang="en-US" dirty="0" smtClean="0"/>
              <a:t>yet</a:t>
            </a:r>
          </a:p>
          <a:p>
            <a:pPr lvl="1"/>
            <a:r>
              <a:rPr lang="en-US" dirty="0" smtClean="0"/>
              <a:t>Extrapolation: apply to the parameter range beyond possible observations</a:t>
            </a:r>
            <a:endParaRPr lang="en-US" dirty="0"/>
          </a:p>
          <a:p>
            <a:pPr lvl="1"/>
            <a:r>
              <a:rPr lang="en-US" dirty="0"/>
              <a:t>generalization is always non-deductive, one negative case can prove generalization to be false. </a:t>
            </a:r>
          </a:p>
          <a:p>
            <a:r>
              <a:rPr lang="en-US" dirty="0" smtClean="0"/>
              <a:t>Explanatory inference: based on an observation to infer or confirm the cause of it</a:t>
            </a:r>
          </a:p>
          <a:p>
            <a:pPr lvl="1"/>
            <a:r>
              <a:rPr lang="en-US" dirty="0" smtClean="0"/>
              <a:t>Alvarez </a:t>
            </a:r>
            <a:r>
              <a:rPr lang="en-US" dirty="0"/>
              <a:t>hypothesis, 1980, extinction of dinosaurs </a:t>
            </a:r>
            <a:r>
              <a:rPr lang="en-US" dirty="0" smtClean="0"/>
              <a:t>due </a:t>
            </a:r>
            <a:r>
              <a:rPr lang="en-US" dirty="0"/>
              <a:t>to an asteroid impact in Yucatan Peninsula 65 mil years ago. In 2010 it is endorsed by science community, in 2013 it is determined to be 66 mil years ago</a:t>
            </a:r>
            <a:r>
              <a:rPr lang="en-US" dirty="0" smtClean="0"/>
              <a:t>.</a:t>
            </a:r>
          </a:p>
          <a:p>
            <a:pPr lvl="1"/>
            <a:r>
              <a:rPr lang="en-US" dirty="0" smtClean="0"/>
              <a:t>Time is an issue: forward=&gt; deductive prediction</a:t>
            </a:r>
          </a:p>
          <a:p>
            <a:pPr marL="457200" lvl="1" indent="0">
              <a:buNone/>
            </a:pPr>
            <a:r>
              <a:rPr lang="en-US" dirty="0"/>
              <a:t> </a:t>
            </a:r>
            <a:r>
              <a:rPr lang="en-US" dirty="0" smtClean="0"/>
              <a:t>                                  forward=&gt; inductive prediction</a:t>
            </a:r>
          </a:p>
          <a:p>
            <a:pPr marL="457200" lvl="1" indent="0">
              <a:buNone/>
            </a:pPr>
            <a:r>
              <a:rPr lang="en-US" dirty="0" smtClean="0"/>
              <a:t>                                   backward=&gt; </a:t>
            </a:r>
            <a:r>
              <a:rPr lang="en-US" dirty="0" err="1" smtClean="0"/>
              <a:t>abductive</a:t>
            </a:r>
            <a:r>
              <a:rPr lang="en-US" dirty="0" smtClean="0"/>
              <a:t>: guess the cause of something that has	                                   		  happened</a:t>
            </a:r>
            <a:endParaRPr lang="en-US" dirty="0"/>
          </a:p>
          <a:p>
            <a:pPr lvl="1"/>
            <a:r>
              <a:rPr lang="en-US" dirty="0" smtClean="0"/>
              <a:t>A loose deductive logic which needs to be strengthened (or </a:t>
            </a:r>
            <a:r>
              <a:rPr lang="en-US" dirty="0" err="1" smtClean="0"/>
              <a:t>abductive</a:t>
            </a:r>
            <a:r>
              <a:rPr lang="en-US" dirty="0" smtClean="0"/>
              <a:t> if no additional details are provided)</a:t>
            </a:r>
          </a:p>
          <a:p>
            <a:pPr lvl="1"/>
            <a:endParaRPr lang="en-US" dirty="0"/>
          </a:p>
          <a:p>
            <a:pPr lvl="1"/>
            <a:endParaRPr lang="en-US" dirty="0" smtClean="0"/>
          </a:p>
          <a:p>
            <a:endParaRPr lang="en-US" dirty="0" smtClean="0"/>
          </a:p>
          <a:p>
            <a:pPr marL="457200" lvl="1" indent="0">
              <a:buNone/>
            </a:pPr>
            <a:endParaRPr lang="en-US" dirty="0"/>
          </a:p>
        </p:txBody>
      </p:sp>
    </p:spTree>
    <p:extLst>
      <p:ext uri="{BB962C8B-B14F-4D97-AF65-F5344CB8AC3E}">
        <p14:creationId xmlns:p14="http://schemas.microsoft.com/office/powerpoint/2010/main" val="201040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to Start With</a:t>
            </a:r>
            <a:endParaRPr lang="en-US" dirty="0"/>
          </a:p>
        </p:txBody>
      </p:sp>
      <p:sp>
        <p:nvSpPr>
          <p:cNvPr id="3" name="Content Placeholder 2"/>
          <p:cNvSpPr>
            <a:spLocks noGrp="1"/>
          </p:cNvSpPr>
          <p:nvPr>
            <p:ph idx="1"/>
          </p:nvPr>
        </p:nvSpPr>
        <p:spPr>
          <a:xfrm>
            <a:off x="628650" y="1547446"/>
            <a:ext cx="7886700" cy="4629517"/>
          </a:xfrm>
        </p:spPr>
        <p:txBody>
          <a:bodyPr>
            <a:normAutofit fontScale="85000" lnSpcReduction="20000"/>
          </a:bodyPr>
          <a:lstStyle/>
          <a:p>
            <a:r>
              <a:rPr lang="en-US" dirty="0" smtClean="0"/>
              <a:t>What is truth? (how to know earth is not flat but a sphere?)</a:t>
            </a:r>
          </a:p>
          <a:p>
            <a:r>
              <a:rPr lang="en-US" dirty="0" smtClean="0"/>
              <a:t>What is reality? (how to know not virtual reality)</a:t>
            </a:r>
          </a:p>
          <a:p>
            <a:r>
              <a:rPr lang="en-US" dirty="0" smtClean="0"/>
              <a:t>What is knowledge? (is knowledge all true?)</a:t>
            </a:r>
          </a:p>
          <a:p>
            <a:r>
              <a:rPr lang="en-US" dirty="0" smtClean="0"/>
              <a:t>What is science?</a:t>
            </a:r>
          </a:p>
          <a:p>
            <a:r>
              <a:rPr lang="en-US" dirty="0" smtClean="0"/>
              <a:t>What is scientific research?</a:t>
            </a:r>
          </a:p>
          <a:p>
            <a:r>
              <a:rPr lang="en-US" dirty="0" smtClean="0"/>
              <a:t>Is there a scientific method? (</a:t>
            </a:r>
            <a:r>
              <a:rPr lang="en-US" dirty="0" err="1" smtClean="0"/>
              <a:t>hypothetico</a:t>
            </a:r>
            <a:r>
              <a:rPr lang="en-US" dirty="0" smtClean="0"/>
              <a:t>-deductive model)</a:t>
            </a:r>
          </a:p>
          <a:p>
            <a:r>
              <a:rPr lang="en-US" dirty="0"/>
              <a:t>How do you know </a:t>
            </a:r>
            <a:r>
              <a:rPr lang="en-US" dirty="0" smtClean="0"/>
              <a:t>science, as </a:t>
            </a:r>
            <a:r>
              <a:rPr lang="en-US" dirty="0"/>
              <a:t>people </a:t>
            </a:r>
            <a:r>
              <a:rPr lang="en-US" dirty="0" smtClean="0"/>
              <a:t>often assume, </a:t>
            </a:r>
            <a:r>
              <a:rPr lang="en-US" dirty="0"/>
              <a:t>will give you correct </a:t>
            </a:r>
            <a:r>
              <a:rPr lang="en-US" dirty="0" smtClean="0"/>
              <a:t>answers?</a:t>
            </a:r>
            <a:endParaRPr lang="en-US" dirty="0"/>
          </a:p>
          <a:p>
            <a:r>
              <a:rPr lang="en-US" dirty="0" smtClean="0"/>
              <a:t>How </a:t>
            </a:r>
            <a:r>
              <a:rPr lang="en-US" dirty="0"/>
              <a:t>to get it </a:t>
            </a:r>
            <a:r>
              <a:rPr lang="en-US" dirty="0" smtClean="0"/>
              <a:t>right?</a:t>
            </a:r>
            <a:endParaRPr lang="en-US" dirty="0"/>
          </a:p>
          <a:p>
            <a:r>
              <a:rPr lang="en-US" dirty="0"/>
              <a:t>How to know you are not </a:t>
            </a:r>
            <a:r>
              <a:rPr lang="en-US" dirty="0" smtClean="0"/>
              <a:t>wrong?</a:t>
            </a:r>
          </a:p>
          <a:p>
            <a:r>
              <a:rPr lang="en-US" dirty="0" smtClean="0"/>
              <a:t>What is philosophy?</a:t>
            </a:r>
          </a:p>
          <a:p>
            <a:r>
              <a:rPr lang="en-US" dirty="0" smtClean="0"/>
              <a:t>What is a Ph.D.?</a:t>
            </a:r>
          </a:p>
          <a:p>
            <a:endParaRPr lang="en-US" dirty="0"/>
          </a:p>
        </p:txBody>
      </p:sp>
    </p:spTree>
    <p:extLst>
      <p:ext uri="{BB962C8B-B14F-4D97-AF65-F5344CB8AC3E}">
        <p14:creationId xmlns:p14="http://schemas.microsoft.com/office/powerpoint/2010/main" val="185309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78" y="0"/>
            <a:ext cx="7886700" cy="500506"/>
          </a:xfrm>
        </p:spPr>
        <p:txBody>
          <a:bodyPr>
            <a:normAutofit fontScale="90000"/>
          </a:bodyPr>
          <a:lstStyle/>
          <a:p>
            <a:pPr algn="ctr"/>
            <a:r>
              <a:rPr lang="en-US" sz="3200" b="1" dirty="0" err="1" smtClean="0"/>
              <a:t>Instantial</a:t>
            </a:r>
            <a:r>
              <a:rPr lang="en-US" sz="3200" b="1" dirty="0" smtClean="0"/>
              <a:t> Model (inductive based on examples)</a:t>
            </a:r>
            <a:endParaRPr lang="en-US"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00506"/>
                <a:ext cx="9143999" cy="6357494"/>
              </a:xfrm>
            </p:spPr>
            <p:txBody>
              <a:bodyPr>
                <a:normAutofit fontScale="62500" lnSpcReduction="20000"/>
              </a:bodyPr>
              <a:lstStyle/>
              <a:p>
                <a:r>
                  <a:rPr lang="en-US" dirty="0" smtClean="0"/>
                  <a:t>To derive “All Fs are G”</a:t>
                </a:r>
              </a:p>
              <a:p>
                <a:r>
                  <a:rPr lang="en-US" dirty="0" smtClean="0"/>
                  <a:t>“An F is G” accounts as evidence for “</a:t>
                </a:r>
                <a:r>
                  <a:rPr lang="en-US" dirty="0" smtClean="0">
                    <a:solidFill>
                      <a:srgbClr val="FF0000"/>
                    </a:solidFill>
                  </a:rPr>
                  <a:t>All</a:t>
                </a:r>
                <a:r>
                  <a:rPr lang="en-US" dirty="0" smtClean="0"/>
                  <a:t> Fs are G”</a:t>
                </a:r>
              </a:p>
              <a:p>
                <a:r>
                  <a:rPr lang="en-US" dirty="0" smtClean="0"/>
                  <a:t>Often quotations or interviews in news reports or stereo-typing make people think this way</a:t>
                </a:r>
              </a:p>
              <a:p>
                <a:r>
                  <a:rPr lang="en-US" dirty="0" smtClean="0"/>
                  <a:t>It is valid when the number of examples goes to infinity (proof by exhaustion, brutal force)</a:t>
                </a:r>
              </a:p>
              <a:p>
                <a:r>
                  <a:rPr lang="en-US" dirty="0"/>
                  <a:t>Observed many black ravens (empiricism)</a:t>
                </a:r>
              </a:p>
              <a:p>
                <a:r>
                  <a:rPr lang="en-US" dirty="0" smtClean="0"/>
                  <a:t>Assume “</a:t>
                </a:r>
                <a:r>
                  <a:rPr lang="en-US" dirty="0" smtClean="0">
                    <a:solidFill>
                      <a:srgbClr val="FF0000"/>
                    </a:solidFill>
                  </a:rPr>
                  <a:t>all</a:t>
                </a:r>
                <a:r>
                  <a:rPr lang="en-US" dirty="0" smtClean="0"/>
                  <a:t> ravens are black” (</a:t>
                </a:r>
                <a:r>
                  <a:rPr lang="en-US" dirty="0" err="1" smtClean="0"/>
                  <a:t>instantial</a:t>
                </a:r>
                <a:r>
                  <a:rPr lang="en-US" dirty="0" smtClean="0"/>
                  <a:t> inductive inference: H: all Fs are G)</a:t>
                </a:r>
              </a:p>
              <a:p>
                <a:r>
                  <a:rPr lang="en-US" dirty="0" smtClean="0"/>
                  <a:t>It is equal to =&gt; non-black body is non-raven (H* is equivalent to H)</a:t>
                </a:r>
              </a:p>
              <a:p>
                <a:r>
                  <a:rPr lang="en-US" dirty="0" smtClean="0"/>
                  <a:t>Find a white swan: true for non-black-non-raven =&gt; used it as evidence for the assumption (H* is supported)</a:t>
                </a:r>
              </a:p>
              <a:p>
                <a:r>
                  <a:rPr lang="en-US" dirty="0" smtClean="0"/>
                  <a:t>Every non-black and non-raven </a:t>
                </a:r>
                <a:r>
                  <a:rPr lang="en-US" dirty="0"/>
                  <a:t>thing</a:t>
                </a:r>
                <a:r>
                  <a:rPr lang="en-US" dirty="0" smtClean="0"/>
                  <a:t> can be used as evidence for “all ravens are black” =&gt; assumption has a lot of supporting evidence =&gt; justified. (H* is justified)</a:t>
                </a:r>
              </a:p>
              <a:p>
                <a:r>
                  <a:rPr lang="en-US" dirty="0" smtClean="0"/>
                  <a:t>Search for all black things and find ravens among them =&gt; confirm the assumption, (H is confirmed)</a:t>
                </a:r>
              </a:p>
              <a:p>
                <a:r>
                  <a:rPr lang="en-US" dirty="0" smtClean="0"/>
                  <a:t>Assumption is proved. (H is truth)</a:t>
                </a:r>
              </a:p>
              <a:p>
                <a:r>
                  <a:rPr lang="en-US" dirty="0" smtClean="0"/>
                  <a:t>But there are non-black ravens (H is falsified)</a:t>
                </a:r>
              </a:p>
              <a:p>
                <a:r>
                  <a:rPr lang="en-US" dirty="0" smtClean="0"/>
                  <a:t>Can increasing the number of observed black ravens improve the chance of assumption being correct?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r>
                  <a:rPr lang="en-US" dirty="0" smtClean="0"/>
                  <a:t>1, not mater how large c (confirmation) is if c is limited.</a:t>
                </a:r>
              </a:p>
              <a:p>
                <a:r>
                  <a:rPr lang="en-US" dirty="0" smtClean="0"/>
                  <a:t>If the subject in test is not clear but the color is known before a close examination, can a white swan be evidence for H?</a:t>
                </a:r>
              </a:p>
              <a:p>
                <a:r>
                  <a:rPr lang="en-US" dirty="0"/>
                  <a:t>M</a:t>
                </a:r>
                <a:r>
                  <a:rPr lang="en-US" dirty="0" smtClean="0"/>
                  <a:t>aybe </a:t>
                </a:r>
                <a:r>
                  <a:rPr lang="en-US" dirty="0" err="1" smtClean="0"/>
                  <a:t>instantial</a:t>
                </a:r>
                <a:r>
                  <a:rPr lang="en-US" dirty="0" smtClean="0"/>
                  <a:t> model is too strong because it requires a form of “</a:t>
                </a:r>
                <a:r>
                  <a:rPr lang="en-US" dirty="0" smtClean="0">
                    <a:solidFill>
                      <a:srgbClr val="FF0000"/>
                    </a:solidFill>
                  </a:rPr>
                  <a:t>All</a:t>
                </a:r>
                <a:r>
                  <a:rPr lang="en-US" dirty="0" smtClean="0"/>
                  <a:t> Fs are G”</a:t>
                </a:r>
              </a:p>
              <a:p>
                <a:r>
                  <a:rPr lang="en-US" dirty="0" smtClean="0"/>
                  <a:t>Inductive inference seems problematic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00506"/>
                <a:ext cx="9143999" cy="6357494"/>
              </a:xfrm>
              <a:blipFill>
                <a:blip r:embed="rId2"/>
                <a:stretch>
                  <a:fillRect l="-400" t="-1534" r="-600"/>
                </a:stretch>
              </a:blipFill>
            </p:spPr>
            <p:txBody>
              <a:bodyPr/>
              <a:lstStyle/>
              <a:p>
                <a:r>
                  <a:rPr lang="en-US">
                    <a:noFill/>
                  </a:rPr>
                  <a:t> </a:t>
                </a:r>
              </a:p>
            </p:txBody>
          </p:sp>
        </mc:Fallback>
      </mc:AlternateContent>
    </p:spTree>
    <p:extLst>
      <p:ext uri="{BB962C8B-B14F-4D97-AF65-F5344CB8AC3E}">
        <p14:creationId xmlns:p14="http://schemas.microsoft.com/office/powerpoint/2010/main" val="79376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214"/>
            <a:ext cx="7886700" cy="384383"/>
          </a:xfrm>
        </p:spPr>
        <p:txBody>
          <a:bodyPr>
            <a:noAutofit/>
          </a:bodyPr>
          <a:lstStyle/>
          <a:p>
            <a:pPr algn="ctr"/>
            <a:r>
              <a:rPr lang="en-US" sz="3200" b="1" dirty="0" err="1" smtClean="0"/>
              <a:t>Hypothetico</a:t>
            </a:r>
            <a:r>
              <a:rPr lang="en-US" sz="3200" b="1" dirty="0" smtClean="0"/>
              <a:t>-deductive (H-D) Model</a:t>
            </a:r>
            <a:endParaRPr lang="en-US" sz="3200" b="1" dirty="0"/>
          </a:p>
        </p:txBody>
      </p:sp>
      <p:sp>
        <p:nvSpPr>
          <p:cNvPr id="3" name="Content Placeholder 2"/>
          <p:cNvSpPr>
            <a:spLocks noGrp="1"/>
          </p:cNvSpPr>
          <p:nvPr>
            <p:ph idx="1"/>
          </p:nvPr>
        </p:nvSpPr>
        <p:spPr>
          <a:xfrm>
            <a:off x="284813" y="719528"/>
            <a:ext cx="8724276" cy="5861154"/>
          </a:xfrm>
        </p:spPr>
        <p:txBody>
          <a:bodyPr>
            <a:normAutofit fontScale="77500" lnSpcReduction="20000"/>
          </a:bodyPr>
          <a:lstStyle/>
          <a:p>
            <a:r>
              <a:rPr lang="en-US" dirty="0" smtClean="0"/>
              <a:t>The objective is to get around “inductive inference”, to make the logic more like deductive logic.</a:t>
            </a:r>
          </a:p>
          <a:p>
            <a:r>
              <a:rPr lang="en-US" dirty="0" smtClean="0"/>
              <a:t>Steps (Wikipedia):</a:t>
            </a:r>
          </a:p>
          <a:p>
            <a:pPr lvl="1"/>
            <a:r>
              <a:rPr lang="en-US" b="1" i="1" dirty="0" smtClean="0"/>
              <a:t>1.</a:t>
            </a:r>
            <a:r>
              <a:rPr lang="en-US" dirty="0" smtClean="0"/>
              <a:t> Use </a:t>
            </a:r>
            <a:r>
              <a:rPr lang="en-US" dirty="0"/>
              <a:t>your experience: Consider the problem and try to make sense of it. </a:t>
            </a:r>
            <a:r>
              <a:rPr lang="en-US" dirty="0" smtClean="0"/>
              <a:t>Gather </a:t>
            </a:r>
            <a:r>
              <a:rPr lang="en-US" dirty="0"/>
              <a:t>data and look for previous explanations. If this is a new problem to you, then move to step </a:t>
            </a:r>
            <a:r>
              <a:rPr lang="en-US" b="1" i="1" dirty="0"/>
              <a:t>2</a:t>
            </a:r>
            <a:r>
              <a:rPr lang="en-US" dirty="0" smtClean="0"/>
              <a:t>.</a:t>
            </a:r>
          </a:p>
          <a:p>
            <a:pPr lvl="1"/>
            <a:r>
              <a:rPr lang="en-US" b="1" i="1" dirty="0" smtClean="0"/>
              <a:t>2</a:t>
            </a:r>
            <a:r>
              <a:rPr lang="en-US" dirty="0"/>
              <a:t>. Form a conjecture (</a:t>
            </a:r>
            <a:r>
              <a:rPr lang="en-US" dirty="0">
                <a:hlinkClick r:id="rId2" tooltip="Hypothesis"/>
              </a:rPr>
              <a:t>hypothesis</a:t>
            </a:r>
            <a:r>
              <a:rPr lang="en-US" dirty="0"/>
              <a:t>): When nothing else is yet known, try to state an explanation, to someone else, or to your notebook</a:t>
            </a:r>
            <a:r>
              <a:rPr lang="en-US" dirty="0" smtClean="0"/>
              <a:t>.</a:t>
            </a:r>
          </a:p>
          <a:p>
            <a:pPr lvl="1"/>
            <a:r>
              <a:rPr lang="en-US" b="1" i="1" dirty="0" smtClean="0"/>
              <a:t>3</a:t>
            </a:r>
            <a:r>
              <a:rPr lang="en-US" dirty="0"/>
              <a:t>. Deduce predictions from the hypothesis: if you assume </a:t>
            </a:r>
            <a:r>
              <a:rPr lang="en-US" b="1" i="1" dirty="0"/>
              <a:t>2</a:t>
            </a:r>
            <a:r>
              <a:rPr lang="en-US" dirty="0"/>
              <a:t> is true, what consequences follow</a:t>
            </a:r>
            <a:r>
              <a:rPr lang="en-US" dirty="0" smtClean="0"/>
              <a:t>?</a:t>
            </a:r>
          </a:p>
          <a:p>
            <a:pPr lvl="1"/>
            <a:r>
              <a:rPr lang="en-US" b="1" i="1" dirty="0" smtClean="0"/>
              <a:t>4</a:t>
            </a:r>
            <a:r>
              <a:rPr lang="en-US" dirty="0"/>
              <a:t>. Test (or </a:t>
            </a:r>
            <a:r>
              <a:rPr lang="en-US" dirty="0">
                <a:hlinkClick r:id="rId3" tooltip="Experiment"/>
              </a:rPr>
              <a:t>experiment</a:t>
            </a:r>
            <a:r>
              <a:rPr lang="en-US" dirty="0"/>
              <a:t>): Look for evidence (observations) that conflict with these predictions in order to disprove </a:t>
            </a:r>
            <a:r>
              <a:rPr lang="en-US" b="1" i="1" dirty="0"/>
              <a:t>2</a:t>
            </a:r>
            <a:r>
              <a:rPr lang="en-US" dirty="0"/>
              <a:t>. It is a logical error to seek </a:t>
            </a:r>
            <a:r>
              <a:rPr lang="en-US" b="1" i="1" dirty="0"/>
              <a:t>3</a:t>
            </a:r>
            <a:r>
              <a:rPr lang="en-US" dirty="0"/>
              <a:t> directly as proof of </a:t>
            </a:r>
            <a:r>
              <a:rPr lang="en-US" b="1" i="1" dirty="0"/>
              <a:t>2</a:t>
            </a:r>
            <a:r>
              <a:rPr lang="en-US" dirty="0"/>
              <a:t>. This </a:t>
            </a:r>
            <a:r>
              <a:rPr lang="en-US" dirty="0">
                <a:hlinkClick r:id="rId4" tooltip="Formal fallacy"/>
              </a:rPr>
              <a:t>formal </a:t>
            </a:r>
            <a:r>
              <a:rPr lang="en-US" dirty="0" smtClean="0">
                <a:hlinkClick r:id="rId4" tooltip="Formal fallacy"/>
              </a:rPr>
              <a:t>(deductive) fallacy</a:t>
            </a:r>
            <a:r>
              <a:rPr lang="en-US" dirty="0"/>
              <a:t> is called </a:t>
            </a:r>
            <a:r>
              <a:rPr lang="en-US" i="1" dirty="0">
                <a:hlinkClick r:id="rId5" tooltip="Affirming the consequent"/>
              </a:rPr>
              <a:t>affirming the consequent</a:t>
            </a:r>
            <a:r>
              <a:rPr lang="en-US" dirty="0" smtClean="0"/>
              <a:t>.</a:t>
            </a:r>
          </a:p>
          <a:p>
            <a:r>
              <a:rPr lang="en-US" dirty="0" smtClean="0"/>
              <a:t>H: “the early bird gets the worm”</a:t>
            </a:r>
          </a:p>
          <a:p>
            <a:r>
              <a:rPr lang="en-US" dirty="0" smtClean="0"/>
              <a:t>Evidence: if early birds weight more, may or </a:t>
            </a:r>
            <a:r>
              <a:rPr lang="en-US" dirty="0" smtClean="0">
                <a:solidFill>
                  <a:srgbClr val="FF0000"/>
                </a:solidFill>
              </a:rPr>
              <a:t>may not </a:t>
            </a:r>
            <a:r>
              <a:rPr lang="en-US" dirty="0" smtClean="0"/>
              <a:t>be conclusive</a:t>
            </a:r>
          </a:p>
          <a:p>
            <a:r>
              <a:rPr lang="en-US" dirty="0" smtClean="0"/>
              <a:t>H: “light is wave”.</a:t>
            </a:r>
          </a:p>
          <a:p>
            <a:r>
              <a:rPr lang="en-US" dirty="0" smtClean="0"/>
              <a:t>Evidence: d</a:t>
            </a:r>
            <a:r>
              <a:rPr lang="en-US" altLang="zh-CN" dirty="0" smtClean="0"/>
              <a:t>if</a:t>
            </a:r>
            <a:r>
              <a:rPr lang="en-US" dirty="0" smtClean="0"/>
              <a:t>fraction (a shade with a small hole), interference (a shade with two slits), can be conclusive although </a:t>
            </a:r>
            <a:r>
              <a:rPr lang="en-US" dirty="0" smtClean="0">
                <a:solidFill>
                  <a:srgbClr val="FF0000"/>
                </a:solidFill>
              </a:rPr>
              <a:t>not exclusive</a:t>
            </a:r>
          </a:p>
          <a:p>
            <a:r>
              <a:rPr lang="en-US" dirty="0" smtClean="0"/>
              <a:t>H: </a:t>
            </a:r>
            <a:r>
              <a:rPr lang="en-US" dirty="0" smtClean="0">
                <a:solidFill>
                  <a:srgbClr val="FF0000"/>
                </a:solidFill>
              </a:rPr>
              <a:t>all</a:t>
            </a:r>
            <a:r>
              <a:rPr lang="en-US" dirty="0" smtClean="0"/>
              <a:t> ravens are black</a:t>
            </a:r>
          </a:p>
          <a:p>
            <a:r>
              <a:rPr lang="en-US" dirty="0" smtClean="0"/>
              <a:t>Evidence: no matter how many examples support it, it </a:t>
            </a:r>
            <a:r>
              <a:rPr lang="en-US" dirty="0" smtClean="0">
                <a:solidFill>
                  <a:srgbClr val="FF0000"/>
                </a:solidFill>
              </a:rPr>
              <a:t>cannot be conclusive</a:t>
            </a:r>
          </a:p>
          <a:p>
            <a:endParaRPr lang="en-US" dirty="0"/>
          </a:p>
        </p:txBody>
      </p:sp>
    </p:spTree>
    <p:extLst>
      <p:ext uri="{BB962C8B-B14F-4D97-AF65-F5344CB8AC3E}">
        <p14:creationId xmlns:p14="http://schemas.microsoft.com/office/powerpoint/2010/main" val="477112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0234"/>
          </a:xfrm>
        </p:spPr>
        <p:txBody>
          <a:bodyPr>
            <a:normAutofit/>
          </a:bodyPr>
          <a:lstStyle/>
          <a:p>
            <a:pPr algn="ctr"/>
            <a:r>
              <a:rPr lang="en-US" sz="3200" b="1" dirty="0" smtClean="0"/>
              <a:t>Selection Task</a:t>
            </a:r>
            <a:endParaRPr lang="en-US" sz="3200" b="1" dirty="0"/>
          </a:p>
        </p:txBody>
      </p:sp>
      <p:sp>
        <p:nvSpPr>
          <p:cNvPr id="3" name="Content Placeholder 2"/>
          <p:cNvSpPr>
            <a:spLocks noGrp="1"/>
          </p:cNvSpPr>
          <p:nvPr>
            <p:ph idx="1"/>
          </p:nvPr>
        </p:nvSpPr>
        <p:spPr>
          <a:xfrm>
            <a:off x="628650" y="975361"/>
            <a:ext cx="7886700" cy="4351338"/>
          </a:xfrm>
        </p:spPr>
        <p:txBody>
          <a:bodyPr/>
          <a:lstStyle/>
          <a:p>
            <a:r>
              <a:rPr lang="en-US" dirty="0" smtClean="0"/>
              <a:t>Which mask(s) do you have to remove to know whether it is true that if there is a circle on the left of a card, there is a circle on the right as well.</a:t>
            </a:r>
            <a:endParaRPr lang="en-US" dirty="0"/>
          </a:p>
        </p:txBody>
      </p:sp>
      <p:pic>
        <p:nvPicPr>
          <p:cNvPr id="4" name="Picture 3"/>
          <p:cNvPicPr>
            <a:picLocks noChangeAspect="1"/>
          </p:cNvPicPr>
          <p:nvPr/>
        </p:nvPicPr>
        <p:blipFill rotWithShape="1">
          <a:blip r:embed="rId2"/>
          <a:srcRect l="7739" t="28416" r="54305" b="41170"/>
          <a:stretch/>
        </p:blipFill>
        <p:spPr>
          <a:xfrm rot="5400000">
            <a:off x="1875968" y="2086437"/>
            <a:ext cx="4467154" cy="5065986"/>
          </a:xfrm>
          <a:prstGeom prst="rect">
            <a:avLst/>
          </a:prstGeom>
        </p:spPr>
      </p:pic>
    </p:spTree>
    <p:extLst>
      <p:ext uri="{BB962C8B-B14F-4D97-AF65-F5344CB8AC3E}">
        <p14:creationId xmlns:p14="http://schemas.microsoft.com/office/powerpoint/2010/main" val="679479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3150"/>
            <a:ext cx="6858000" cy="552734"/>
          </a:xfrm>
        </p:spPr>
        <p:txBody>
          <a:bodyPr>
            <a:noAutofit/>
          </a:bodyPr>
          <a:lstStyle/>
          <a:p>
            <a:r>
              <a:rPr lang="en-US" sz="3200" b="1" dirty="0"/>
              <a:t>Logic in the Raven Paradox</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95289" y="724506"/>
                <a:ext cx="2970564" cy="6021981"/>
              </a:xfrm>
            </p:spPr>
            <p:txBody>
              <a:bodyPr>
                <a:noAutofit/>
              </a:bodyPr>
              <a:lstStyle/>
              <a:p>
                <a:pPr algn="l"/>
                <a:r>
                  <a:rPr lang="en-US" sz="2000" dirty="0" smtClean="0"/>
                  <a:t>Definitions:</a:t>
                </a:r>
              </a:p>
              <a:p>
                <a:pPr algn="l"/>
                <a:r>
                  <a:rPr lang="en-US" sz="2000" dirty="0" smtClean="0"/>
                  <a:t>Black circle: black things</a:t>
                </a:r>
              </a:p>
              <a:p>
                <a:pPr algn="l"/>
                <a:r>
                  <a:rPr lang="en-US" sz="2000" dirty="0" smtClean="0"/>
                  <a:t>Orange circle: ravens</a:t>
                </a:r>
              </a:p>
              <a:p>
                <a:pPr algn="l"/>
                <a:r>
                  <a:rPr lang="en-US" sz="2000" dirty="0" smtClean="0"/>
                  <a:t>A+B+C+D=all things</a:t>
                </a:r>
              </a:p>
              <a:p>
                <a:pPr algn="l"/>
                <a:r>
                  <a:rPr lang="en-US" sz="2000" dirty="0" smtClean="0"/>
                  <a:t>A+B=all black things</a:t>
                </a:r>
              </a:p>
              <a:p>
                <a:pPr algn="l"/>
                <a:r>
                  <a:rPr lang="en-US" sz="2000" dirty="0" smtClean="0"/>
                  <a:t>B+C=all ravens</a:t>
                </a:r>
              </a:p>
              <a:p>
                <a:pPr algn="l"/>
                <a:r>
                  <a:rPr lang="en-US" sz="2000" dirty="0" smtClean="0"/>
                  <a:t>B=black ravens</a:t>
                </a:r>
              </a:p>
              <a:p>
                <a:pPr algn="l"/>
                <a:endParaRPr lang="en-US" sz="2000" dirty="0" smtClean="0"/>
              </a:p>
              <a:p>
                <a:pPr algn="l"/>
                <a:r>
                  <a:rPr lang="en-US" sz="2000" dirty="0" smtClean="0"/>
                  <a:t>Hypothesis: </a:t>
                </a:r>
              </a:p>
              <a:p>
                <a:pPr algn="l"/>
                <a:r>
                  <a:rPr lang="en-US" sz="2000" dirty="0" smtClean="0"/>
                  <a:t>C=0, no non-black ravens</a:t>
                </a:r>
              </a:p>
              <a:p>
                <a:pPr algn="l"/>
                <a:r>
                  <a:rPr lang="en-US" sz="2000" dirty="0" smtClean="0"/>
                  <a:t>Evidence:</a:t>
                </a:r>
              </a:p>
              <a:p>
                <a:pPr algn="l"/>
                <a:r>
                  <a:rPr lang="en-US" sz="2000" dirty="0" smtClean="0"/>
                  <a:t>A </a:t>
                </a:r>
                <a14:m>
                  <m:oMath xmlns:m="http://schemas.openxmlformats.org/officeDocument/2006/math">
                    <m:r>
                      <a:rPr lang="en-US" sz="200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0</m:t>
                    </m:r>
                  </m:oMath>
                </a14:m>
                <a:endParaRPr lang="en-US" sz="2000" b="0" dirty="0" smtClean="0">
                  <a:ea typeface="Cambria Math" charset="0"/>
                  <a:cs typeface="Cambria Math" charset="0"/>
                </a:endParaRPr>
              </a:p>
              <a:p>
                <a:pPr algn="l"/>
                <a:r>
                  <a:rPr lang="en-US" sz="2000" dirty="0" smtClean="0"/>
                  <a:t>B</a:t>
                </a:r>
                <a14:m>
                  <m:oMath xmlns:m="http://schemas.openxmlformats.org/officeDocument/2006/math">
                    <m:r>
                      <a:rPr lang="en-US" sz="200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0</m:t>
                    </m:r>
                  </m:oMath>
                </a14:m>
                <a:endParaRPr lang="en-US" sz="2000" dirty="0" smtClean="0"/>
              </a:p>
              <a:p>
                <a:pPr algn="l"/>
                <a:r>
                  <a:rPr lang="en-US" sz="2000" dirty="0" smtClean="0"/>
                  <a:t>D</a:t>
                </a:r>
                <a14:m>
                  <m:oMath xmlns:m="http://schemas.openxmlformats.org/officeDocument/2006/math">
                    <m:r>
                      <a:rPr lang="en-US" sz="200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0</m:t>
                    </m:r>
                  </m:oMath>
                </a14:m>
                <a:endParaRPr lang="en-US" sz="2000" b="0" dirty="0" smtClean="0">
                  <a:ea typeface="Cambria Math" charset="0"/>
                  <a:cs typeface="Cambria Math" charset="0"/>
                </a:endParaRPr>
              </a:p>
              <a:p>
                <a:pPr algn="l"/>
                <a:r>
                  <a:rPr lang="en-US" sz="2000" dirty="0" smtClean="0">
                    <a:ea typeface="Cambria Math" charset="0"/>
                    <a:cs typeface="Cambria Math" charset="0"/>
                  </a:rPr>
                  <a:t>No evidence for C=0!</a:t>
                </a:r>
                <a:endParaRPr lang="en-US" sz="2000" b="0" dirty="0" smtClean="0">
                  <a:ea typeface="Cambria Math" charset="0"/>
                  <a:cs typeface="Cambria Math" charset="0"/>
                </a:endParaRPr>
              </a:p>
              <a:p>
                <a:pPr algn="l"/>
                <a:endParaRPr lang="en-US" sz="2000"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95289" y="724506"/>
                <a:ext cx="2970564" cy="6021981"/>
              </a:xfrm>
              <a:blipFill>
                <a:blip r:embed="rId2"/>
                <a:stretch>
                  <a:fillRect l="-2259" t="-1113" b="-1215"/>
                </a:stretch>
              </a:blipFill>
            </p:spPr>
            <p:txBody>
              <a:bodyPr/>
              <a:lstStyle/>
              <a:p>
                <a:r>
                  <a:rPr lang="en-US">
                    <a:noFill/>
                  </a:rPr>
                  <a:t> </a:t>
                </a:r>
              </a:p>
            </p:txBody>
          </p:sp>
        </mc:Fallback>
      </mc:AlternateContent>
      <p:sp>
        <p:nvSpPr>
          <p:cNvPr id="5" name="Oval 4"/>
          <p:cNvSpPr/>
          <p:nvPr/>
        </p:nvSpPr>
        <p:spPr>
          <a:xfrm>
            <a:off x="4411639" y="2034370"/>
            <a:ext cx="2210937" cy="22416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Oval 5"/>
          <p:cNvSpPr/>
          <p:nvPr/>
        </p:nvSpPr>
        <p:spPr>
          <a:xfrm>
            <a:off x="6124433" y="2392254"/>
            <a:ext cx="1455192" cy="1550727"/>
          </a:xfrm>
          <a:prstGeom prst="ellipse">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ln w="38100">
                <a:solidFill>
                  <a:schemeClr val="tx1"/>
                </a:solidFill>
              </a:ln>
            </a:endParaRPr>
          </a:p>
        </p:txBody>
      </p:sp>
      <p:sp>
        <p:nvSpPr>
          <p:cNvPr id="7" name="TextBox 6"/>
          <p:cNvSpPr txBox="1"/>
          <p:nvPr/>
        </p:nvSpPr>
        <p:spPr>
          <a:xfrm>
            <a:off x="5273960" y="2982067"/>
            <a:ext cx="296839" cy="346249"/>
          </a:xfrm>
          <a:prstGeom prst="rect">
            <a:avLst/>
          </a:prstGeom>
          <a:noFill/>
        </p:spPr>
        <p:txBody>
          <a:bodyPr wrap="square" rtlCol="0">
            <a:spAutoFit/>
          </a:bodyPr>
          <a:lstStyle/>
          <a:p>
            <a:r>
              <a:rPr lang="en-US" sz="1650" dirty="0"/>
              <a:t>A</a:t>
            </a:r>
          </a:p>
        </p:txBody>
      </p:sp>
      <p:sp>
        <p:nvSpPr>
          <p:cNvPr id="8" name="Rectangle 7"/>
          <p:cNvSpPr/>
          <p:nvPr/>
        </p:nvSpPr>
        <p:spPr>
          <a:xfrm>
            <a:off x="6274426" y="3006035"/>
            <a:ext cx="279244" cy="300082"/>
          </a:xfrm>
          <a:prstGeom prst="rect">
            <a:avLst/>
          </a:prstGeom>
        </p:spPr>
        <p:txBody>
          <a:bodyPr wrap="none">
            <a:spAutoFit/>
          </a:bodyPr>
          <a:lstStyle/>
          <a:p>
            <a:r>
              <a:rPr lang="en-US" sz="1350" dirty="0"/>
              <a:t>B</a:t>
            </a:r>
          </a:p>
        </p:txBody>
      </p:sp>
      <p:sp>
        <p:nvSpPr>
          <p:cNvPr id="9" name="Rectangle 8"/>
          <p:cNvSpPr/>
          <p:nvPr/>
        </p:nvSpPr>
        <p:spPr>
          <a:xfrm>
            <a:off x="6976878" y="3017576"/>
            <a:ext cx="277640" cy="300082"/>
          </a:xfrm>
          <a:prstGeom prst="rect">
            <a:avLst/>
          </a:prstGeom>
        </p:spPr>
        <p:txBody>
          <a:bodyPr wrap="none">
            <a:spAutoFit/>
          </a:bodyPr>
          <a:lstStyle/>
          <a:p>
            <a:r>
              <a:rPr lang="en-US" sz="1350" dirty="0"/>
              <a:t>C</a:t>
            </a:r>
          </a:p>
        </p:txBody>
      </p:sp>
      <p:sp>
        <p:nvSpPr>
          <p:cNvPr id="10" name="Rectangle 9"/>
          <p:cNvSpPr/>
          <p:nvPr/>
        </p:nvSpPr>
        <p:spPr>
          <a:xfrm>
            <a:off x="6261200" y="1759614"/>
            <a:ext cx="290464" cy="300082"/>
          </a:xfrm>
          <a:prstGeom prst="rect">
            <a:avLst/>
          </a:prstGeom>
        </p:spPr>
        <p:txBody>
          <a:bodyPr wrap="none">
            <a:spAutoFit/>
          </a:bodyPr>
          <a:lstStyle/>
          <a:p>
            <a:r>
              <a:rPr lang="en-US" sz="1350"/>
              <a:t>D</a:t>
            </a:r>
          </a:p>
        </p:txBody>
      </p:sp>
      <p:sp>
        <p:nvSpPr>
          <p:cNvPr id="4" name="Rectangle 3"/>
          <p:cNvSpPr/>
          <p:nvPr/>
        </p:nvSpPr>
        <p:spPr>
          <a:xfrm>
            <a:off x="3780263" y="1438507"/>
            <a:ext cx="4427035" cy="343457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00709" y="3348798"/>
            <a:ext cx="1293814" cy="369332"/>
          </a:xfrm>
          <a:prstGeom prst="rect">
            <a:avLst/>
          </a:prstGeom>
          <a:noFill/>
        </p:spPr>
        <p:txBody>
          <a:bodyPr wrap="square" rtlCol="0">
            <a:spAutoFit/>
          </a:bodyPr>
          <a:lstStyle/>
          <a:p>
            <a:r>
              <a:rPr lang="en-US" dirty="0" smtClean="0"/>
              <a:t>Black things</a:t>
            </a:r>
            <a:endParaRPr lang="en-US" dirty="0"/>
          </a:p>
        </p:txBody>
      </p:sp>
      <p:sp>
        <p:nvSpPr>
          <p:cNvPr id="12" name="TextBox 11"/>
          <p:cNvSpPr txBox="1"/>
          <p:nvPr/>
        </p:nvSpPr>
        <p:spPr>
          <a:xfrm>
            <a:off x="6334152" y="2694614"/>
            <a:ext cx="977635" cy="369332"/>
          </a:xfrm>
          <a:prstGeom prst="rect">
            <a:avLst/>
          </a:prstGeom>
          <a:noFill/>
        </p:spPr>
        <p:txBody>
          <a:bodyPr wrap="square" rtlCol="0">
            <a:spAutoFit/>
          </a:bodyPr>
          <a:lstStyle/>
          <a:p>
            <a:r>
              <a:rPr lang="en-US" dirty="0" smtClean="0">
                <a:solidFill>
                  <a:schemeClr val="accent2">
                    <a:lumMod val="75000"/>
                  </a:schemeClr>
                </a:solidFill>
              </a:rPr>
              <a:t>Ravens</a:t>
            </a:r>
            <a:endParaRPr lang="en-US" dirty="0">
              <a:solidFill>
                <a:schemeClr val="accent2">
                  <a:lumMod val="75000"/>
                </a:schemeClr>
              </a:solidFill>
            </a:endParaRPr>
          </a:p>
        </p:txBody>
      </p:sp>
      <p:sp>
        <p:nvSpPr>
          <p:cNvPr id="13" name="TextBox 12"/>
          <p:cNvSpPr txBox="1"/>
          <p:nvPr/>
        </p:nvSpPr>
        <p:spPr>
          <a:xfrm>
            <a:off x="6123029" y="1921443"/>
            <a:ext cx="1877971" cy="369332"/>
          </a:xfrm>
          <a:prstGeom prst="rect">
            <a:avLst/>
          </a:prstGeom>
          <a:noFill/>
          <a:ln>
            <a:noFill/>
          </a:ln>
        </p:spPr>
        <p:txBody>
          <a:bodyPr wrap="square" rtlCol="0">
            <a:spAutoFit/>
          </a:bodyPr>
          <a:lstStyle/>
          <a:p>
            <a:r>
              <a:rPr lang="en-US" dirty="0" smtClean="0">
                <a:solidFill>
                  <a:schemeClr val="accent1">
                    <a:lumMod val="75000"/>
                  </a:schemeClr>
                </a:solidFill>
              </a:rPr>
              <a:t>Non-black things</a:t>
            </a:r>
            <a:endParaRPr lang="en-US" dirty="0">
              <a:solidFill>
                <a:schemeClr val="accent1">
                  <a:lumMod val="75000"/>
                </a:schemeClr>
              </a:solidFill>
            </a:endParaRPr>
          </a:p>
        </p:txBody>
      </p:sp>
    </p:spTree>
    <p:extLst>
      <p:ext uri="{BB962C8B-B14F-4D97-AF65-F5344CB8AC3E}">
        <p14:creationId xmlns:p14="http://schemas.microsoft.com/office/powerpoint/2010/main" val="1721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19" y="97497"/>
            <a:ext cx="7886700" cy="392569"/>
          </a:xfrm>
        </p:spPr>
        <p:txBody>
          <a:bodyPr>
            <a:normAutofit fontScale="90000"/>
          </a:bodyPr>
          <a:lstStyle/>
          <a:p>
            <a:pPr algn="ctr"/>
            <a:r>
              <a:rPr lang="en-US" sz="3200" b="1" dirty="0" smtClean="0"/>
              <a:t>Problem with Positivism</a:t>
            </a:r>
            <a:endParaRPr lang="en-US" sz="3200" b="1" dirty="0"/>
          </a:p>
        </p:txBody>
      </p:sp>
      <p:sp>
        <p:nvSpPr>
          <p:cNvPr id="3" name="Content Placeholder 2"/>
          <p:cNvSpPr>
            <a:spLocks noGrp="1"/>
          </p:cNvSpPr>
          <p:nvPr>
            <p:ph idx="1"/>
          </p:nvPr>
        </p:nvSpPr>
        <p:spPr>
          <a:xfrm>
            <a:off x="0" y="490066"/>
            <a:ext cx="9091081" cy="6367934"/>
          </a:xfrm>
        </p:spPr>
        <p:txBody>
          <a:bodyPr>
            <a:normAutofit fontScale="62500" lnSpcReduction="20000"/>
          </a:bodyPr>
          <a:lstStyle/>
          <a:p>
            <a:r>
              <a:rPr lang="en-US" dirty="0" smtClean="0"/>
              <a:t>Positivists: ”Rational reconstruction” </a:t>
            </a:r>
            <a:r>
              <a:rPr lang="en-US" dirty="0"/>
              <a:t>of science results </a:t>
            </a:r>
            <a:r>
              <a:rPr lang="en-US" dirty="0" smtClean="0"/>
              <a:t>according to </a:t>
            </a:r>
            <a:r>
              <a:rPr lang="en-US" b="1" dirty="0" smtClean="0"/>
              <a:t>theory </a:t>
            </a:r>
            <a:r>
              <a:rPr lang="en-US" b="1" dirty="0"/>
              <a:t>of </a:t>
            </a:r>
            <a:r>
              <a:rPr lang="en-US" b="1" dirty="0" smtClean="0"/>
              <a:t>language</a:t>
            </a:r>
            <a:r>
              <a:rPr lang="en-US" dirty="0" smtClean="0"/>
              <a:t>– nothing new is introduced</a:t>
            </a:r>
            <a:r>
              <a:rPr lang="en-US" b="1" dirty="0" smtClean="0"/>
              <a:t> </a:t>
            </a:r>
          </a:p>
          <a:p>
            <a:r>
              <a:rPr lang="en-US" dirty="0" smtClean="0"/>
              <a:t>According to Positivists, science includes: context of discovery and context of justification</a:t>
            </a:r>
            <a:endParaRPr lang="en-US" dirty="0"/>
          </a:p>
          <a:p>
            <a:r>
              <a:rPr lang="en-US" dirty="0" smtClean="0"/>
              <a:t>Positivists encountered problem in “context of justification: Inductive inference problem”</a:t>
            </a:r>
          </a:p>
          <a:p>
            <a:r>
              <a:rPr lang="en-US" dirty="0" smtClean="0"/>
              <a:t>Positivism has difficulty to predict future</a:t>
            </a:r>
          </a:p>
          <a:p>
            <a:pPr lvl="1"/>
            <a:r>
              <a:rPr lang="en-US" sz="2900" dirty="0" smtClean="0"/>
              <a:t>Hume: you have no reason to believe that the sun will rise tomorrow</a:t>
            </a:r>
          </a:p>
          <a:p>
            <a:pPr lvl="1"/>
            <a:r>
              <a:rPr lang="en-US" sz="2900" dirty="0" smtClean="0"/>
              <a:t>Russell: chicken </a:t>
            </a:r>
            <a:r>
              <a:rPr lang="en-US" sz="2900" dirty="0"/>
              <a:t>food </a:t>
            </a:r>
            <a:r>
              <a:rPr lang="en-US" sz="2900" dirty="0" smtClean="0"/>
              <a:t>problem, kill all? Without survivors? The knowledge chain is cut</a:t>
            </a:r>
            <a:endParaRPr lang="en-US" sz="2900" dirty="0"/>
          </a:p>
          <a:p>
            <a:pPr lvl="1"/>
            <a:r>
              <a:rPr lang="en-US" sz="2900" dirty="0" smtClean="0"/>
              <a:t>Pavlov experiments, does bell-ring without occur only once? Or it also occurs later?</a:t>
            </a:r>
            <a:endParaRPr lang="en-US" dirty="0"/>
          </a:p>
          <a:p>
            <a:pPr lvl="1"/>
            <a:r>
              <a:rPr lang="en-US" sz="2900" dirty="0" smtClean="0"/>
              <a:t>Either positivism or inductive logic fails.</a:t>
            </a:r>
          </a:p>
          <a:p>
            <a:r>
              <a:rPr lang="en-US" dirty="0" smtClean="0"/>
              <a:t>No deductive justification of induction is possible (New riddle)</a:t>
            </a:r>
          </a:p>
          <a:p>
            <a:r>
              <a:rPr lang="en-US" dirty="0" smtClean="0"/>
              <a:t>To oppose </a:t>
            </a:r>
            <a:r>
              <a:rPr lang="en-US" dirty="0"/>
              <a:t>the notion that science is to unveil hidden structures of </a:t>
            </a:r>
            <a:r>
              <a:rPr lang="en-US" dirty="0" smtClean="0"/>
              <a:t>nature, they claimed that “in science there is no depth” (why you can know only what you see)— but they should have said their “knowledge of science has no depth”, Newton’s laws</a:t>
            </a:r>
          </a:p>
          <a:p>
            <a:r>
              <a:rPr lang="en-US" dirty="0" smtClean="0"/>
              <a:t>Their view of philosophy of science is purely logic/linguistic; </a:t>
            </a:r>
          </a:p>
          <a:p>
            <a:r>
              <a:rPr lang="en-US" dirty="0" smtClean="0"/>
              <a:t>In their theory, history and psychology are not related to philosophy of science</a:t>
            </a:r>
          </a:p>
          <a:p>
            <a:r>
              <a:rPr lang="en-US" dirty="0" smtClean="0"/>
              <a:t>In deductive logic a theory needs to be “universal” and absolute, and has the form of “all … or none”– in science most often it is about “some” conditions or times, etc.</a:t>
            </a:r>
          </a:p>
          <a:p>
            <a:r>
              <a:rPr lang="en-US" dirty="0" smtClean="0"/>
              <a:t>All examples are based on knowledge-that.</a:t>
            </a:r>
            <a:r>
              <a:rPr lang="en-US" dirty="0"/>
              <a:t> </a:t>
            </a:r>
            <a:endParaRPr lang="en-US" dirty="0" smtClean="0"/>
          </a:p>
          <a:p>
            <a:r>
              <a:rPr lang="en-US" dirty="0" smtClean="0"/>
              <a:t>Pure </a:t>
            </a:r>
            <a:r>
              <a:rPr lang="en-US" dirty="0"/>
              <a:t>empiricism </a:t>
            </a:r>
            <a:r>
              <a:rPr lang="en-US" dirty="0" smtClean="0"/>
              <a:t>(denying the importance of conceptualization) cannot </a:t>
            </a:r>
            <a:r>
              <a:rPr lang="en-US" dirty="0"/>
              <a:t>develop “knowledge-understanding”</a:t>
            </a:r>
          </a:p>
          <a:p>
            <a:r>
              <a:rPr lang="en-US" dirty="0"/>
              <a:t>Without </a:t>
            </a:r>
            <a:r>
              <a:rPr lang="en-US" dirty="0" smtClean="0"/>
              <a:t>understanding, </a:t>
            </a:r>
            <a:r>
              <a:rPr lang="en-US" dirty="0"/>
              <a:t>knowledge-that is not </a:t>
            </a:r>
            <a:r>
              <a:rPr lang="en-US" dirty="0" smtClean="0"/>
              <a:t>connected</a:t>
            </a:r>
          </a:p>
          <a:p>
            <a:r>
              <a:rPr lang="en-US" dirty="0" smtClean="0"/>
              <a:t>Induction should be based on “conditions” and not on “time” alone.</a:t>
            </a:r>
            <a:endParaRPr lang="en-US" dirty="0"/>
          </a:p>
        </p:txBody>
      </p:sp>
    </p:spTree>
    <p:extLst>
      <p:ext uri="{BB962C8B-B14F-4D97-AF65-F5344CB8AC3E}">
        <p14:creationId xmlns:p14="http://schemas.microsoft.com/office/powerpoint/2010/main" val="1972908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81" y="94303"/>
            <a:ext cx="7886700" cy="576983"/>
          </a:xfrm>
        </p:spPr>
        <p:txBody>
          <a:bodyPr>
            <a:normAutofit/>
          </a:bodyPr>
          <a:lstStyle/>
          <a:p>
            <a:pPr algn="ctr"/>
            <a:r>
              <a:rPr lang="en-US" sz="3200" b="1" dirty="0" smtClean="0"/>
              <a:t>“New Riddle of Induction”</a:t>
            </a:r>
            <a:endParaRPr lang="en-US" sz="3200" b="1" dirty="0"/>
          </a:p>
        </p:txBody>
      </p:sp>
      <p:sp>
        <p:nvSpPr>
          <p:cNvPr id="3" name="Content Placeholder 2"/>
          <p:cNvSpPr>
            <a:spLocks noGrp="1"/>
          </p:cNvSpPr>
          <p:nvPr>
            <p:ph idx="1"/>
          </p:nvPr>
        </p:nvSpPr>
        <p:spPr>
          <a:xfrm>
            <a:off x="0" y="533400"/>
            <a:ext cx="9144000" cy="6324600"/>
          </a:xfrm>
        </p:spPr>
        <p:txBody>
          <a:bodyPr>
            <a:normAutofit fontScale="70000" lnSpcReduction="20000"/>
          </a:bodyPr>
          <a:lstStyle/>
          <a:p>
            <a:r>
              <a:rPr lang="en-US" dirty="0" smtClean="0"/>
              <a:t>Argument 1 (in analogy of all man are mortal…)</a:t>
            </a:r>
          </a:p>
          <a:p>
            <a:pPr lvl="1"/>
            <a:r>
              <a:rPr lang="en-US" dirty="0" smtClean="0"/>
              <a:t>All the many emeralds observed, in diverse circumstances, prior to 2019 AD have been green</a:t>
            </a:r>
          </a:p>
          <a:p>
            <a:pPr lvl="1"/>
            <a:r>
              <a:rPr lang="en-US" dirty="0" smtClean="0"/>
              <a:t>All emeralds are green</a:t>
            </a:r>
          </a:p>
          <a:p>
            <a:r>
              <a:rPr lang="en-US" dirty="0" smtClean="0"/>
              <a:t>Argument 2</a:t>
            </a:r>
          </a:p>
          <a:p>
            <a:pPr lvl="1"/>
            <a:r>
              <a:rPr lang="en-US" dirty="0" smtClean="0"/>
              <a:t>All </a:t>
            </a:r>
            <a:r>
              <a:rPr lang="en-US" dirty="0"/>
              <a:t>the many emeralds observed, in diverse circumstances, prior to </a:t>
            </a:r>
            <a:r>
              <a:rPr lang="en-US" dirty="0" smtClean="0"/>
              <a:t>2019 AD have </a:t>
            </a:r>
            <a:r>
              <a:rPr lang="en-US" dirty="0"/>
              <a:t>been </a:t>
            </a:r>
            <a:r>
              <a:rPr lang="en-US" dirty="0" err="1" smtClean="0"/>
              <a:t>grue</a:t>
            </a:r>
            <a:endParaRPr lang="en-US" dirty="0"/>
          </a:p>
          <a:p>
            <a:pPr lvl="1">
              <a:lnSpc>
                <a:spcPct val="120000"/>
              </a:lnSpc>
            </a:pPr>
            <a:r>
              <a:rPr lang="en-US" dirty="0"/>
              <a:t>All emeralds are </a:t>
            </a:r>
            <a:r>
              <a:rPr lang="en-US" dirty="0" err="1" smtClean="0"/>
              <a:t>grue</a:t>
            </a:r>
            <a:r>
              <a:rPr lang="en-US" dirty="0" smtClean="0"/>
              <a:t>*</a:t>
            </a:r>
          </a:p>
          <a:p>
            <a:pPr marL="457200" lvl="1" indent="0">
              <a:lnSpc>
                <a:spcPct val="120000"/>
              </a:lnSpc>
              <a:buNone/>
            </a:pPr>
            <a:r>
              <a:rPr lang="en-US" dirty="0" smtClean="0"/>
              <a:t>    * </a:t>
            </a:r>
            <a:r>
              <a:rPr lang="en-US" dirty="0" err="1" smtClean="0"/>
              <a:t>grue</a:t>
            </a:r>
            <a:r>
              <a:rPr lang="en-US" dirty="0" smtClean="0"/>
              <a:t> is defined as green if it was first observed before 2019 AD </a:t>
            </a:r>
            <a:r>
              <a:rPr lang="en-US" b="1" dirty="0" smtClean="0">
                <a:solidFill>
                  <a:srgbClr val="FF0000"/>
                </a:solidFill>
              </a:rPr>
              <a:t>or</a:t>
            </a:r>
            <a:r>
              <a:rPr lang="en-US" dirty="0" smtClean="0"/>
              <a:t> was not first observed before 2019 AD and is blue</a:t>
            </a:r>
          </a:p>
          <a:p>
            <a:r>
              <a:rPr lang="en-US" dirty="0" smtClean="0"/>
              <a:t>Argument 3</a:t>
            </a:r>
          </a:p>
          <a:p>
            <a:pPr lvl="1"/>
            <a:r>
              <a:rPr lang="en-US" dirty="0" smtClean="0"/>
              <a:t>Because arguments 1 and 2 have the same “deductive form”, we have</a:t>
            </a:r>
          </a:p>
          <a:p>
            <a:pPr lvl="1"/>
            <a:r>
              <a:rPr lang="en-US" dirty="0" smtClean="0"/>
              <a:t>All </a:t>
            </a:r>
            <a:r>
              <a:rPr lang="en-US" dirty="0"/>
              <a:t>the many </a:t>
            </a:r>
            <a:r>
              <a:rPr lang="en-US" dirty="0" smtClean="0"/>
              <a:t>E </a:t>
            </a:r>
            <a:r>
              <a:rPr lang="en-US" dirty="0"/>
              <a:t>observed, in diverse circumstances, prior to </a:t>
            </a:r>
            <a:r>
              <a:rPr lang="en-US" dirty="0" smtClean="0"/>
              <a:t>2019 AD have </a:t>
            </a:r>
            <a:r>
              <a:rPr lang="en-US" dirty="0"/>
              <a:t>been </a:t>
            </a:r>
            <a:r>
              <a:rPr lang="en-US" dirty="0" smtClean="0"/>
              <a:t>G</a:t>
            </a:r>
            <a:endParaRPr lang="en-US" dirty="0"/>
          </a:p>
          <a:p>
            <a:pPr lvl="1"/>
            <a:r>
              <a:rPr lang="en-US" dirty="0"/>
              <a:t>All </a:t>
            </a:r>
            <a:r>
              <a:rPr lang="en-US" dirty="0" smtClean="0"/>
              <a:t>E </a:t>
            </a:r>
            <a:r>
              <a:rPr lang="en-US" dirty="0"/>
              <a:t>are </a:t>
            </a:r>
            <a:r>
              <a:rPr lang="en-US" dirty="0" smtClean="0"/>
              <a:t>G</a:t>
            </a:r>
          </a:p>
          <a:p>
            <a:pPr lvl="1"/>
            <a:r>
              <a:rPr lang="en-US" dirty="0" smtClean="0"/>
              <a:t>But argument 2 is clearly problematic, therefore, it is impossible to make inductive inference deductive</a:t>
            </a:r>
          </a:p>
          <a:p>
            <a:pPr>
              <a:lnSpc>
                <a:spcPct val="120000"/>
              </a:lnSpc>
            </a:pPr>
            <a:r>
              <a:rPr lang="en-US" dirty="0" smtClean="0"/>
              <a:t>Argument 3 is deeply flawed as it changes definition of color for future categorization while the logic does not change with time, equivalent to call “4” as “</a:t>
            </a:r>
            <a:r>
              <a:rPr lang="en-US" dirty="0" err="1" smtClean="0"/>
              <a:t>fove</a:t>
            </a:r>
            <a:r>
              <a:rPr lang="en-US" dirty="0" smtClean="0"/>
              <a:t>” (four and five) for “2+2=“ and starting today it is “5” or anything other than 4. </a:t>
            </a:r>
          </a:p>
          <a:p>
            <a:pPr lvl="1"/>
            <a:r>
              <a:rPr lang="en-US" dirty="0" smtClean="0"/>
              <a:t>(it would be correct if the definition of numbers also changes starting today) </a:t>
            </a:r>
          </a:p>
          <a:p>
            <a:r>
              <a:rPr lang="en-US" dirty="0" smtClean="0"/>
              <a:t>Proposer has been focused too much on “form” of the logic</a:t>
            </a:r>
          </a:p>
          <a:p>
            <a:pPr>
              <a:lnSpc>
                <a:spcPct val="120000"/>
              </a:lnSpc>
            </a:pPr>
            <a:r>
              <a:rPr lang="en-US" dirty="0" smtClean="0"/>
              <a:t>The theory of philosophy of science has gone on a wrong path when people heatedly debate about “</a:t>
            </a:r>
            <a:r>
              <a:rPr lang="en-US" dirty="0" err="1" smtClean="0"/>
              <a:t>grue</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255904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07" y="97971"/>
            <a:ext cx="7886700" cy="446315"/>
          </a:xfrm>
        </p:spPr>
        <p:txBody>
          <a:bodyPr>
            <a:normAutofit fontScale="90000"/>
          </a:bodyPr>
          <a:lstStyle/>
          <a:p>
            <a:pPr algn="ctr"/>
            <a:r>
              <a:rPr lang="en-US" sz="3200" b="1" dirty="0" smtClean="0"/>
              <a:t>Curve-fitting Problem</a:t>
            </a:r>
            <a:endParaRPr lang="en-US" sz="3200" b="1" dirty="0"/>
          </a:p>
        </p:txBody>
      </p:sp>
      <p:pic>
        <p:nvPicPr>
          <p:cNvPr id="4" name="Content Placeholder 3"/>
          <p:cNvPicPr>
            <a:picLocks noGrp="1" noChangeAspect="1"/>
          </p:cNvPicPr>
          <p:nvPr>
            <p:ph idx="1"/>
          </p:nvPr>
        </p:nvPicPr>
        <p:blipFill rotWithShape="1">
          <a:blip r:embed="rId3"/>
          <a:srcRect l="8284" t="16765" r="61226" b="61155"/>
          <a:stretch/>
        </p:blipFill>
        <p:spPr>
          <a:xfrm rot="5400000">
            <a:off x="5556186" y="1082161"/>
            <a:ext cx="3543701" cy="3631926"/>
          </a:xfrm>
          <a:prstGeom prst="rect">
            <a:avLst/>
          </a:prstGeom>
        </p:spPr>
      </p:pic>
      <p:sp>
        <p:nvSpPr>
          <p:cNvPr id="3" name="TextBox 2"/>
          <p:cNvSpPr txBox="1"/>
          <p:nvPr/>
        </p:nvSpPr>
        <p:spPr>
          <a:xfrm>
            <a:off x="0" y="491657"/>
            <a:ext cx="5512073" cy="646330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Curve-fitting is based on inductive logic by allowing random noise</a:t>
            </a:r>
          </a:p>
          <a:p>
            <a:pPr marL="285750" indent="-285750">
              <a:buFont typeface="Arial" panose="020B0604020202020204" pitchFamily="34" charset="0"/>
              <a:buChar char="•"/>
            </a:pPr>
            <a:r>
              <a:rPr lang="en-US" dirty="0" smtClean="0"/>
              <a:t>Those against empiricism think curve-fitting should not be used because one may induce different results</a:t>
            </a:r>
          </a:p>
          <a:p>
            <a:pPr marL="285750" indent="-285750">
              <a:buFont typeface="Arial" panose="020B0604020202020204" pitchFamily="34" charset="0"/>
              <a:buChar char="•"/>
            </a:pPr>
            <a:r>
              <a:rPr lang="en-US" dirty="0" smtClean="0"/>
              <a:t>But this conclusion is based on their misunderstanding of the curve-fitting method</a:t>
            </a:r>
          </a:p>
          <a:p>
            <a:pPr marL="285750" indent="-285750">
              <a:buFont typeface="Arial" panose="020B0604020202020204" pitchFamily="34" charset="0"/>
              <a:buChar char="•"/>
            </a:pPr>
            <a:r>
              <a:rPr lang="en-US" dirty="0" smtClean="0"/>
              <a:t>Validity of a fit is limited by the range of data</a:t>
            </a:r>
          </a:p>
          <a:p>
            <a:pPr marL="285750" indent="-285750">
              <a:buFont typeface="Arial" panose="020B0604020202020204" pitchFamily="34" charset="0"/>
              <a:buChar char="•"/>
            </a:pPr>
            <a:r>
              <a:rPr lang="en-US" dirty="0" smtClean="0"/>
              <a:t>Beyond the range=&gt; extrapolation=&gt;inductive</a:t>
            </a:r>
          </a:p>
          <a:p>
            <a:pPr marL="285750" indent="-285750">
              <a:buFont typeface="Arial" panose="020B0604020202020204" pitchFamily="34" charset="0"/>
              <a:buChar char="•"/>
            </a:pPr>
            <a:r>
              <a:rPr lang="en-US" dirty="0" smtClean="0"/>
              <a:t>Within the range =&gt; all fits should be similar</a:t>
            </a:r>
          </a:p>
          <a:p>
            <a:pPr marL="285750" indent="-285750">
              <a:buFont typeface="Arial" panose="020B0604020202020204" pitchFamily="34" charset="0"/>
              <a:buChar char="•"/>
            </a:pPr>
            <a:r>
              <a:rPr lang="en-US" dirty="0" smtClean="0"/>
              <a:t>Which fit should be used =&gt; the one with greater correlation-coefficient (cc)</a:t>
            </a:r>
          </a:p>
          <a:p>
            <a:pPr marL="285750" indent="-285750">
              <a:buFont typeface="Arial" panose="020B0604020202020204" pitchFamily="34" charset="0"/>
              <a:buChar char="•"/>
            </a:pPr>
            <a:r>
              <a:rPr lang="en-US" dirty="0" smtClean="0"/>
              <a:t>Fit in linear-linear scales=&gt;linear relation,</a:t>
            </a:r>
          </a:p>
          <a:p>
            <a:r>
              <a:rPr lang="en-US" dirty="0" smtClean="0"/>
              <a:t>          </a:t>
            </a:r>
            <a:r>
              <a:rPr lang="en-US" i="1" dirty="0" smtClean="0"/>
              <a:t>b</a:t>
            </a:r>
            <a:r>
              <a:rPr lang="en-US" dirty="0" smtClean="0"/>
              <a:t>: slope, </a:t>
            </a:r>
            <a:r>
              <a:rPr lang="en-US" i="1" dirty="0" smtClean="0"/>
              <a:t>c</a:t>
            </a:r>
            <a:r>
              <a:rPr lang="en-US" dirty="0" smtClean="0"/>
              <a:t>: intercept</a:t>
            </a:r>
            <a:endParaRPr lang="en-US" dirty="0"/>
          </a:p>
          <a:p>
            <a:pPr marL="285750" indent="-285750">
              <a:buFont typeface="Arial" panose="020B0604020202020204" pitchFamily="34" charset="0"/>
              <a:buChar char="•"/>
            </a:pPr>
            <a:r>
              <a:rPr lang="en-US" dirty="0" smtClean="0"/>
              <a:t>Fit in linear-log scales=&gt; </a:t>
            </a:r>
            <a:r>
              <a:rPr lang="en-US" dirty="0"/>
              <a:t>exponential </a:t>
            </a:r>
            <a:r>
              <a:rPr lang="en-US" dirty="0" smtClean="0"/>
              <a:t>function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r>
              <a:rPr lang="en-US" dirty="0" smtClean="0"/>
              <a:t>Fit in log-log scales=&gt;power-law</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reason for discussion in section 3.4 </a:t>
            </a:r>
            <a:r>
              <a:rPr lang="en-US" dirty="0"/>
              <a:t>i</a:t>
            </a:r>
            <a:r>
              <a:rPr lang="en-US" dirty="0" smtClean="0"/>
              <a:t>s ill founded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01767201"/>
              </p:ext>
            </p:extLst>
          </p:nvPr>
        </p:nvGraphicFramePr>
        <p:xfrm>
          <a:off x="2756036" y="3818871"/>
          <a:ext cx="1099457" cy="285044"/>
        </p:xfrm>
        <a:graphic>
          <a:graphicData uri="http://schemas.openxmlformats.org/presentationml/2006/ole">
            <mc:AlternateContent xmlns:mc="http://schemas.openxmlformats.org/markup-compatibility/2006">
              <mc:Choice xmlns:v="urn:schemas-microsoft-com:vml" Requires="v">
                <p:oleObj spid="_x0000_s1650" name="Equation" r:id="rId4" imgW="685800" imgH="177480" progId="Equation.DSMT4">
                  <p:embed/>
                </p:oleObj>
              </mc:Choice>
              <mc:Fallback>
                <p:oleObj name="Equation" r:id="rId4" imgW="685800" imgH="177480" progId="Equation.DSMT4">
                  <p:embed/>
                  <p:pic>
                    <p:nvPicPr>
                      <p:cNvPr id="0" name=""/>
                      <p:cNvPicPr/>
                      <p:nvPr/>
                    </p:nvPicPr>
                    <p:blipFill>
                      <a:blip r:embed="rId5"/>
                      <a:stretch>
                        <a:fillRect/>
                      </a:stretch>
                    </p:blipFill>
                    <p:spPr>
                      <a:xfrm>
                        <a:off x="2756036" y="3818871"/>
                        <a:ext cx="1099457" cy="28504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7887584"/>
              </p:ext>
            </p:extLst>
          </p:nvPr>
        </p:nvGraphicFramePr>
        <p:xfrm>
          <a:off x="971062" y="5812880"/>
          <a:ext cx="1888931" cy="706264"/>
        </p:xfrm>
        <a:graphic>
          <a:graphicData uri="http://schemas.openxmlformats.org/presentationml/2006/ole">
            <mc:AlternateContent xmlns:mc="http://schemas.openxmlformats.org/markup-compatibility/2006">
              <mc:Choice xmlns:v="urn:schemas-microsoft-com:vml" Requires="v">
                <p:oleObj spid="_x0000_s1651" name="Equation" r:id="rId6" imgW="1155600" imgH="431640" progId="Equation.DSMT4">
                  <p:embed/>
                </p:oleObj>
              </mc:Choice>
              <mc:Fallback>
                <p:oleObj name="Equation" r:id="rId6" imgW="1155600" imgH="431640" progId="Equation.DSMT4">
                  <p:embed/>
                  <p:pic>
                    <p:nvPicPr>
                      <p:cNvPr id="5" name="Object 4"/>
                      <p:cNvPicPr/>
                      <p:nvPr/>
                    </p:nvPicPr>
                    <p:blipFill>
                      <a:blip r:embed="rId7"/>
                      <a:stretch>
                        <a:fillRect/>
                      </a:stretch>
                    </p:blipFill>
                    <p:spPr>
                      <a:xfrm>
                        <a:off x="971062" y="5812880"/>
                        <a:ext cx="1888931" cy="70626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06173474"/>
              </p:ext>
            </p:extLst>
          </p:nvPr>
        </p:nvGraphicFramePr>
        <p:xfrm>
          <a:off x="971062" y="4473330"/>
          <a:ext cx="1492026" cy="1114802"/>
        </p:xfrm>
        <a:graphic>
          <a:graphicData uri="http://schemas.openxmlformats.org/presentationml/2006/ole">
            <mc:AlternateContent xmlns:mc="http://schemas.openxmlformats.org/markup-compatibility/2006">
              <mc:Choice xmlns:v="urn:schemas-microsoft-com:vml" Requires="v">
                <p:oleObj spid="_x0000_s1652" name="Equation" r:id="rId8" imgW="901440" imgH="672840" progId="Equation.DSMT4">
                  <p:embed/>
                </p:oleObj>
              </mc:Choice>
              <mc:Fallback>
                <p:oleObj name="Equation" r:id="rId8" imgW="901440" imgH="672840" progId="Equation.DSMT4">
                  <p:embed/>
                  <p:pic>
                    <p:nvPicPr>
                      <p:cNvPr id="5" name="Object 4"/>
                      <p:cNvPicPr/>
                      <p:nvPr/>
                    </p:nvPicPr>
                    <p:blipFill>
                      <a:blip r:embed="rId9"/>
                      <a:stretch>
                        <a:fillRect/>
                      </a:stretch>
                    </p:blipFill>
                    <p:spPr>
                      <a:xfrm>
                        <a:off x="971062" y="4473330"/>
                        <a:ext cx="1492026" cy="1114802"/>
                      </a:xfrm>
                      <a:prstGeom prst="rect">
                        <a:avLst/>
                      </a:prstGeom>
                    </p:spPr>
                  </p:pic>
                </p:oleObj>
              </mc:Fallback>
            </mc:AlternateContent>
          </a:graphicData>
        </a:graphic>
      </p:graphicFrame>
    </p:spTree>
    <p:extLst>
      <p:ext uri="{BB962C8B-B14F-4D97-AF65-F5344CB8AC3E}">
        <p14:creationId xmlns:p14="http://schemas.microsoft.com/office/powerpoint/2010/main" val="26559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Midterm Paper</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Due on Oct 22</a:t>
            </a:r>
            <a:r>
              <a:rPr lang="en-US" baseline="30000" dirty="0" smtClean="0"/>
              <a:t>nd</a:t>
            </a:r>
            <a:endParaRPr lang="en-US" dirty="0" smtClean="0"/>
          </a:p>
          <a:p>
            <a:r>
              <a:rPr lang="en-US" dirty="0" smtClean="0"/>
              <a:t>Less than 2 pages long</a:t>
            </a:r>
          </a:p>
          <a:p>
            <a:r>
              <a:rPr lang="en-US" dirty="0" smtClean="0"/>
              <a:t>On a subject that you found/find about which common perception/knowledge is questionable or flawed</a:t>
            </a:r>
          </a:p>
          <a:p>
            <a:r>
              <a:rPr lang="en-US" dirty="0" smtClean="0"/>
              <a:t>You provide evidence/arguments for your view</a:t>
            </a:r>
          </a:p>
          <a:p>
            <a:r>
              <a:rPr lang="en-US" dirty="0" smtClean="0"/>
              <a:t>You do not need to establish what you think right, which is for the final paper (the final paper may be related/built on the mid-term paper, but does not have to).</a:t>
            </a:r>
            <a:endParaRPr lang="en-US" dirty="0"/>
          </a:p>
        </p:txBody>
      </p:sp>
    </p:spTree>
    <p:extLst>
      <p:ext uri="{BB962C8B-B14F-4D97-AF65-F5344CB8AC3E}">
        <p14:creationId xmlns:p14="http://schemas.microsoft.com/office/powerpoint/2010/main" val="184650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642"/>
            <a:ext cx="7886700" cy="749996"/>
          </a:xfrm>
        </p:spPr>
        <p:txBody>
          <a:bodyPr>
            <a:normAutofit/>
          </a:bodyPr>
          <a:lstStyle/>
          <a:p>
            <a:pPr algn="ctr"/>
            <a:r>
              <a:rPr lang="en-US" sz="3600" b="1" dirty="0" smtClean="0"/>
              <a:t>Summary on Scientific Methods</a:t>
            </a:r>
            <a:endParaRPr lang="en-US" sz="3600" b="1" dirty="0"/>
          </a:p>
        </p:txBody>
      </p:sp>
      <p:sp>
        <p:nvSpPr>
          <p:cNvPr id="3" name="Content Placeholder 2"/>
          <p:cNvSpPr>
            <a:spLocks noGrp="1"/>
          </p:cNvSpPr>
          <p:nvPr>
            <p:ph idx="1"/>
          </p:nvPr>
        </p:nvSpPr>
        <p:spPr>
          <a:xfrm>
            <a:off x="0" y="1115122"/>
            <a:ext cx="9144000" cy="5742878"/>
          </a:xfrm>
        </p:spPr>
        <p:txBody>
          <a:bodyPr>
            <a:normAutofit fontScale="92500" lnSpcReduction="20000"/>
          </a:bodyPr>
          <a:lstStyle/>
          <a:p>
            <a:r>
              <a:rPr lang="en-US" dirty="0" smtClean="0"/>
              <a:t>We learned about deductive and inductive logic, explanatory inference, </a:t>
            </a:r>
            <a:r>
              <a:rPr lang="en-US" dirty="0" err="1" smtClean="0"/>
              <a:t>instantial</a:t>
            </a:r>
            <a:r>
              <a:rPr lang="en-US" dirty="0" smtClean="0"/>
              <a:t> model, </a:t>
            </a:r>
            <a:r>
              <a:rPr lang="en-US" dirty="0" err="1" smtClean="0"/>
              <a:t>hypothetico</a:t>
            </a:r>
            <a:r>
              <a:rPr lang="en-US" dirty="0" smtClean="0"/>
              <a:t>-deductive model, new riddle of induction, curve-fitting problem</a:t>
            </a:r>
          </a:p>
          <a:p>
            <a:r>
              <a:rPr lang="en-US" dirty="0" smtClean="0"/>
              <a:t>The objective of the study of scientific method is to streamline scientific research so that science can be done as a production line by people with less science training</a:t>
            </a:r>
          </a:p>
          <a:p>
            <a:r>
              <a:rPr lang="en-US" dirty="0" smtClean="0"/>
              <a:t>It identified some commonly used concepts in science</a:t>
            </a:r>
          </a:p>
          <a:p>
            <a:pPr lvl="1"/>
            <a:r>
              <a:rPr lang="en-US" dirty="0" smtClean="0"/>
              <a:t>Systematic observation and experimentation, isolation of variables</a:t>
            </a:r>
          </a:p>
          <a:p>
            <a:pPr lvl="1"/>
            <a:r>
              <a:rPr lang="en-US" dirty="0" smtClean="0"/>
              <a:t>Inductive and deductive reasoning</a:t>
            </a:r>
          </a:p>
          <a:p>
            <a:pPr lvl="1"/>
            <a:r>
              <a:rPr lang="en-US" dirty="0" smtClean="0"/>
              <a:t>Formation and testing of hypotheses and theories</a:t>
            </a:r>
          </a:p>
          <a:p>
            <a:pPr lvl="1"/>
            <a:r>
              <a:rPr lang="en-US" dirty="0" smtClean="0"/>
              <a:t>But found that </a:t>
            </a:r>
            <a:r>
              <a:rPr lang="en-US" dirty="0"/>
              <a:t>we cannot test a single hypothesis or sentence in </a:t>
            </a:r>
            <a:r>
              <a:rPr lang="en-US" dirty="0" smtClean="0"/>
              <a:t>isolation</a:t>
            </a:r>
            <a:r>
              <a:rPr lang="en-US" dirty="0"/>
              <a:t>: Holism (</a:t>
            </a:r>
            <a:r>
              <a:rPr lang="en-US" dirty="0" smtClean="0"/>
              <a:t>Quine), a test is a test of a network of hypotheses</a:t>
            </a:r>
            <a:endParaRPr lang="en-US" dirty="0"/>
          </a:p>
          <a:p>
            <a:r>
              <a:rPr lang="en-US" dirty="0" smtClean="0"/>
              <a:t>No unified universal method has been found</a:t>
            </a:r>
          </a:p>
          <a:p>
            <a:pPr lvl="1"/>
            <a:r>
              <a:rPr lang="en-US" dirty="0"/>
              <a:t>Few scientists agree with the methods or found the method relevant to the reality of scientific research</a:t>
            </a:r>
          </a:p>
          <a:p>
            <a:r>
              <a:rPr lang="en-US" dirty="0" smtClean="0"/>
              <a:t>It remains an interesting topic for education, science policy but can be misleading to students who want to be scientists</a:t>
            </a:r>
          </a:p>
          <a:p>
            <a:endParaRPr lang="en-US" dirty="0"/>
          </a:p>
        </p:txBody>
      </p:sp>
    </p:spTree>
    <p:extLst>
      <p:ext uri="{BB962C8B-B14F-4D97-AF65-F5344CB8AC3E}">
        <p14:creationId xmlns:p14="http://schemas.microsoft.com/office/powerpoint/2010/main" val="190270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98" y="86346"/>
            <a:ext cx="7886700" cy="437761"/>
          </a:xfrm>
        </p:spPr>
        <p:txBody>
          <a:bodyPr>
            <a:normAutofit fontScale="90000"/>
          </a:bodyPr>
          <a:lstStyle/>
          <a:p>
            <a:pPr algn="ctr"/>
            <a:r>
              <a:rPr lang="en-US" sz="3200" b="1" dirty="0" smtClean="0"/>
              <a:t>Karl Popper: Conjecture and Refutation</a:t>
            </a:r>
            <a:endParaRPr lang="en-US" sz="3200" b="1" dirty="0"/>
          </a:p>
        </p:txBody>
      </p:sp>
      <p:sp>
        <p:nvSpPr>
          <p:cNvPr id="3" name="Content Placeholder 2"/>
          <p:cNvSpPr>
            <a:spLocks noGrp="1"/>
          </p:cNvSpPr>
          <p:nvPr>
            <p:ph idx="1"/>
          </p:nvPr>
        </p:nvSpPr>
        <p:spPr>
          <a:xfrm>
            <a:off x="0" y="524107"/>
            <a:ext cx="9144000" cy="6333893"/>
          </a:xfrm>
        </p:spPr>
        <p:txBody>
          <a:bodyPr>
            <a:normAutofit fontScale="70000" lnSpcReduction="20000"/>
          </a:bodyPr>
          <a:lstStyle/>
          <a:p>
            <a:r>
              <a:rPr lang="en-US" dirty="0" smtClean="0"/>
              <a:t>Popper is the only philosopher in philosophy of science who is regarded as a hero by many scientists, I agree.</a:t>
            </a:r>
          </a:p>
          <a:p>
            <a:r>
              <a:rPr lang="en-US" dirty="0" smtClean="0"/>
              <a:t>Problem of Demarcation: distinguish science from non/pseudo science</a:t>
            </a:r>
          </a:p>
          <a:p>
            <a:r>
              <a:rPr lang="en-US" dirty="0" err="1"/>
              <a:t>Falsificationism</a:t>
            </a:r>
            <a:r>
              <a:rPr lang="en-US" dirty="0"/>
              <a:t>: a hypothesis is scientific if and only if it has the potential to be refuted by some possible observation</a:t>
            </a:r>
          </a:p>
          <a:p>
            <a:r>
              <a:rPr lang="en-US" dirty="0" smtClean="0"/>
              <a:t>Science: Einstein’s relativity</a:t>
            </a:r>
          </a:p>
          <a:p>
            <a:r>
              <a:rPr lang="en-US" dirty="0" smtClean="0"/>
              <a:t>Pseudo-science: Freudian psychology and Marxist views about society and history, Darwinian evolution (later retracted)</a:t>
            </a:r>
          </a:p>
          <a:p>
            <a:r>
              <a:rPr lang="en-US" dirty="0"/>
              <a:t>(note that in the original examples it is more about a person than theory</a:t>
            </a:r>
            <a:r>
              <a:rPr lang="en-US" dirty="0" smtClean="0"/>
              <a:t>)</a:t>
            </a:r>
          </a:p>
          <a:p>
            <a:r>
              <a:rPr lang="en-US" dirty="0" smtClean="0"/>
              <a:t>Study of elevator riders vs monkey-music</a:t>
            </a:r>
          </a:p>
          <a:p>
            <a:r>
              <a:rPr lang="en-US" dirty="0" smtClean="0"/>
              <a:t>Scientific theories have to </a:t>
            </a:r>
            <a:r>
              <a:rPr lang="en-US" dirty="0" smtClean="0">
                <a:solidFill>
                  <a:srgbClr val="FF0000"/>
                </a:solidFill>
              </a:rPr>
              <a:t>take risks</a:t>
            </a:r>
            <a:r>
              <a:rPr lang="en-US" dirty="0" smtClean="0"/>
              <a:t>: have to make bold predictions that can be tested, such as nothing is faster than the speed of light. </a:t>
            </a:r>
          </a:p>
          <a:p>
            <a:r>
              <a:rPr lang="en-US" dirty="0" smtClean="0"/>
              <a:t>If a theory takes no risk at all, because it is compatible  with every possible observation, then it is not scientific, I agree, e.g. interpretation of dream</a:t>
            </a:r>
          </a:p>
          <a:p>
            <a:r>
              <a:rPr lang="en-US" dirty="0" smtClean="0"/>
              <a:t>Confirmation is a myth, i.e. Hypothesis-deductive method is </a:t>
            </a:r>
            <a:r>
              <a:rPr lang="en-US" dirty="0"/>
              <a:t>f</a:t>
            </a:r>
            <a:r>
              <a:rPr lang="en-US" dirty="0" smtClean="0"/>
              <a:t>alse: the only thing observational test can do is to show that a theory is false,  (black raven)</a:t>
            </a:r>
          </a:p>
          <a:p>
            <a:r>
              <a:rPr lang="en-US" dirty="0" smtClean="0"/>
              <a:t>The trueness of a scientific theory can </a:t>
            </a:r>
            <a:r>
              <a:rPr lang="en-US" dirty="0" smtClean="0">
                <a:solidFill>
                  <a:srgbClr val="FF0000"/>
                </a:solidFill>
              </a:rPr>
              <a:t>never</a:t>
            </a:r>
            <a:r>
              <a:rPr lang="en-US" dirty="0" smtClean="0"/>
              <a:t> be supported by observational evidence, a </a:t>
            </a:r>
            <a:r>
              <a:rPr lang="en-US" dirty="0"/>
              <a:t>bold statement that eventually got Popper in trouble.</a:t>
            </a:r>
            <a:endParaRPr lang="en-US" dirty="0" smtClean="0"/>
          </a:p>
          <a:p>
            <a:r>
              <a:rPr lang="en-US" dirty="0" smtClean="0"/>
              <a:t>Popper was an induction skeptic</a:t>
            </a:r>
          </a:p>
          <a:p>
            <a:r>
              <a:rPr lang="en-US" dirty="0" err="1" smtClean="0"/>
              <a:t>Fallibilism</a:t>
            </a:r>
            <a:r>
              <a:rPr lang="en-US" dirty="0" smtClean="0"/>
              <a:t>: we can </a:t>
            </a:r>
            <a:r>
              <a:rPr lang="en-US" dirty="0" smtClean="0">
                <a:solidFill>
                  <a:srgbClr val="FF0000"/>
                </a:solidFill>
              </a:rPr>
              <a:t>never</a:t>
            </a:r>
            <a:r>
              <a:rPr lang="en-US" dirty="0" smtClean="0"/>
              <a:t> be completely certain about factual issues, most people agree, me if </a:t>
            </a:r>
            <a:r>
              <a:rPr lang="en-US" dirty="0" smtClean="0">
                <a:solidFill>
                  <a:srgbClr val="FF0000"/>
                </a:solidFill>
              </a:rPr>
              <a:t>every</a:t>
            </a:r>
            <a:r>
              <a:rPr lang="en-US" dirty="0" smtClean="0"/>
              <a:t> (that you can show) not </a:t>
            </a:r>
            <a:r>
              <a:rPr lang="en-US" dirty="0" smtClean="0">
                <a:solidFill>
                  <a:srgbClr val="FF0000"/>
                </a:solidFill>
              </a:rPr>
              <a:t>any</a:t>
            </a:r>
            <a:r>
              <a:rPr lang="en-US" dirty="0" smtClean="0"/>
              <a:t>, or replace </a:t>
            </a:r>
            <a:r>
              <a:rPr lang="en-US" dirty="0" smtClean="0">
                <a:solidFill>
                  <a:srgbClr val="FF0000"/>
                </a:solidFill>
              </a:rPr>
              <a:t>never</a:t>
            </a:r>
            <a:r>
              <a:rPr lang="en-US" dirty="0" smtClean="0"/>
              <a:t> to </a:t>
            </a:r>
            <a:r>
              <a:rPr lang="en-US" dirty="0" smtClean="0">
                <a:solidFill>
                  <a:srgbClr val="FF0000"/>
                </a:solidFill>
              </a:rPr>
              <a:t>usually not</a:t>
            </a:r>
          </a:p>
          <a:p>
            <a:endParaRPr lang="en-US" dirty="0"/>
          </a:p>
        </p:txBody>
      </p:sp>
    </p:spTree>
    <p:extLst>
      <p:ext uri="{BB962C8B-B14F-4D97-AF65-F5344CB8AC3E}">
        <p14:creationId xmlns:p14="http://schemas.microsoft.com/office/powerpoint/2010/main" val="182817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7" y="380819"/>
            <a:ext cx="5915025" cy="544303"/>
          </a:xfrm>
        </p:spPr>
        <p:txBody>
          <a:bodyPr>
            <a:normAutofit/>
          </a:bodyPr>
          <a:lstStyle/>
          <a:p>
            <a:pPr algn="ctr"/>
            <a:r>
              <a:rPr lang="en-US" sz="3200" b="1" dirty="0"/>
              <a:t>Paradox of the Ravens</a:t>
            </a:r>
          </a:p>
        </p:txBody>
      </p:sp>
      <p:sp>
        <p:nvSpPr>
          <p:cNvPr id="3" name="Content Placeholder 2"/>
          <p:cNvSpPr>
            <a:spLocks noGrp="1"/>
          </p:cNvSpPr>
          <p:nvPr>
            <p:ph idx="1"/>
          </p:nvPr>
        </p:nvSpPr>
        <p:spPr>
          <a:xfrm>
            <a:off x="1019909" y="1090246"/>
            <a:ext cx="7115906" cy="5169877"/>
          </a:xfrm>
        </p:spPr>
        <p:txBody>
          <a:bodyPr>
            <a:normAutofit fontScale="85000" lnSpcReduction="20000"/>
          </a:bodyPr>
          <a:lstStyle/>
          <a:p>
            <a:r>
              <a:rPr lang="en-US" dirty="0" smtClean="0"/>
              <a:t>Observed many black ravens (empiricism)</a:t>
            </a:r>
          </a:p>
          <a:p>
            <a:r>
              <a:rPr lang="en-US" dirty="0" smtClean="0"/>
              <a:t>Assume “all ravens are black” (inductive inference)</a:t>
            </a:r>
          </a:p>
          <a:p>
            <a:r>
              <a:rPr lang="en-US" dirty="0" smtClean="0"/>
              <a:t>It is equal to =&gt; non-black body is non-raven</a:t>
            </a:r>
          </a:p>
          <a:p>
            <a:r>
              <a:rPr lang="en-US" dirty="0" smtClean="0"/>
              <a:t>Find a white swan: true for non-black-non-raven =&gt; used it as evidence for the assumption</a:t>
            </a:r>
          </a:p>
          <a:p>
            <a:r>
              <a:rPr lang="en-US" dirty="0" smtClean="0"/>
              <a:t>Every non-black and non-raven </a:t>
            </a:r>
            <a:r>
              <a:rPr lang="en-US" dirty="0"/>
              <a:t>thing</a:t>
            </a:r>
            <a:r>
              <a:rPr lang="en-US" dirty="0" smtClean="0"/>
              <a:t> can be used as evidence for “all ravens are black” =&gt; assumption has a lot of supporting evidence =&gt; justified.</a:t>
            </a:r>
          </a:p>
          <a:p>
            <a:r>
              <a:rPr lang="en-US" dirty="0" smtClean="0"/>
              <a:t>Search for all black things and find ravens among them =&gt; confirm the assumption, </a:t>
            </a:r>
          </a:p>
          <a:p>
            <a:r>
              <a:rPr lang="en-US" dirty="0"/>
              <a:t>Every step is </a:t>
            </a:r>
            <a:r>
              <a:rPr lang="en-US" dirty="0" smtClean="0"/>
              <a:t>rigorous deductive logic.</a:t>
            </a:r>
            <a:endParaRPr lang="en-US" dirty="0"/>
          </a:p>
          <a:p>
            <a:r>
              <a:rPr lang="en-US" dirty="0" smtClean="0"/>
              <a:t>Assumption is proved.</a:t>
            </a:r>
          </a:p>
          <a:p>
            <a:r>
              <a:rPr lang="en-US" dirty="0" smtClean="0"/>
              <a:t>But there are non-black ravens (Albinism)</a:t>
            </a:r>
          </a:p>
          <a:p>
            <a:r>
              <a:rPr lang="en-US" dirty="0" smtClean="0"/>
              <a:t>Where is the flaw in the proof? </a:t>
            </a:r>
            <a:endParaRPr lang="en-US" dirty="0"/>
          </a:p>
        </p:txBody>
      </p:sp>
    </p:spTree>
    <p:extLst>
      <p:ext uri="{BB962C8B-B14F-4D97-AF65-F5344CB8AC3E}">
        <p14:creationId xmlns:p14="http://schemas.microsoft.com/office/powerpoint/2010/main" val="3906439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15" y="0"/>
            <a:ext cx="7886700" cy="412596"/>
          </a:xfrm>
        </p:spPr>
        <p:txBody>
          <a:bodyPr>
            <a:normAutofit fontScale="90000"/>
          </a:bodyPr>
          <a:lstStyle/>
          <a:p>
            <a:pPr algn="ctr"/>
            <a:r>
              <a:rPr lang="en-US" sz="2800" b="1" dirty="0" smtClean="0"/>
              <a:t>Debates over the Popper’s Theory</a:t>
            </a:r>
            <a:endParaRPr lang="en-US" sz="2800" b="1" dirty="0"/>
          </a:p>
        </p:txBody>
      </p:sp>
      <p:sp>
        <p:nvSpPr>
          <p:cNvPr id="3" name="Content Placeholder 2"/>
          <p:cNvSpPr>
            <a:spLocks noGrp="1"/>
          </p:cNvSpPr>
          <p:nvPr>
            <p:ph idx="1"/>
          </p:nvPr>
        </p:nvSpPr>
        <p:spPr>
          <a:xfrm>
            <a:off x="7665" y="341745"/>
            <a:ext cx="9144000" cy="6540924"/>
          </a:xfrm>
        </p:spPr>
        <p:txBody>
          <a:bodyPr>
            <a:normAutofit fontScale="70000" lnSpcReduction="20000"/>
          </a:bodyPr>
          <a:lstStyle/>
          <a:p>
            <a:r>
              <a:rPr lang="en-US" dirty="0" smtClean="0"/>
              <a:t>“Pseudo science”, such as psychology, history, sociology, business, … because the </a:t>
            </a:r>
            <a:r>
              <a:rPr lang="en-US" sz="3200" dirty="0" smtClean="0"/>
              <a:t>t</a:t>
            </a:r>
            <a:r>
              <a:rPr lang="en-US" sz="2900" dirty="0" smtClean="0"/>
              <a:t>heory cannot be falsified </a:t>
            </a:r>
            <a:r>
              <a:rPr lang="en-US" sz="2900" dirty="0"/>
              <a:t>or can be easily falsified </a:t>
            </a:r>
            <a:endParaRPr lang="en-US" sz="2900" dirty="0" smtClean="0"/>
          </a:p>
          <a:p>
            <a:pPr lvl="1"/>
            <a:r>
              <a:rPr lang="en-US" sz="2700" dirty="0" smtClean="0"/>
              <a:t>Statistics-based </a:t>
            </a:r>
            <a:r>
              <a:rPr lang="en-US" sz="2700" dirty="0"/>
              <a:t>disciplines are </a:t>
            </a:r>
            <a:r>
              <a:rPr lang="en-US" sz="2700" dirty="0" smtClean="0"/>
              <a:t>all pseudo science </a:t>
            </a:r>
          </a:p>
          <a:p>
            <a:pPr lvl="1"/>
            <a:r>
              <a:rPr lang="en-US" sz="2700" dirty="0" smtClean="0"/>
              <a:t>Science is different from knowledge (in conventional PoS, no distinction)</a:t>
            </a:r>
          </a:p>
          <a:p>
            <a:pPr lvl="1"/>
            <a:r>
              <a:rPr lang="en-US" sz="2700" dirty="0" smtClean="0"/>
              <a:t>Knowledge-understanding is truth in a limited and relative sense and is not absolute Truth</a:t>
            </a:r>
          </a:p>
          <a:p>
            <a:r>
              <a:rPr lang="en-US" dirty="0"/>
              <a:t>W</a:t>
            </a:r>
            <a:r>
              <a:rPr lang="en-US" dirty="0" smtClean="0"/>
              <a:t>hen a theory passes more observational tests, is it more likely true? If no theory can be proven true, what is science doing</a:t>
            </a:r>
            <a:r>
              <a:rPr lang="en-US" dirty="0"/>
              <a:t>? </a:t>
            </a:r>
          </a:p>
          <a:p>
            <a:pPr lvl="1"/>
            <a:r>
              <a:rPr lang="en-US" sz="2700" dirty="0" smtClean="0"/>
              <a:t>A </a:t>
            </a:r>
            <a:r>
              <a:rPr lang="en-US" sz="2700" dirty="0"/>
              <a:t>fundamental misunderstanding by philosophers is to think scientists like </a:t>
            </a:r>
            <a:r>
              <a:rPr lang="en-US" sz="2700" dirty="0" smtClean="0"/>
              <a:t>work-bees, dog, chicken: </a:t>
            </a:r>
            <a:r>
              <a:rPr lang="en-US" sz="2700" dirty="0"/>
              <a:t>many of the problems exist only in </a:t>
            </a:r>
            <a:r>
              <a:rPr lang="en-US" sz="2700" dirty="0" smtClean="0"/>
              <a:t>philosophers’ mind</a:t>
            </a:r>
            <a:endParaRPr lang="en-US" sz="2700" dirty="0"/>
          </a:p>
          <a:p>
            <a:pPr lvl="1"/>
            <a:r>
              <a:rPr lang="en-US" sz="2700" dirty="0" smtClean="0"/>
              <a:t>Using </a:t>
            </a:r>
            <a:r>
              <a:rPr lang="en-US" sz="2700" dirty="0"/>
              <a:t>“universal” statement as a requirement for a science theory is fundamentally wrong because science is never all-or-none problem (the reason why many philosophers of science could not find a theory that works under most situations)</a:t>
            </a:r>
          </a:p>
          <a:p>
            <a:pPr lvl="1"/>
            <a:r>
              <a:rPr lang="en-US" sz="2700" dirty="0"/>
              <a:t>Science is more about “under </a:t>
            </a:r>
            <a:r>
              <a:rPr lang="en-US" sz="2700" dirty="0">
                <a:solidFill>
                  <a:srgbClr val="FF0000"/>
                </a:solidFill>
              </a:rPr>
              <a:t>what conditions </a:t>
            </a:r>
            <a:r>
              <a:rPr lang="en-US" sz="2700" dirty="0"/>
              <a:t>something happen</a:t>
            </a:r>
            <a:r>
              <a:rPr lang="en-US" sz="2700" dirty="0" smtClean="0"/>
              <a:t>”. Elevator riders </a:t>
            </a:r>
            <a:endParaRPr lang="en-US" sz="2700" dirty="0"/>
          </a:p>
          <a:p>
            <a:r>
              <a:rPr lang="en-US" dirty="0"/>
              <a:t>Can we measure progress with more positive tests</a:t>
            </a:r>
            <a:r>
              <a:rPr lang="en-US" dirty="0" smtClean="0"/>
              <a:t>?</a:t>
            </a:r>
          </a:p>
          <a:p>
            <a:pPr lvl="1"/>
            <a:r>
              <a:rPr lang="en-US" sz="2700" dirty="0" smtClean="0"/>
              <a:t>“corroborated” vs “confirmation”, ~ transcript vs recommendation letter or swapped</a:t>
            </a:r>
          </a:p>
          <a:p>
            <a:pPr lvl="1"/>
            <a:r>
              <a:rPr lang="en-US" sz="2700" dirty="0" smtClean="0"/>
              <a:t>Corroborate: “to confirm with additional evidence”</a:t>
            </a:r>
          </a:p>
          <a:p>
            <a:r>
              <a:rPr lang="en-US" dirty="0" smtClean="0"/>
              <a:t>Should we continue to falsify a theory? Or should we stop if the costs too high? </a:t>
            </a:r>
          </a:p>
          <a:p>
            <a:pPr lvl="1"/>
            <a:r>
              <a:rPr lang="en-US" sz="2700" dirty="0" smtClean="0"/>
              <a:t>Pragmatism is not for science but for business or engineering</a:t>
            </a:r>
          </a:p>
          <a:p>
            <a:pPr lvl="1"/>
            <a:r>
              <a:rPr lang="en-US" sz="2700" dirty="0" smtClean="0"/>
              <a:t>A scientist never stops questioning the trueness of a law while working with it </a:t>
            </a:r>
          </a:p>
          <a:p>
            <a:r>
              <a:rPr lang="en-US" dirty="0" smtClean="0"/>
              <a:t>How do we know we have found the “Holy Grail”, the grail that glows forever, vs. other grails that may glow for a while?</a:t>
            </a:r>
          </a:p>
          <a:p>
            <a:pPr lvl="1"/>
            <a:r>
              <a:rPr lang="en-US" sz="2700" dirty="0"/>
              <a:t>Searching for Holy Grail is a bad analogy: science is never a yes-no question, because knowledge is </a:t>
            </a:r>
            <a:r>
              <a:rPr lang="en-US" sz="2700" dirty="0">
                <a:solidFill>
                  <a:srgbClr val="FF0000"/>
                </a:solidFill>
              </a:rPr>
              <a:t>accumulative</a:t>
            </a:r>
            <a:r>
              <a:rPr lang="en-US" sz="2700" dirty="0"/>
              <a:t>, through out the development of </a:t>
            </a:r>
            <a:r>
              <a:rPr lang="en-US" sz="2700" dirty="0" smtClean="0"/>
              <a:t>civilization</a:t>
            </a:r>
          </a:p>
          <a:p>
            <a:pPr lvl="1"/>
            <a:r>
              <a:rPr lang="en-US" sz="2700" dirty="0" smtClean="0"/>
              <a:t>Better theories can result from flawed theories, grails connected, not throw away</a:t>
            </a:r>
          </a:p>
        </p:txBody>
      </p:sp>
    </p:spTree>
    <p:extLst>
      <p:ext uri="{BB962C8B-B14F-4D97-AF65-F5344CB8AC3E}">
        <p14:creationId xmlns:p14="http://schemas.microsoft.com/office/powerpoint/2010/main" val="1630617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315" y="0"/>
            <a:ext cx="7886700" cy="605030"/>
          </a:xfrm>
        </p:spPr>
        <p:txBody>
          <a:bodyPr>
            <a:normAutofit/>
          </a:bodyPr>
          <a:lstStyle/>
          <a:p>
            <a:pPr algn="ctr"/>
            <a:r>
              <a:rPr lang="en-US" sz="3200" b="1" dirty="0" smtClean="0"/>
              <a:t>Debates over the Popper’s Theory, cont.</a:t>
            </a:r>
            <a:endParaRPr lang="en-US" sz="3200" b="1" dirty="0"/>
          </a:p>
        </p:txBody>
      </p:sp>
      <p:sp>
        <p:nvSpPr>
          <p:cNvPr id="3" name="Content Placeholder 2"/>
          <p:cNvSpPr>
            <a:spLocks noGrp="1"/>
          </p:cNvSpPr>
          <p:nvPr>
            <p:ph idx="1"/>
          </p:nvPr>
        </p:nvSpPr>
        <p:spPr>
          <a:xfrm>
            <a:off x="0" y="524108"/>
            <a:ext cx="9110545" cy="6333892"/>
          </a:xfrm>
        </p:spPr>
        <p:txBody>
          <a:bodyPr>
            <a:normAutofit fontScale="77500" lnSpcReduction="20000"/>
          </a:bodyPr>
          <a:lstStyle/>
          <a:p>
            <a:r>
              <a:rPr lang="en-US" dirty="0" smtClean="0"/>
              <a:t>Confusion on no-attempt to falsify with withstand falsification</a:t>
            </a:r>
          </a:p>
          <a:p>
            <a:pPr lvl="1"/>
            <a:r>
              <a:rPr lang="en-US" dirty="0"/>
              <a:t>Tested vs untested/partly tested but </a:t>
            </a:r>
            <a:r>
              <a:rPr lang="en-US" dirty="0" smtClean="0"/>
              <a:t>withstood </a:t>
            </a:r>
            <a:r>
              <a:rPr lang="en-US" dirty="0"/>
              <a:t>attempts of falsification: bridge design based on existing bridges vs new design </a:t>
            </a:r>
          </a:p>
          <a:p>
            <a:pPr lvl="1"/>
            <a:r>
              <a:rPr lang="en-US" dirty="0" smtClean="0"/>
              <a:t>There is a time delay from the announcement of a falsifiable hypothesis to the initial attempt of falsification</a:t>
            </a:r>
          </a:p>
          <a:p>
            <a:pPr lvl="1"/>
            <a:r>
              <a:rPr lang="en-US" dirty="0" smtClean="0"/>
              <a:t>During this time, the hypothesis is not considered withstanding falsification, no one would build a bridge without a review process which is a falsification process</a:t>
            </a:r>
          </a:p>
          <a:p>
            <a:r>
              <a:rPr lang="en-US" dirty="0"/>
              <a:t>Can we trust a</a:t>
            </a:r>
            <a:r>
              <a:rPr lang="en-US" dirty="0" smtClean="0"/>
              <a:t> falsification/falsifier? When personality is involved, difficult to separate science from personal biases </a:t>
            </a:r>
          </a:p>
          <a:p>
            <a:pPr lvl="1"/>
            <a:r>
              <a:rPr lang="en-US" dirty="0" smtClean="0"/>
              <a:t>Proposer and falsifier do not like each other or they are </a:t>
            </a:r>
            <a:r>
              <a:rPr lang="en-US" dirty="0"/>
              <a:t>friends </a:t>
            </a:r>
            <a:endParaRPr lang="en-US" dirty="0" smtClean="0"/>
          </a:p>
          <a:p>
            <a:pPr lvl="1"/>
            <a:r>
              <a:rPr lang="en-US" dirty="0" smtClean="0"/>
              <a:t>Falsifiers are defending their old theories and refuse to accept new ideas</a:t>
            </a:r>
          </a:p>
          <a:p>
            <a:r>
              <a:rPr lang="en-US" dirty="0" smtClean="0"/>
              <a:t>How to determine if a theory or a part of a theory is falsified:</a:t>
            </a:r>
          </a:p>
          <a:p>
            <a:pPr lvl="1"/>
            <a:r>
              <a:rPr lang="en-US" dirty="0" smtClean="0"/>
              <a:t>Holism: a falsification may involve a network of assumptions</a:t>
            </a:r>
          </a:p>
          <a:p>
            <a:pPr lvl="1"/>
            <a:r>
              <a:rPr lang="en-US" dirty="0" smtClean="0"/>
              <a:t>An observational result may have 100 interpretations</a:t>
            </a:r>
          </a:p>
          <a:p>
            <a:pPr lvl="1"/>
            <a:r>
              <a:rPr lang="en-US" dirty="0" smtClean="0"/>
              <a:t>Philosophers of science should not have worried about these details</a:t>
            </a:r>
          </a:p>
          <a:p>
            <a:pPr lvl="1"/>
            <a:r>
              <a:rPr lang="en-US" dirty="0" smtClean="0"/>
              <a:t>In science there are ways to handle the uncertainties in interpretations, systematic, isolation, etc., but most importantly, openness in interpretation</a:t>
            </a:r>
          </a:p>
          <a:p>
            <a:r>
              <a:rPr lang="en-US" dirty="0" smtClean="0"/>
              <a:t>Who decides if an observation falsifies a theory? (a free decision?)</a:t>
            </a:r>
          </a:p>
          <a:p>
            <a:pPr lvl="1"/>
            <a:r>
              <a:rPr lang="en-US" dirty="0" smtClean="0"/>
              <a:t>A observation result is subject to different interpretation (no single decision)</a:t>
            </a:r>
          </a:p>
          <a:p>
            <a:pPr lvl="1"/>
            <a:r>
              <a:rPr lang="en-US" dirty="0" smtClean="0"/>
              <a:t>The decision is not free, the peer review process, a natural selection process</a:t>
            </a:r>
          </a:p>
          <a:p>
            <a:pPr lvl="1"/>
            <a:r>
              <a:rPr lang="en-US" dirty="0"/>
              <a:t>A</a:t>
            </a:r>
            <a:r>
              <a:rPr lang="en-US" dirty="0" smtClean="0"/>
              <a:t> single decision does not determine </a:t>
            </a:r>
            <a:r>
              <a:rPr lang="en-US" dirty="0"/>
              <a:t>an interpretation </a:t>
            </a:r>
            <a:r>
              <a:rPr lang="en-US" dirty="0" smtClean="0"/>
              <a:t>or the fate of a theory </a:t>
            </a:r>
          </a:p>
          <a:p>
            <a:pPr lvl="1"/>
            <a:r>
              <a:rPr lang="en-US" dirty="0" smtClean="0"/>
              <a:t>The proposer has the right to defend a theory, e.g. alternative interpretation</a:t>
            </a:r>
          </a:p>
          <a:p>
            <a:pPr lvl="1"/>
            <a:r>
              <a:rPr lang="en-US" dirty="0" smtClean="0"/>
              <a:t>The proposer can look for better evidence or improved version of the theory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5494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7"/>
            <a:ext cx="7886700" cy="758824"/>
          </a:xfrm>
        </p:spPr>
        <p:txBody>
          <a:bodyPr>
            <a:normAutofit/>
          </a:bodyPr>
          <a:lstStyle/>
          <a:p>
            <a:pPr algn="ctr"/>
            <a:r>
              <a:rPr lang="en-US" sz="3600" b="1" dirty="0" smtClean="0"/>
              <a:t>Science Revolution (1550-1700)</a:t>
            </a:r>
            <a:endParaRPr lang="en-US" sz="3600" b="1" dirty="0"/>
          </a:p>
        </p:txBody>
      </p:sp>
      <p:sp>
        <p:nvSpPr>
          <p:cNvPr id="3" name="Content Placeholder 2"/>
          <p:cNvSpPr>
            <a:spLocks noGrp="1"/>
          </p:cNvSpPr>
          <p:nvPr>
            <p:ph idx="1"/>
          </p:nvPr>
        </p:nvSpPr>
        <p:spPr>
          <a:xfrm>
            <a:off x="247650" y="952501"/>
            <a:ext cx="8610600" cy="5905499"/>
          </a:xfrm>
        </p:spPr>
        <p:txBody>
          <a:bodyPr>
            <a:normAutofit fontScale="77500" lnSpcReduction="20000"/>
          </a:bodyPr>
          <a:lstStyle/>
          <a:p>
            <a:r>
              <a:rPr lang="en-US" dirty="0" smtClean="0"/>
              <a:t>Scholastic worldview: (before science revolution)</a:t>
            </a:r>
          </a:p>
          <a:p>
            <a:pPr lvl="1"/>
            <a:r>
              <a:rPr lang="en-US" dirty="0" smtClean="0"/>
              <a:t>Four natural elements (earth, air, fire, water), plus the 5</a:t>
            </a:r>
            <a:r>
              <a:rPr lang="en-US" baseline="30000" dirty="0" smtClean="0"/>
              <a:t>th</a:t>
            </a:r>
            <a:r>
              <a:rPr lang="en-US" dirty="0" smtClean="0"/>
              <a:t> element in heavens</a:t>
            </a:r>
          </a:p>
          <a:p>
            <a:pPr lvl="1"/>
            <a:r>
              <a:rPr lang="en-US" dirty="0" smtClean="0"/>
              <a:t>Natural motion (growth of plants)</a:t>
            </a:r>
          </a:p>
          <a:p>
            <a:pPr lvl="1"/>
            <a:r>
              <a:rPr lang="en-US" dirty="0" smtClean="0"/>
              <a:t>Many events  happen for some purposes</a:t>
            </a:r>
          </a:p>
          <a:p>
            <a:pPr lvl="1"/>
            <a:r>
              <a:rPr lang="en-US" dirty="0" smtClean="0"/>
              <a:t>Ptolemy ~150 AD: objects in heavens moving in circles. </a:t>
            </a:r>
          </a:p>
          <a:p>
            <a:r>
              <a:rPr lang="en-US" dirty="0" smtClean="0"/>
              <a:t>Nicolaus Copernicus (1473-1543): heliocentric view, made understandable of “</a:t>
            </a:r>
            <a:r>
              <a:rPr lang="en-US" dirty="0" smtClean="0">
                <a:hlinkClick r:id="rId3"/>
              </a:rPr>
              <a:t>retrograde motion</a:t>
            </a:r>
            <a:r>
              <a:rPr lang="en-US" dirty="0" smtClean="0"/>
              <a:t>”</a:t>
            </a:r>
          </a:p>
          <a:p>
            <a:r>
              <a:rPr lang="en-US" dirty="0" smtClean="0"/>
              <a:t>Galileo Galilei (1564-1642): Free-fall motion, Galilean relativity, telescope</a:t>
            </a:r>
          </a:p>
          <a:p>
            <a:r>
              <a:rPr lang="en-US" dirty="0" smtClean="0"/>
              <a:t>Johannes Kepler (1571-1630): Kepler’s law of planets motion</a:t>
            </a:r>
          </a:p>
          <a:p>
            <a:r>
              <a:rPr lang="en-US" dirty="0" smtClean="0"/>
              <a:t>Rene Descartes (1596-1650): question immaterialness of soul and God, Cartesian coordinates, “I think therefore I am”, analytical geometry</a:t>
            </a:r>
          </a:p>
          <a:p>
            <a:r>
              <a:rPr lang="en-US" dirty="0" smtClean="0"/>
              <a:t>Andreas Vesalius and William Harvey (1628): blood circulation and role of heart</a:t>
            </a:r>
          </a:p>
          <a:p>
            <a:r>
              <a:rPr lang="en-US" dirty="0" smtClean="0"/>
              <a:t>Robert Boyle (1627-91): British Royal Society, </a:t>
            </a:r>
            <a:r>
              <a:rPr lang="en-US" dirty="0" smtClean="0">
                <a:solidFill>
                  <a:srgbClr val="FF0000"/>
                </a:solidFill>
              </a:rPr>
              <a:t>setting science standard</a:t>
            </a:r>
          </a:p>
          <a:p>
            <a:r>
              <a:rPr lang="en-US" dirty="0" smtClean="0"/>
              <a:t>Isaac Newton (1642-1727): Newton’s laws, understanding free-fall, tidal waves, and planetary motions under the same frame of science, quantitative science with mathematics</a:t>
            </a:r>
            <a:endParaRPr lang="en-US" dirty="0"/>
          </a:p>
        </p:txBody>
      </p:sp>
    </p:spTree>
    <p:extLst>
      <p:ext uri="{BB962C8B-B14F-4D97-AF65-F5344CB8AC3E}">
        <p14:creationId xmlns:p14="http://schemas.microsoft.com/office/powerpoint/2010/main" val="1104598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91015"/>
          </a:xfrm>
        </p:spPr>
        <p:txBody>
          <a:bodyPr>
            <a:normAutofit/>
          </a:bodyPr>
          <a:lstStyle/>
          <a:p>
            <a:pPr algn="ctr"/>
            <a:r>
              <a:rPr lang="en-US" sz="3200" b="1" dirty="0" smtClean="0"/>
              <a:t>Thomas Kuhn: Scientific Paradigm</a:t>
            </a:r>
            <a:endParaRPr lang="en-US" sz="3200" b="1" dirty="0"/>
          </a:p>
        </p:txBody>
      </p:sp>
      <p:sp>
        <p:nvSpPr>
          <p:cNvPr id="3" name="Content Placeholder 2"/>
          <p:cNvSpPr>
            <a:spLocks noGrp="1"/>
          </p:cNvSpPr>
          <p:nvPr>
            <p:ph idx="1"/>
          </p:nvPr>
        </p:nvSpPr>
        <p:spPr>
          <a:xfrm>
            <a:off x="0" y="512956"/>
            <a:ext cx="9144000" cy="6345044"/>
          </a:xfrm>
        </p:spPr>
        <p:txBody>
          <a:bodyPr>
            <a:normAutofit fontScale="85000" lnSpcReduction="20000"/>
          </a:bodyPr>
          <a:lstStyle/>
          <a:p>
            <a:r>
              <a:rPr lang="en-US" dirty="0" smtClean="0"/>
              <a:t>Reality of science: </a:t>
            </a:r>
            <a:r>
              <a:rPr lang="en-US" i="1" dirty="0"/>
              <a:t>The </a:t>
            </a:r>
            <a:r>
              <a:rPr lang="en-US" i="1" dirty="0" smtClean="0"/>
              <a:t>Structure of Scientific Revolution  </a:t>
            </a:r>
            <a:r>
              <a:rPr lang="en-US" dirty="0"/>
              <a:t>(</a:t>
            </a:r>
            <a:r>
              <a:rPr lang="en-US" dirty="0" smtClean="0"/>
              <a:t>1962)</a:t>
            </a:r>
          </a:p>
          <a:p>
            <a:pPr lvl="1"/>
            <a:r>
              <a:rPr lang="en-US" dirty="0" smtClean="0"/>
              <a:t>Scientific behavior has little to do with traditional philosophical theories of rationality and knowledge, </a:t>
            </a:r>
            <a:r>
              <a:rPr lang="en-US" dirty="0" err="1" smtClean="0"/>
              <a:t>hypothetico</a:t>
            </a:r>
            <a:r>
              <a:rPr lang="en-US" dirty="0" smtClean="0"/>
              <a:t>-deduction, falsification, etc.</a:t>
            </a:r>
          </a:p>
          <a:p>
            <a:pPr lvl="1"/>
            <a:r>
              <a:rPr lang="en-US" dirty="0" smtClean="0"/>
              <a:t>Paradigm: (Kuhn </a:t>
            </a:r>
            <a:r>
              <a:rPr lang="en-US" dirty="0"/>
              <a:t>used the term for 21 different </a:t>
            </a:r>
            <a:r>
              <a:rPr lang="en-US" dirty="0" smtClean="0"/>
              <a:t>senses)</a:t>
            </a:r>
          </a:p>
          <a:p>
            <a:pPr lvl="2"/>
            <a:r>
              <a:rPr lang="en-US" dirty="0"/>
              <a:t>A</a:t>
            </a:r>
            <a:r>
              <a:rPr lang="en-US" dirty="0" smtClean="0"/>
              <a:t>n illustrative example of something on which other cases can be modeled</a:t>
            </a:r>
          </a:p>
          <a:p>
            <a:pPr lvl="2"/>
            <a:r>
              <a:rPr lang="en-US" dirty="0" smtClean="0"/>
              <a:t>Broad sense: a package of claims about the world, methods for gathering and analyzing data, and habits of scientific thought and action.</a:t>
            </a:r>
          </a:p>
          <a:p>
            <a:pPr lvl="2"/>
            <a:r>
              <a:rPr lang="en-US" dirty="0" smtClean="0"/>
              <a:t>Narrow sense: a specific achievement or an exemplar: Mendel’s experiments with peas, Newton’s law of motion, Maxwell’s equations of electromagnetism, Euclidean geometry</a:t>
            </a:r>
          </a:p>
          <a:p>
            <a:pPr lvl="1"/>
            <a:r>
              <a:rPr lang="en-US" dirty="0" smtClean="0"/>
              <a:t>A paradigm is relatively stable for a period of time, Euclidean &gt;2300 years</a:t>
            </a:r>
          </a:p>
          <a:p>
            <a:pPr lvl="1"/>
            <a:r>
              <a:rPr lang="en-US" dirty="0" smtClean="0"/>
              <a:t>Most of time, science is done in a paradigm: normal science– with common agreed concepts/assumptions</a:t>
            </a:r>
          </a:p>
          <a:p>
            <a:pPr lvl="1"/>
            <a:r>
              <a:rPr lang="en-US" dirty="0" smtClean="0"/>
              <a:t>Paradigm shift: scientific revolution during which there is no commonly agreed concepts/assumptions </a:t>
            </a:r>
          </a:p>
          <a:p>
            <a:r>
              <a:rPr lang="en-US" dirty="0" smtClean="0"/>
              <a:t>Popper: </a:t>
            </a:r>
          </a:p>
          <a:p>
            <a:pPr lvl="1"/>
            <a:r>
              <a:rPr lang="en-US" dirty="0"/>
              <a:t>S</a:t>
            </a:r>
            <a:r>
              <a:rPr lang="en-US" dirty="0" smtClean="0"/>
              <a:t>cience is permanently open to criticisms, including its fundamental ideas</a:t>
            </a:r>
          </a:p>
          <a:p>
            <a:pPr lvl="1"/>
            <a:r>
              <a:rPr lang="en-US" dirty="0" smtClean="0"/>
              <a:t>Science is a single process: conjecture and refutation (is a social activity)</a:t>
            </a:r>
          </a:p>
          <a:p>
            <a:pPr lvl="1"/>
            <a:r>
              <a:rPr lang="en-US" dirty="0" smtClean="0"/>
              <a:t>Based on reason and evidence (Wrong reasons or flawed interpretation)</a:t>
            </a:r>
          </a:p>
          <a:p>
            <a:r>
              <a:rPr lang="en-US" dirty="0" smtClean="0"/>
              <a:t>Kuhn: </a:t>
            </a:r>
          </a:p>
          <a:p>
            <a:pPr lvl="1"/>
            <a:r>
              <a:rPr lang="en-US" dirty="0" smtClean="0"/>
              <a:t>Science is not always open to criticisms of its fundamental ideas, or chaotic environment is created</a:t>
            </a:r>
          </a:p>
          <a:p>
            <a:pPr lvl="1"/>
            <a:r>
              <a:rPr lang="en-US" dirty="0" smtClean="0"/>
              <a:t>Two forms of science: normal science and revolutionary science, bridged by crisis science</a:t>
            </a:r>
          </a:p>
          <a:p>
            <a:pPr lvl="1"/>
            <a:r>
              <a:rPr lang="en-US" dirty="0" smtClean="0"/>
              <a:t>Based on history</a:t>
            </a:r>
          </a:p>
          <a:p>
            <a:endParaRPr lang="en-US" dirty="0"/>
          </a:p>
        </p:txBody>
      </p:sp>
    </p:spTree>
    <p:extLst>
      <p:ext uri="{BB962C8B-B14F-4D97-AF65-F5344CB8AC3E}">
        <p14:creationId xmlns:p14="http://schemas.microsoft.com/office/powerpoint/2010/main" val="1793274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45910"/>
          </a:xfrm>
        </p:spPr>
        <p:txBody>
          <a:bodyPr>
            <a:normAutofit/>
          </a:bodyPr>
          <a:lstStyle/>
          <a:p>
            <a:pPr algn="ctr"/>
            <a:r>
              <a:rPr lang="en-US" sz="3200" b="1" dirty="0" smtClean="0"/>
              <a:t>Kuhn: Normal Science</a:t>
            </a:r>
            <a:endParaRPr lang="en-US" sz="3200" b="1" dirty="0"/>
          </a:p>
        </p:txBody>
      </p:sp>
      <p:sp>
        <p:nvSpPr>
          <p:cNvPr id="3" name="Content Placeholder 2"/>
          <p:cNvSpPr>
            <a:spLocks noGrp="1"/>
          </p:cNvSpPr>
          <p:nvPr>
            <p:ph idx="1"/>
          </p:nvPr>
        </p:nvSpPr>
        <p:spPr>
          <a:xfrm>
            <a:off x="0" y="532262"/>
            <a:ext cx="9144000" cy="6312090"/>
          </a:xfrm>
        </p:spPr>
        <p:txBody>
          <a:bodyPr>
            <a:normAutofit fontScale="85000" lnSpcReduction="20000"/>
          </a:bodyPr>
          <a:lstStyle/>
          <a:p>
            <a:r>
              <a:rPr lang="en-US" dirty="0" smtClean="0"/>
              <a:t>Normal science: </a:t>
            </a:r>
          </a:p>
          <a:p>
            <a:pPr lvl="1"/>
            <a:r>
              <a:rPr lang="en-US" dirty="0" smtClean="0"/>
              <a:t>It occurs within the framework provided by a paradigm, well organized, scientists do not spend much time to debate about fundamentals</a:t>
            </a:r>
          </a:p>
          <a:p>
            <a:pPr lvl="1"/>
            <a:r>
              <a:rPr lang="en-US" dirty="0" smtClean="0">
                <a:solidFill>
                  <a:srgbClr val="FF0000"/>
                </a:solidFill>
              </a:rPr>
              <a:t>A</a:t>
            </a:r>
            <a:r>
              <a:rPr lang="en-US" dirty="0" smtClean="0"/>
              <a:t> dominant paradigm </a:t>
            </a:r>
            <a:r>
              <a:rPr lang="en-US" dirty="0" smtClean="0">
                <a:solidFill>
                  <a:srgbClr val="FF0000"/>
                </a:solidFill>
              </a:rPr>
              <a:t>per field per time</a:t>
            </a:r>
            <a:r>
              <a:rPr lang="en-US" dirty="0" smtClean="0"/>
              <a:t>, consensus-forging: rules for a ballgame</a:t>
            </a:r>
          </a:p>
          <a:p>
            <a:pPr lvl="1"/>
            <a:r>
              <a:rPr lang="en-US" dirty="0" smtClean="0"/>
              <a:t>Details or model examples are worked out based on the paradigm </a:t>
            </a:r>
          </a:p>
          <a:p>
            <a:pPr lvl="1"/>
            <a:r>
              <a:rPr lang="en-US" dirty="0"/>
              <a:t>These detailed studies </a:t>
            </a:r>
            <a:r>
              <a:rPr lang="en-US" dirty="0" smtClean="0"/>
              <a:t>may later </a:t>
            </a:r>
            <a:r>
              <a:rPr lang="en-US" dirty="0"/>
              <a:t>reveal something fundamental</a:t>
            </a:r>
          </a:p>
          <a:p>
            <a:pPr lvl="1"/>
            <a:r>
              <a:rPr lang="en-US" dirty="0"/>
              <a:t>Normal science is the most productive and efficient phase of science</a:t>
            </a:r>
          </a:p>
          <a:p>
            <a:pPr lvl="1"/>
            <a:r>
              <a:rPr lang="en-US" dirty="0" smtClean="0"/>
              <a:t>In normal science, any new theories or hypotheses cannot challenge the paradigm, or every evidence supporting the paradigm can falsify the new theory</a:t>
            </a:r>
          </a:p>
          <a:p>
            <a:pPr lvl="1"/>
            <a:r>
              <a:rPr lang="en-US" dirty="0" smtClean="0"/>
              <a:t>Exchanges within a science community use some common language</a:t>
            </a:r>
            <a:r>
              <a:rPr lang="en-US" dirty="0"/>
              <a:t> </a:t>
            </a:r>
            <a:r>
              <a:rPr lang="en-US" dirty="0" smtClean="0"/>
              <a:t>and exchanges are productive with high efficiency</a:t>
            </a:r>
          </a:p>
          <a:p>
            <a:pPr lvl="1"/>
            <a:r>
              <a:rPr lang="en-US" dirty="0" smtClean="0"/>
              <a:t>Paradigm for psychology: two principles (</a:t>
            </a:r>
            <a:r>
              <a:rPr lang="en-US" dirty="0" smtClean="0">
                <a:solidFill>
                  <a:srgbClr val="FF0000"/>
                </a:solidFill>
              </a:rPr>
              <a:t>very problematic</a:t>
            </a:r>
            <a:r>
              <a:rPr lang="en-US" dirty="0" smtClean="0"/>
              <a:t>)</a:t>
            </a:r>
          </a:p>
          <a:p>
            <a:pPr lvl="2"/>
            <a:r>
              <a:rPr lang="en-US" dirty="0" smtClean="0"/>
              <a:t>Learning is basically the same in humans, rats, and other animals; this maybe true for in 2000 years ago, but we now learn in school and from books</a:t>
            </a:r>
          </a:p>
          <a:p>
            <a:pPr lvl="2"/>
            <a:r>
              <a:rPr lang="en-US" dirty="0" smtClean="0"/>
              <a:t>Learning proceeds by reinforcement– behaviors followed by good (bad) consequences tend to (not to) repeated, like monthly allowance tied to grades? Debate: We often do things not for rewards and not do thing for not getting punishment.</a:t>
            </a:r>
          </a:p>
          <a:p>
            <a:pPr lvl="1"/>
            <a:r>
              <a:rPr lang="en-US" dirty="0"/>
              <a:t>“Puzzle solving” vs “problem-solving”, “not-yet-solved” vs “may-have-no-solution” which is more like engineering vs science in practice, </a:t>
            </a:r>
            <a:r>
              <a:rPr lang="en-US" dirty="0" smtClean="0"/>
              <a:t>no clear cut</a:t>
            </a:r>
            <a:endParaRPr lang="en-US" dirty="0"/>
          </a:p>
          <a:p>
            <a:pPr lvl="1"/>
            <a:r>
              <a:rPr lang="en-US" dirty="0"/>
              <a:t>Debate: Are the rules good/reasonable? Descriptive vs Normative: things </a:t>
            </a:r>
            <a:r>
              <a:rPr lang="en-US" i="1" dirty="0">
                <a:solidFill>
                  <a:srgbClr val="FF0000"/>
                </a:solidFill>
              </a:rPr>
              <a:t>are</a:t>
            </a:r>
            <a:r>
              <a:rPr lang="en-US" dirty="0"/>
              <a:t> vs things </a:t>
            </a:r>
            <a:r>
              <a:rPr lang="en-US" i="1" dirty="0">
                <a:solidFill>
                  <a:srgbClr val="FF0000"/>
                </a:solidFill>
              </a:rPr>
              <a:t>should be</a:t>
            </a:r>
            <a:r>
              <a:rPr lang="en-US" dirty="0"/>
              <a:t>, an issue important to philosophy</a:t>
            </a:r>
            <a:endParaRPr lang="en-US" i="1" dirty="0">
              <a:solidFill>
                <a:srgbClr val="FF0000"/>
              </a:solidFill>
            </a:endParaRPr>
          </a:p>
          <a:p>
            <a:pPr lvl="1"/>
            <a:r>
              <a:rPr lang="en-US" dirty="0" smtClean="0"/>
              <a:t>Popper</a:t>
            </a:r>
            <a:r>
              <a:rPr lang="en-US" dirty="0"/>
              <a:t>: normal science sometimes </a:t>
            </a:r>
            <a:r>
              <a:rPr lang="en-US" dirty="0" smtClean="0"/>
              <a:t>exists, </a:t>
            </a:r>
            <a:r>
              <a:rPr lang="en-US" dirty="0"/>
              <a:t>but it is a bad thing, which should not be encouraged</a:t>
            </a:r>
          </a:p>
          <a:p>
            <a:pPr lvl="1"/>
            <a:r>
              <a:rPr lang="en-US" dirty="0" smtClean="0"/>
              <a:t>Scientific education and training: Indoctrination for deep faith of a paradigm</a:t>
            </a:r>
          </a:p>
          <a:p>
            <a:pPr lvl="1"/>
            <a:r>
              <a:rPr lang="en-US" dirty="0" smtClean="0"/>
              <a:t>Pre-paradigm science: when many short-lived theories exist or coexist</a:t>
            </a:r>
            <a:endParaRPr lang="en-US" dirty="0"/>
          </a:p>
          <a:p>
            <a:pPr lvl="1"/>
            <a:endParaRPr lang="en-US" dirty="0" smtClean="0"/>
          </a:p>
        </p:txBody>
      </p:sp>
    </p:spTree>
    <p:extLst>
      <p:ext uri="{BB962C8B-B14F-4D97-AF65-F5344CB8AC3E}">
        <p14:creationId xmlns:p14="http://schemas.microsoft.com/office/powerpoint/2010/main" val="2086023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45910"/>
          </a:xfrm>
        </p:spPr>
        <p:txBody>
          <a:bodyPr>
            <a:normAutofit/>
          </a:bodyPr>
          <a:lstStyle/>
          <a:p>
            <a:pPr algn="ctr"/>
            <a:r>
              <a:rPr lang="en-US" sz="3200" b="1" dirty="0" smtClean="0"/>
              <a:t>Kuhn: Anomaly and Crisis</a:t>
            </a:r>
            <a:endParaRPr lang="en-US" sz="3200" b="1" dirty="0"/>
          </a:p>
        </p:txBody>
      </p:sp>
      <p:sp>
        <p:nvSpPr>
          <p:cNvPr id="3" name="Content Placeholder 2"/>
          <p:cNvSpPr>
            <a:spLocks noGrp="1"/>
          </p:cNvSpPr>
          <p:nvPr>
            <p:ph idx="1"/>
          </p:nvPr>
        </p:nvSpPr>
        <p:spPr>
          <a:xfrm>
            <a:off x="0" y="532262"/>
            <a:ext cx="9144000" cy="6312090"/>
          </a:xfrm>
        </p:spPr>
        <p:txBody>
          <a:bodyPr>
            <a:normAutofit fontScale="85000" lnSpcReduction="20000"/>
          </a:bodyPr>
          <a:lstStyle/>
          <a:p>
            <a:r>
              <a:rPr lang="en-US" dirty="0" smtClean="0"/>
              <a:t>Anomalies and crisis </a:t>
            </a:r>
          </a:p>
          <a:p>
            <a:pPr lvl="1"/>
            <a:r>
              <a:rPr lang="en-US" dirty="0" smtClean="0"/>
              <a:t>During normal science, there are failures to get expected results/explanation, otherwise all puzzles should have been solved </a:t>
            </a:r>
          </a:p>
          <a:p>
            <a:pPr lvl="1"/>
            <a:r>
              <a:rPr lang="en-US" dirty="0" smtClean="0"/>
              <a:t>The failures may be  used to challenge the paradigm, </a:t>
            </a:r>
            <a:r>
              <a:rPr lang="en-US" dirty="0"/>
              <a:t>especially for new </a:t>
            </a:r>
            <a:r>
              <a:rPr lang="en-US" dirty="0" smtClean="0"/>
              <a:t>scientists</a:t>
            </a:r>
          </a:p>
          <a:p>
            <a:pPr lvl="1"/>
            <a:r>
              <a:rPr lang="en-US" dirty="0"/>
              <a:t>B</a:t>
            </a:r>
            <a:r>
              <a:rPr lang="en-US" dirty="0" smtClean="0"/>
              <a:t>ut the paradigm has many well documented successful examples</a:t>
            </a:r>
            <a:r>
              <a:rPr lang="zh-CN" altLang="en-US" dirty="0" smtClean="0"/>
              <a:t> </a:t>
            </a:r>
            <a:r>
              <a:rPr lang="en-US" altLang="zh-CN" dirty="0" smtClean="0"/>
              <a:t>that are against the challenges– most challenges will fail</a:t>
            </a:r>
            <a:endParaRPr lang="en-US" dirty="0" smtClean="0"/>
          </a:p>
          <a:p>
            <a:pPr lvl="1"/>
            <a:r>
              <a:rPr lang="en-US" dirty="0" smtClean="0"/>
              <a:t>But it could be due to insufficient information/observation or experience </a:t>
            </a:r>
          </a:p>
          <a:p>
            <a:pPr lvl="1"/>
            <a:r>
              <a:rPr lang="en-US" dirty="0" smtClean="0"/>
              <a:t>Anomaly: A </a:t>
            </a:r>
            <a:r>
              <a:rPr lang="en-US" dirty="0"/>
              <a:t>puzzle that resists solution</a:t>
            </a:r>
          </a:p>
          <a:p>
            <a:pPr lvl="1"/>
            <a:r>
              <a:rPr lang="en-US" dirty="0" smtClean="0"/>
              <a:t>But the number of anomalies and their severity </a:t>
            </a:r>
            <a:r>
              <a:rPr lang="en-US" dirty="0"/>
              <a:t>can increase </a:t>
            </a:r>
            <a:r>
              <a:rPr lang="en-US" dirty="0" smtClean="0"/>
              <a:t>with time</a:t>
            </a:r>
          </a:p>
          <a:p>
            <a:pPr lvl="1"/>
            <a:r>
              <a:rPr lang="en-US" dirty="0" smtClean="0"/>
              <a:t>A rival paradigm appears</a:t>
            </a:r>
          </a:p>
          <a:p>
            <a:r>
              <a:rPr lang="en-US" dirty="0" smtClean="0"/>
              <a:t>“A good normal scientist is committed to the paradigm and does not question it”: </a:t>
            </a:r>
          </a:p>
          <a:p>
            <a:pPr lvl="1"/>
            <a:r>
              <a:rPr lang="en-US" dirty="0" smtClean="0"/>
              <a:t>misunderstanding</a:t>
            </a:r>
            <a:r>
              <a:rPr lang="mr-IN" dirty="0" smtClean="0"/>
              <a:t>–</a:t>
            </a:r>
            <a:r>
              <a:rPr lang="en-US" dirty="0" smtClean="0"/>
              <a:t> scientists question the paradigm all the time </a:t>
            </a:r>
          </a:p>
          <a:p>
            <a:pPr lvl="1"/>
            <a:r>
              <a:rPr lang="en-US" dirty="0" smtClean="0"/>
              <a:t>but your failure in using the existing theory cannot be used as evidence for your new theory or to falsify the paradigm</a:t>
            </a:r>
          </a:p>
          <a:p>
            <a:pPr lvl="1"/>
            <a:r>
              <a:rPr lang="en-US" dirty="0" smtClean="0"/>
              <a:t>This is because there is a formidable number of solidly established examples so that the challenger has to explain why they were/are successful </a:t>
            </a:r>
          </a:p>
          <a:p>
            <a:r>
              <a:rPr lang="en-US" dirty="0" smtClean="0"/>
              <a:t>One paradigm per field per time: “field” can be a sub discipline, such as EM for most optics, quantum for most semiconductors, laser source </a:t>
            </a:r>
            <a:endParaRPr lang="en-US" dirty="0"/>
          </a:p>
          <a:p>
            <a:r>
              <a:rPr lang="en-US" dirty="0" smtClean="0"/>
              <a:t>A science community has to strike a balance between being too resistant to change in basic ideas and being not enough resistance</a:t>
            </a:r>
            <a:endParaRPr lang="en-US" dirty="0"/>
          </a:p>
        </p:txBody>
      </p:sp>
    </p:spTree>
    <p:extLst>
      <p:ext uri="{BB962C8B-B14F-4D97-AF65-F5344CB8AC3E}">
        <p14:creationId xmlns:p14="http://schemas.microsoft.com/office/powerpoint/2010/main" val="689129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41445"/>
          </a:xfrm>
        </p:spPr>
        <p:txBody>
          <a:bodyPr>
            <a:normAutofit/>
          </a:bodyPr>
          <a:lstStyle/>
          <a:p>
            <a:pPr algn="ctr"/>
            <a:r>
              <a:rPr lang="en-US" sz="2800" b="1" dirty="0" smtClean="0"/>
              <a:t>Kuhn: Scientific Revolution</a:t>
            </a:r>
            <a:endParaRPr lang="en-US" sz="2800" b="1" dirty="0"/>
          </a:p>
        </p:txBody>
      </p:sp>
      <p:sp>
        <p:nvSpPr>
          <p:cNvPr id="3" name="Content Placeholder 2"/>
          <p:cNvSpPr>
            <a:spLocks noGrp="1"/>
          </p:cNvSpPr>
          <p:nvPr>
            <p:ph idx="1"/>
          </p:nvPr>
        </p:nvSpPr>
        <p:spPr>
          <a:xfrm>
            <a:off x="0" y="507996"/>
            <a:ext cx="9144000" cy="6442363"/>
          </a:xfrm>
        </p:spPr>
        <p:txBody>
          <a:bodyPr>
            <a:normAutofit fontScale="85000" lnSpcReduction="20000"/>
          </a:bodyPr>
          <a:lstStyle/>
          <a:p>
            <a:r>
              <a:rPr lang="en-US" dirty="0" smtClean="0"/>
              <a:t>Principles for paradigm theory: shared basis for theory choice</a:t>
            </a:r>
          </a:p>
          <a:p>
            <a:pPr lvl="1"/>
            <a:r>
              <a:rPr lang="en-US" dirty="0" smtClean="0"/>
              <a:t>Predictively accurate</a:t>
            </a:r>
          </a:p>
          <a:p>
            <a:pPr lvl="1"/>
            <a:r>
              <a:rPr lang="en-US" dirty="0" smtClean="0"/>
              <a:t>Consistent with well-established theories in neighboring fields</a:t>
            </a:r>
          </a:p>
          <a:p>
            <a:pPr lvl="1"/>
            <a:r>
              <a:rPr lang="en-US" dirty="0" smtClean="0"/>
              <a:t>Able to unify disparate phenomena</a:t>
            </a:r>
          </a:p>
          <a:p>
            <a:pPr lvl="1"/>
            <a:r>
              <a:rPr lang="en-US" dirty="0" smtClean="0"/>
              <a:t>Fruitful of new ideas and discoveries (should not be as a requirements)</a:t>
            </a:r>
          </a:p>
          <a:p>
            <a:pPr lvl="1"/>
            <a:r>
              <a:rPr lang="en-US" dirty="0" smtClean="0"/>
              <a:t>Principles for psychology do not satisfy as a paradigm for whole psychology</a:t>
            </a:r>
            <a:endParaRPr lang="en-US" dirty="0"/>
          </a:p>
          <a:p>
            <a:r>
              <a:rPr lang="en-US" dirty="0" smtClean="0"/>
              <a:t>What can lead to a paradigm change</a:t>
            </a:r>
          </a:p>
          <a:p>
            <a:pPr lvl="1"/>
            <a:r>
              <a:rPr lang="en-US" dirty="0" smtClean="0"/>
              <a:t>Failures in solving increasing number and severity of puzzles, crisis,</a:t>
            </a:r>
          </a:p>
          <a:p>
            <a:pPr lvl="2"/>
            <a:r>
              <a:rPr lang="en-US" dirty="0" smtClean="0"/>
              <a:t>Mickelson-Morley experiment, relative speed of </a:t>
            </a:r>
            <a:r>
              <a:rPr lang="en-US" dirty="0" err="1" smtClean="0"/>
              <a:t>aether</a:t>
            </a:r>
            <a:r>
              <a:rPr lang="en-US" dirty="0" smtClean="0"/>
              <a:t> (1887), special relativity (1905).   </a:t>
            </a:r>
          </a:p>
          <a:p>
            <a:pPr lvl="2"/>
            <a:r>
              <a:rPr lang="en-US" dirty="0" smtClean="0"/>
              <a:t>Blackbody radiation problem  (Kirchhoff, 1859), Quantum (Plank, 1900)</a:t>
            </a:r>
          </a:p>
          <a:p>
            <a:pPr lvl="1"/>
            <a:r>
              <a:rPr lang="en-US" dirty="0" smtClean="0"/>
              <a:t>A new paradigm appears that increases problem-solving power (not more rational according to Kuhn), </a:t>
            </a:r>
          </a:p>
          <a:p>
            <a:pPr lvl="2"/>
            <a:r>
              <a:rPr lang="en-US" dirty="0" smtClean="0"/>
              <a:t>but not Copernicus: prediction is less accurate although simpler</a:t>
            </a:r>
          </a:p>
          <a:p>
            <a:pPr lvl="2"/>
            <a:r>
              <a:rPr lang="en-US" dirty="0" smtClean="0"/>
              <a:t>The new paradigm is established after Newton (Copernicus theory is not a paradigm)</a:t>
            </a:r>
          </a:p>
          <a:p>
            <a:pPr lvl="1"/>
            <a:r>
              <a:rPr lang="en-US" dirty="0" smtClean="0">
                <a:solidFill>
                  <a:srgbClr val="FF0000"/>
                </a:solidFill>
              </a:rPr>
              <a:t>New discoveries, techniques</a:t>
            </a:r>
            <a:r>
              <a:rPr lang="en-US" dirty="0" smtClean="0"/>
              <a:t>, e.g. Hubble </a:t>
            </a:r>
            <a:r>
              <a:rPr lang="en-US" dirty="0"/>
              <a:t>Space </a:t>
            </a:r>
            <a:r>
              <a:rPr lang="en-US" dirty="0" smtClean="0"/>
              <a:t>Telescope, radioactive dating </a:t>
            </a:r>
            <a:r>
              <a:rPr lang="en-US" dirty="0"/>
              <a:t>method</a:t>
            </a:r>
            <a:endParaRPr lang="en-US" dirty="0" smtClean="0"/>
          </a:p>
          <a:p>
            <a:r>
              <a:rPr lang="en-US" dirty="0" smtClean="0"/>
              <a:t>How to know which paradigm is better, and what are the goals</a:t>
            </a:r>
          </a:p>
          <a:p>
            <a:pPr lvl="1"/>
            <a:r>
              <a:rPr lang="en-US" dirty="0" smtClean="0"/>
              <a:t>Better understanding (I think), </a:t>
            </a:r>
            <a:r>
              <a:rPr lang="en-US" dirty="0"/>
              <a:t>causal explanation</a:t>
            </a:r>
            <a:r>
              <a:rPr lang="en-US" dirty="0" smtClean="0"/>
              <a:t>?</a:t>
            </a:r>
            <a:r>
              <a:rPr lang="en-US" dirty="0"/>
              <a:t> Newton’s </a:t>
            </a:r>
            <a:r>
              <a:rPr lang="en-US" dirty="0" smtClean="0"/>
              <a:t>gravity vs classical explanation</a:t>
            </a:r>
            <a:endParaRPr lang="en-US" dirty="0"/>
          </a:p>
          <a:p>
            <a:pPr lvl="1"/>
            <a:r>
              <a:rPr lang="en-US" dirty="0" smtClean="0"/>
              <a:t>More problem-solving power, Better mathematic, more quantitative or better understanding of mechanism? Biometricians vs Mendelians=&gt;modern biology</a:t>
            </a:r>
          </a:p>
          <a:p>
            <a:pPr lvl="1"/>
            <a:r>
              <a:rPr lang="en-US" dirty="0" smtClean="0"/>
              <a:t>Kuhn did not think science could accumulate knowledge about “how the world really works”, but about the “structure of the world”, because of the “</a:t>
            </a:r>
            <a:r>
              <a:rPr lang="en-US" dirty="0" smtClean="0">
                <a:solidFill>
                  <a:srgbClr val="FF0000"/>
                </a:solidFill>
              </a:rPr>
              <a:t>fall</a:t>
            </a:r>
            <a:r>
              <a:rPr lang="en-US" dirty="0" smtClean="0"/>
              <a:t> of Newtonian picture”</a:t>
            </a:r>
          </a:p>
        </p:txBody>
      </p:sp>
    </p:spTree>
    <p:extLst>
      <p:ext uri="{BB962C8B-B14F-4D97-AF65-F5344CB8AC3E}">
        <p14:creationId xmlns:p14="http://schemas.microsoft.com/office/powerpoint/2010/main" val="261861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ultraviolet catastrop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31" y="736645"/>
            <a:ext cx="8223138" cy="5550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6923" y="1079189"/>
            <a:ext cx="2068945" cy="646331"/>
          </a:xfrm>
          <a:prstGeom prst="rect">
            <a:avLst/>
          </a:prstGeom>
          <a:noFill/>
        </p:spPr>
        <p:txBody>
          <a:bodyPr wrap="square" rtlCol="0">
            <a:spAutoFit/>
          </a:bodyPr>
          <a:lstStyle/>
          <a:p>
            <a:r>
              <a:rPr lang="en-US" dirty="0" smtClean="0"/>
              <a:t>Blackbody radiation</a:t>
            </a:r>
          </a:p>
          <a:p>
            <a:r>
              <a:rPr lang="en-US" dirty="0" smtClean="0"/>
              <a:t>     Wien, 1896</a:t>
            </a:r>
            <a:endParaRPr lang="en-US" dirty="0"/>
          </a:p>
        </p:txBody>
      </p:sp>
      <p:sp>
        <p:nvSpPr>
          <p:cNvPr id="5" name="TextBox 4"/>
          <p:cNvSpPr txBox="1"/>
          <p:nvPr/>
        </p:nvSpPr>
        <p:spPr>
          <a:xfrm>
            <a:off x="4410582" y="1455200"/>
            <a:ext cx="1939636" cy="369332"/>
          </a:xfrm>
          <a:prstGeom prst="rect">
            <a:avLst/>
          </a:prstGeom>
          <a:noFill/>
        </p:spPr>
        <p:txBody>
          <a:bodyPr wrap="square" rtlCol="0">
            <a:spAutoFit/>
          </a:bodyPr>
          <a:lstStyle/>
          <a:p>
            <a:r>
              <a:rPr lang="en-US" dirty="0" smtClean="0"/>
              <a:t>Rayleigh (1900)</a:t>
            </a:r>
            <a:endParaRPr lang="en-US" dirty="0"/>
          </a:p>
        </p:txBody>
      </p:sp>
      <p:sp>
        <p:nvSpPr>
          <p:cNvPr id="6" name="TextBox 5"/>
          <p:cNvSpPr txBox="1"/>
          <p:nvPr/>
        </p:nvSpPr>
        <p:spPr>
          <a:xfrm>
            <a:off x="3238090" y="2158712"/>
            <a:ext cx="1505527" cy="646331"/>
          </a:xfrm>
          <a:prstGeom prst="rect">
            <a:avLst/>
          </a:prstGeom>
          <a:noFill/>
        </p:spPr>
        <p:txBody>
          <a:bodyPr wrap="square" rtlCol="0">
            <a:spAutoFit/>
          </a:bodyPr>
          <a:lstStyle/>
          <a:p>
            <a:r>
              <a:rPr lang="en-US" dirty="0" smtClean="0"/>
              <a:t>Max Planck (1900)</a:t>
            </a:r>
            <a:endParaRPr lang="en-US" dirty="0"/>
          </a:p>
        </p:txBody>
      </p:sp>
    </p:spTree>
    <p:extLst>
      <p:ext uri="{BB962C8B-B14F-4D97-AF65-F5344CB8AC3E}">
        <p14:creationId xmlns:p14="http://schemas.microsoft.com/office/powerpoint/2010/main" val="1968258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41445"/>
          </a:xfrm>
        </p:spPr>
        <p:txBody>
          <a:bodyPr>
            <a:normAutofit/>
          </a:bodyPr>
          <a:lstStyle/>
          <a:p>
            <a:pPr algn="ctr"/>
            <a:r>
              <a:rPr lang="en-US" sz="2800" b="1" dirty="0" smtClean="0"/>
              <a:t>Kuhn: Scientific Revolution, cont.</a:t>
            </a:r>
            <a:endParaRPr lang="en-US" sz="2800" b="1" dirty="0"/>
          </a:p>
        </p:txBody>
      </p:sp>
      <p:sp>
        <p:nvSpPr>
          <p:cNvPr id="3" name="Content Placeholder 2"/>
          <p:cNvSpPr>
            <a:spLocks noGrp="1"/>
          </p:cNvSpPr>
          <p:nvPr>
            <p:ph idx="1"/>
          </p:nvPr>
        </p:nvSpPr>
        <p:spPr>
          <a:xfrm>
            <a:off x="0" y="507996"/>
            <a:ext cx="9144000" cy="6442363"/>
          </a:xfrm>
        </p:spPr>
        <p:txBody>
          <a:bodyPr>
            <a:normAutofit fontScale="92500" lnSpcReduction="20000"/>
          </a:bodyPr>
          <a:lstStyle/>
          <a:p>
            <a:r>
              <a:rPr lang="en-US" dirty="0" smtClean="0"/>
              <a:t>Revolutions </a:t>
            </a:r>
            <a:r>
              <a:rPr lang="en-US" dirty="0"/>
              <a:t>have a “non-accumulative” nature</a:t>
            </a:r>
          </a:p>
          <a:p>
            <a:pPr lvl="1"/>
            <a:r>
              <a:rPr lang="en-US" dirty="0"/>
              <a:t>We gain as well as lose something</a:t>
            </a:r>
          </a:p>
          <a:p>
            <a:pPr lvl="1"/>
            <a:r>
              <a:rPr lang="en-US" dirty="0"/>
              <a:t>Questions that the old paradigm answered now become puzzling again, or they cease to be questions </a:t>
            </a:r>
          </a:p>
          <a:p>
            <a:pPr lvl="1"/>
            <a:r>
              <a:rPr lang="en-US" dirty="0" smtClean="0"/>
              <a:t>(</a:t>
            </a:r>
            <a:r>
              <a:rPr lang="en-US" dirty="0"/>
              <a:t>M</a:t>
            </a:r>
            <a:r>
              <a:rPr lang="en-US" dirty="0" smtClean="0"/>
              <a:t>y view) during and after a revolution, people critically review our knowledge and start a filtering process to </a:t>
            </a:r>
            <a:r>
              <a:rPr lang="en-US" dirty="0"/>
              <a:t>our knowledge </a:t>
            </a:r>
            <a:r>
              <a:rPr lang="en-US" dirty="0" smtClean="0"/>
              <a:t>by </a:t>
            </a:r>
            <a:r>
              <a:rPr lang="en-US" dirty="0"/>
              <a:t>remove </a:t>
            </a:r>
            <a:r>
              <a:rPr lang="en-US" dirty="0" smtClean="0"/>
              <a:t>out-of-date </a:t>
            </a:r>
            <a:r>
              <a:rPr lang="en-US" dirty="0"/>
              <a:t>knowledge</a:t>
            </a:r>
          </a:p>
          <a:p>
            <a:r>
              <a:rPr lang="en-US" dirty="0" smtClean="0"/>
              <a:t>Has a revolution </a:t>
            </a:r>
            <a:r>
              <a:rPr lang="en-US" dirty="0"/>
              <a:t>to be chaotic?</a:t>
            </a:r>
          </a:p>
          <a:p>
            <a:pPr lvl="1"/>
            <a:r>
              <a:rPr lang="en-US" dirty="0"/>
              <a:t>Breakdown of communication</a:t>
            </a:r>
          </a:p>
          <a:p>
            <a:pPr lvl="1"/>
            <a:r>
              <a:rPr lang="en-US" dirty="0"/>
              <a:t>Different standards of evidence and arguments</a:t>
            </a:r>
          </a:p>
          <a:p>
            <a:pPr lvl="1"/>
            <a:r>
              <a:rPr lang="en-US" dirty="0" smtClean="0"/>
              <a:t>Incommensurability</a:t>
            </a:r>
            <a:r>
              <a:rPr lang="en-US" dirty="0"/>
              <a:t>:  relativism vs real increased problem-solving power, are we closer to a perfect single paradigm? Is there such one? If no, it is “relativism”</a:t>
            </a:r>
          </a:p>
          <a:p>
            <a:pPr lvl="1"/>
            <a:r>
              <a:rPr lang="en-US" dirty="0" smtClean="0"/>
              <a:t>(my opinion) A </a:t>
            </a:r>
            <a:r>
              <a:rPr lang="en-US" dirty="0"/>
              <a:t>new paradigm </a:t>
            </a:r>
            <a:r>
              <a:rPr lang="en-US" dirty="0" smtClean="0"/>
              <a:t>may develop an overarching theme to cover a discipline: gene, Darwinian </a:t>
            </a:r>
          </a:p>
          <a:p>
            <a:pPr lvl="1"/>
            <a:r>
              <a:rPr lang="en-US" dirty="0" smtClean="0"/>
              <a:t>but may </a:t>
            </a:r>
            <a:r>
              <a:rPr lang="en-US" dirty="0"/>
              <a:t>just form a new </a:t>
            </a:r>
            <a:r>
              <a:rPr lang="en-US" dirty="0" err="1"/>
              <a:t>subdiscipline</a:t>
            </a:r>
            <a:r>
              <a:rPr lang="en-US" dirty="0"/>
              <a:t> and the old paradigm remains in the conventional domain, </a:t>
            </a:r>
            <a:r>
              <a:rPr lang="en-US" dirty="0" smtClean="0"/>
              <a:t>relativity, atomic physics, Euclidean geometry/non Euclidean</a:t>
            </a:r>
          </a:p>
          <a:p>
            <a:pPr lvl="1"/>
            <a:r>
              <a:rPr lang="en-US" dirty="0" smtClean="0"/>
              <a:t>In a single subject, say physics, it is possible to have multiple paradigms each covers a discipline, relativity, quantum, elementary particle (not firmly developed yet?), astrophysics (jointing </a:t>
            </a:r>
            <a:r>
              <a:rPr lang="en-US" smtClean="0"/>
              <a:t>multiple paradigms?)</a:t>
            </a:r>
            <a:endParaRPr lang="en-US" dirty="0"/>
          </a:p>
        </p:txBody>
      </p:sp>
    </p:spTree>
    <p:extLst>
      <p:ext uri="{BB962C8B-B14F-4D97-AF65-F5344CB8AC3E}">
        <p14:creationId xmlns:p14="http://schemas.microsoft.com/office/powerpoint/2010/main" val="1878285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641445"/>
          </a:xfrm>
        </p:spPr>
        <p:txBody>
          <a:bodyPr>
            <a:noAutofit/>
          </a:bodyPr>
          <a:lstStyle/>
          <a:p>
            <a:pPr algn="ctr"/>
            <a:r>
              <a:rPr lang="en-US" sz="2800" b="1" dirty="0" smtClean="0"/>
              <a:t>Comments by the Author of Textbook on Kuhn’s Theory</a:t>
            </a:r>
            <a:endParaRPr lang="en-US" sz="2800" b="1" dirty="0"/>
          </a:p>
        </p:txBody>
      </p:sp>
      <p:sp>
        <p:nvSpPr>
          <p:cNvPr id="3" name="Content Placeholder 2"/>
          <p:cNvSpPr>
            <a:spLocks noGrp="1"/>
          </p:cNvSpPr>
          <p:nvPr>
            <p:ph idx="1"/>
          </p:nvPr>
        </p:nvSpPr>
        <p:spPr>
          <a:xfrm>
            <a:off x="0" y="641444"/>
            <a:ext cx="9144000" cy="6216555"/>
          </a:xfrm>
        </p:spPr>
        <p:txBody>
          <a:bodyPr>
            <a:normAutofit fontScale="70000" lnSpcReduction="20000"/>
          </a:bodyPr>
          <a:lstStyle/>
          <a:p>
            <a:r>
              <a:rPr lang="en-US" dirty="0" smtClean="0"/>
              <a:t>Importance of formation of a new paradigm, </a:t>
            </a:r>
          </a:p>
          <a:p>
            <a:pPr lvl="1"/>
            <a:r>
              <a:rPr lang="en-US" dirty="0" smtClean="0"/>
              <a:t>Artificial Life, premature commercialization</a:t>
            </a:r>
          </a:p>
          <a:p>
            <a:pPr lvl="1"/>
            <a:r>
              <a:rPr lang="en-US" dirty="0" smtClean="0"/>
              <a:t>Looking outside the paradigm too often to application and external reward is not good for normal science</a:t>
            </a:r>
          </a:p>
          <a:p>
            <a:r>
              <a:rPr lang="en-US" dirty="0" smtClean="0"/>
              <a:t>“The </a:t>
            </a:r>
            <a:r>
              <a:rPr lang="en-US" dirty="0"/>
              <a:t>X-rated Chapter X is the worse material in Kuhn’s great book. It would have been better if he had left this chapter in a taxi</a:t>
            </a:r>
            <a:r>
              <a:rPr lang="mr-IN" dirty="0"/>
              <a:t>…</a:t>
            </a:r>
            <a:r>
              <a:rPr lang="en-US" dirty="0"/>
              <a:t>”</a:t>
            </a:r>
          </a:p>
          <a:p>
            <a:pPr lvl="1"/>
            <a:r>
              <a:rPr lang="en-US" dirty="0" smtClean="0"/>
              <a:t>Kuhn: after a revolution, “scientists work in a different world”, </a:t>
            </a:r>
          </a:p>
          <a:p>
            <a:pPr lvl="1"/>
            <a:r>
              <a:rPr lang="en-US" dirty="0" smtClean="0"/>
              <a:t>Is reality paradigm dependent? If the change is metaphysical: basic view of the reality and our relationship to it? </a:t>
            </a:r>
          </a:p>
          <a:p>
            <a:pPr lvl="1"/>
            <a:r>
              <a:rPr lang="en-US" dirty="0" smtClean="0"/>
              <a:t>The X-rated </a:t>
            </a:r>
            <a:r>
              <a:rPr lang="en-US" dirty="0"/>
              <a:t>“Chapter X”: </a:t>
            </a:r>
            <a:r>
              <a:rPr lang="en-US" dirty="0" smtClean="0"/>
              <a:t>“Revolutions </a:t>
            </a:r>
            <a:r>
              <a:rPr lang="en-US" dirty="0"/>
              <a:t>as Changes of World </a:t>
            </a:r>
            <a:r>
              <a:rPr lang="en-US" dirty="0" smtClean="0">
                <a:solidFill>
                  <a:srgbClr val="FF0000"/>
                </a:solidFill>
              </a:rPr>
              <a:t>View</a:t>
            </a:r>
            <a:r>
              <a:rPr lang="en-US" dirty="0" smtClean="0"/>
              <a:t>” -- not the world itself </a:t>
            </a:r>
          </a:p>
          <a:p>
            <a:r>
              <a:rPr lang="en-US" dirty="0" smtClean="0"/>
              <a:t>Kuhn: we can accumulate knowledge about “</a:t>
            </a:r>
            <a:r>
              <a:rPr lang="en-US" dirty="0" smtClean="0">
                <a:solidFill>
                  <a:srgbClr val="FF0000"/>
                </a:solidFill>
              </a:rPr>
              <a:t>structure</a:t>
            </a:r>
            <a:r>
              <a:rPr lang="en-US" dirty="0" smtClean="0"/>
              <a:t> of the world” not about how the world </a:t>
            </a:r>
            <a:r>
              <a:rPr lang="en-US" dirty="0" smtClean="0">
                <a:solidFill>
                  <a:srgbClr val="FF0000"/>
                </a:solidFill>
              </a:rPr>
              <a:t>really works</a:t>
            </a:r>
            <a:r>
              <a:rPr lang="en-US" dirty="0" smtClean="0"/>
              <a:t>, because of the “fall” of Newtonian description</a:t>
            </a:r>
          </a:p>
          <a:p>
            <a:pPr lvl="1"/>
            <a:r>
              <a:rPr lang="en-US" dirty="0" smtClean="0"/>
              <a:t>(my view) the Newtonian tent just covers a smaller area, but the tent itself is basically intact.</a:t>
            </a:r>
          </a:p>
          <a:p>
            <a:pPr lvl="1"/>
            <a:r>
              <a:rPr lang="en-US" dirty="0" smtClean="0"/>
              <a:t>Relativity provides a large tent to cover the Newtonian tent</a:t>
            </a:r>
          </a:p>
          <a:p>
            <a:r>
              <a:rPr lang="en-US" dirty="0" smtClean="0"/>
              <a:t>Success and power of science is due to delicate balance between the ordered cooperation and single-mindedness of normal science, together with ability of these ordered behavioral patterns of breakdown and reconstitute themselves in revolutions</a:t>
            </a:r>
            <a:endParaRPr lang="en-US" dirty="0"/>
          </a:p>
          <a:p>
            <a:r>
              <a:rPr lang="en-US" dirty="0" smtClean="0"/>
              <a:t>Invisible hand: the source of science drive is largely from individual scientists’ curiosity: individual selfishness</a:t>
            </a:r>
          </a:p>
          <a:p>
            <a:r>
              <a:rPr lang="en-US" dirty="0" smtClean="0"/>
              <a:t>Darwinian mutation and natural selection: decided by individual and community of scientists</a:t>
            </a:r>
          </a:p>
          <a:p>
            <a:r>
              <a:rPr lang="en-US" dirty="0" smtClean="0"/>
              <a:t>Some, i.e. </a:t>
            </a:r>
            <a:r>
              <a:rPr lang="en-US" dirty="0" err="1" smtClean="0"/>
              <a:t>Carnap</a:t>
            </a:r>
            <a:r>
              <a:rPr lang="en-US" dirty="0" smtClean="0"/>
              <a:t> and Quine, want a paradigm less rigid, or call it a framework (</a:t>
            </a:r>
            <a:r>
              <a:rPr lang="en-US" dirty="0" err="1" smtClean="0"/>
              <a:t>Carnap</a:t>
            </a:r>
            <a:r>
              <a:rPr lang="en-US" dirty="0" smtClean="0"/>
              <a:t>) or two-layered view (Quine), to allow tinkering </a:t>
            </a:r>
          </a:p>
        </p:txBody>
      </p:sp>
    </p:spTree>
    <p:extLst>
      <p:ext uri="{BB962C8B-B14F-4D97-AF65-F5344CB8AC3E}">
        <p14:creationId xmlns:p14="http://schemas.microsoft.com/office/powerpoint/2010/main" val="23115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Geocentric Versus Heliocentric</a:t>
            </a:r>
            <a:endParaRPr lang="en-US" dirty="0"/>
          </a:p>
        </p:txBody>
      </p:sp>
      <p:sp>
        <p:nvSpPr>
          <p:cNvPr id="3" name="Content Placeholder 2"/>
          <p:cNvSpPr>
            <a:spLocks noGrp="1"/>
          </p:cNvSpPr>
          <p:nvPr>
            <p:ph idx="1"/>
          </p:nvPr>
        </p:nvSpPr>
        <p:spPr>
          <a:xfrm>
            <a:off x="628649" y="1509101"/>
            <a:ext cx="8192078" cy="4903421"/>
          </a:xfrm>
        </p:spPr>
        <p:txBody>
          <a:bodyPr>
            <a:normAutofit fontScale="77500" lnSpcReduction="20000"/>
          </a:bodyPr>
          <a:lstStyle/>
          <a:p>
            <a:r>
              <a:rPr lang="en-US" dirty="0" smtClean="0"/>
              <a:t>Ptolemy (100-170 AD): geocentric--earth is at the center of the universe, other bodies circle around the earth</a:t>
            </a:r>
          </a:p>
          <a:p>
            <a:r>
              <a:rPr lang="en-US" dirty="0" smtClean="0"/>
              <a:t>Copernicus: heliocentric--planets circle around the sun</a:t>
            </a:r>
          </a:p>
          <a:p>
            <a:r>
              <a:rPr lang="en-US" dirty="0" smtClean="0"/>
              <a:t>If heliocentric theory is true, earth is moving at about 30 km/s around the sun</a:t>
            </a:r>
          </a:p>
          <a:p>
            <a:r>
              <a:rPr lang="en-US" dirty="0" smtClean="0"/>
              <a:t>Is there any evidence for the high speed of the earth movement?</a:t>
            </a:r>
          </a:p>
          <a:p>
            <a:r>
              <a:rPr lang="en-US" dirty="0" smtClean="0"/>
              <a:t>Galileo’s famous </a:t>
            </a:r>
            <a:r>
              <a:rPr lang="en-US" dirty="0"/>
              <a:t>free-fall experiment </a:t>
            </a:r>
            <a:r>
              <a:rPr lang="en-US" dirty="0" smtClean="0"/>
              <a:t>in the Pisa </a:t>
            </a:r>
            <a:r>
              <a:rPr lang="en-US" dirty="0"/>
              <a:t>tower did </a:t>
            </a:r>
            <a:r>
              <a:rPr lang="en-US" dirty="0" smtClean="0"/>
              <a:t>not show evidence for the earth’s movement</a:t>
            </a:r>
          </a:p>
          <a:p>
            <a:r>
              <a:rPr lang="en-US" dirty="0" smtClean="0"/>
              <a:t>If you were a scientist at the time, which theory would you believe? (not mentioning that geocentric model predicts the location of planets more accurately at the time because Copernicus assumed the planetary orbits are circles.)</a:t>
            </a:r>
          </a:p>
          <a:p>
            <a:r>
              <a:rPr lang="en-US" dirty="0" smtClean="0"/>
              <a:t>Now, how do you know what you read/heard about is correct? </a:t>
            </a:r>
          </a:p>
          <a:p>
            <a:r>
              <a:rPr lang="en-US" dirty="0" smtClean="0"/>
              <a:t>In Science (physics): both correct, but we “take” heliocentric as better one (in philosophy, geocentric is wrong: see the difference between scientists and philosophers)</a:t>
            </a:r>
            <a:endParaRPr lang="en-US" dirty="0"/>
          </a:p>
        </p:txBody>
      </p:sp>
    </p:spTree>
    <p:extLst>
      <p:ext uri="{BB962C8B-B14F-4D97-AF65-F5344CB8AC3E}">
        <p14:creationId xmlns:p14="http://schemas.microsoft.com/office/powerpoint/2010/main" val="1920947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91015"/>
          </a:xfrm>
        </p:spPr>
        <p:txBody>
          <a:bodyPr>
            <a:normAutofit/>
          </a:bodyPr>
          <a:lstStyle/>
          <a:p>
            <a:pPr algn="ctr"/>
            <a:r>
              <a:rPr lang="en-US" sz="3200" b="1" dirty="0" smtClean="0"/>
              <a:t>Thomas Kuhn: Scientific Paradigm</a:t>
            </a:r>
            <a:endParaRPr lang="en-US" sz="3200" b="1" dirty="0"/>
          </a:p>
        </p:txBody>
      </p:sp>
      <p:sp>
        <p:nvSpPr>
          <p:cNvPr id="3" name="Content Placeholder 2"/>
          <p:cNvSpPr>
            <a:spLocks noGrp="1"/>
          </p:cNvSpPr>
          <p:nvPr>
            <p:ph idx="1"/>
          </p:nvPr>
        </p:nvSpPr>
        <p:spPr>
          <a:xfrm>
            <a:off x="0" y="512956"/>
            <a:ext cx="9144000" cy="6345044"/>
          </a:xfrm>
        </p:spPr>
        <p:txBody>
          <a:bodyPr>
            <a:normAutofit fontScale="85000" lnSpcReduction="20000"/>
          </a:bodyPr>
          <a:lstStyle/>
          <a:p>
            <a:r>
              <a:rPr lang="en-US" dirty="0" smtClean="0"/>
              <a:t>Reality of science: </a:t>
            </a:r>
            <a:r>
              <a:rPr lang="en-US" i="1" dirty="0"/>
              <a:t>The </a:t>
            </a:r>
            <a:r>
              <a:rPr lang="en-US" i="1" dirty="0" smtClean="0"/>
              <a:t>Structure of Scientific Revolution  </a:t>
            </a:r>
            <a:r>
              <a:rPr lang="en-US" dirty="0"/>
              <a:t>(</a:t>
            </a:r>
            <a:r>
              <a:rPr lang="en-US" dirty="0" smtClean="0"/>
              <a:t>1962)</a:t>
            </a:r>
          </a:p>
          <a:p>
            <a:pPr lvl="1"/>
            <a:r>
              <a:rPr lang="en-US" dirty="0" smtClean="0"/>
              <a:t>Scientific behavior has little to do with traditional philosophical theories of rationality and knowledge, </a:t>
            </a:r>
            <a:r>
              <a:rPr lang="en-US" dirty="0" err="1" smtClean="0"/>
              <a:t>hypothetico</a:t>
            </a:r>
            <a:r>
              <a:rPr lang="en-US" dirty="0" smtClean="0"/>
              <a:t>-deduction, falsification, etc.</a:t>
            </a:r>
          </a:p>
          <a:p>
            <a:pPr lvl="1"/>
            <a:r>
              <a:rPr lang="en-US" dirty="0" smtClean="0">
                <a:solidFill>
                  <a:srgbClr val="FF0000"/>
                </a:solidFill>
              </a:rPr>
              <a:t>Paradigm: (Kuhn </a:t>
            </a:r>
            <a:r>
              <a:rPr lang="en-US" dirty="0">
                <a:solidFill>
                  <a:srgbClr val="FF0000"/>
                </a:solidFill>
              </a:rPr>
              <a:t>used the term for 21 different </a:t>
            </a:r>
            <a:r>
              <a:rPr lang="en-US" dirty="0" smtClean="0">
                <a:solidFill>
                  <a:srgbClr val="FF0000"/>
                </a:solidFill>
              </a:rPr>
              <a:t>senses)</a:t>
            </a:r>
          </a:p>
          <a:p>
            <a:pPr lvl="2"/>
            <a:r>
              <a:rPr lang="en-US" dirty="0">
                <a:solidFill>
                  <a:srgbClr val="FF0000"/>
                </a:solidFill>
              </a:rPr>
              <a:t>A</a:t>
            </a:r>
            <a:r>
              <a:rPr lang="en-US" dirty="0" smtClean="0">
                <a:solidFill>
                  <a:srgbClr val="FF0000"/>
                </a:solidFill>
              </a:rPr>
              <a:t>n illustrative example of something on which other cases can be modeled</a:t>
            </a:r>
          </a:p>
          <a:p>
            <a:pPr lvl="2"/>
            <a:r>
              <a:rPr lang="en-US" dirty="0" smtClean="0">
                <a:solidFill>
                  <a:srgbClr val="FF0000"/>
                </a:solidFill>
              </a:rPr>
              <a:t>Broad sense: a package of claims about the world, methods for gathering and analyzing data, and habits of scientific thought and action.</a:t>
            </a:r>
          </a:p>
          <a:p>
            <a:pPr lvl="2"/>
            <a:r>
              <a:rPr lang="en-US" dirty="0" smtClean="0">
                <a:solidFill>
                  <a:srgbClr val="FF0000"/>
                </a:solidFill>
              </a:rPr>
              <a:t>Narrow sense: a specific achievement or an exemplar: Mendel’s experiments with peas, Newton’s law of motion, Maxwell’s equations of electromagnetism, Euclidean geometry</a:t>
            </a:r>
          </a:p>
          <a:p>
            <a:pPr lvl="1"/>
            <a:r>
              <a:rPr lang="en-US" dirty="0" smtClean="0"/>
              <a:t>A paradigm is relatively stable for a period of time, Euclidean &gt;2300 years</a:t>
            </a:r>
          </a:p>
          <a:p>
            <a:pPr lvl="1"/>
            <a:r>
              <a:rPr lang="en-US" dirty="0" smtClean="0"/>
              <a:t>Most of time, science is done in a paradigm: normal science– with common agreed concepts/assumptions</a:t>
            </a:r>
          </a:p>
          <a:p>
            <a:pPr lvl="1"/>
            <a:r>
              <a:rPr lang="en-US" dirty="0" smtClean="0"/>
              <a:t>Paradigm shift: scientific revolution during which there is no commonly agreed concepts/assumptions </a:t>
            </a:r>
          </a:p>
          <a:p>
            <a:r>
              <a:rPr lang="en-US" dirty="0" smtClean="0"/>
              <a:t>Popper: </a:t>
            </a:r>
          </a:p>
          <a:p>
            <a:pPr lvl="1"/>
            <a:r>
              <a:rPr lang="en-US" dirty="0"/>
              <a:t>S</a:t>
            </a:r>
            <a:r>
              <a:rPr lang="en-US" dirty="0" smtClean="0"/>
              <a:t>cience is permanently open to criticisms, including its fundamental ideas</a:t>
            </a:r>
          </a:p>
          <a:p>
            <a:pPr lvl="1"/>
            <a:r>
              <a:rPr lang="en-US" dirty="0" smtClean="0"/>
              <a:t>Science is a single process: conjecture and refutation (is a social activity)</a:t>
            </a:r>
          </a:p>
          <a:p>
            <a:pPr lvl="1"/>
            <a:r>
              <a:rPr lang="en-US" dirty="0" smtClean="0"/>
              <a:t>Based on reason and evidence (Wrong reasons or flawed interpretation)</a:t>
            </a:r>
          </a:p>
          <a:p>
            <a:r>
              <a:rPr lang="en-US" dirty="0" smtClean="0"/>
              <a:t>Kuhn: </a:t>
            </a:r>
          </a:p>
          <a:p>
            <a:pPr lvl="1"/>
            <a:r>
              <a:rPr lang="en-US" dirty="0" smtClean="0"/>
              <a:t>Science is not always open to criticisms of its fundamental ideas, or chaotic environment is created</a:t>
            </a:r>
          </a:p>
          <a:p>
            <a:pPr lvl="1"/>
            <a:r>
              <a:rPr lang="en-US" dirty="0" smtClean="0"/>
              <a:t>Two forms of science: normal science and revolutionary science, bridged by crisis science</a:t>
            </a:r>
          </a:p>
          <a:p>
            <a:pPr lvl="1"/>
            <a:r>
              <a:rPr lang="en-US" dirty="0" smtClean="0"/>
              <a:t>Based on history</a:t>
            </a:r>
          </a:p>
          <a:p>
            <a:endParaRPr lang="en-US" dirty="0"/>
          </a:p>
        </p:txBody>
      </p:sp>
    </p:spTree>
    <p:extLst>
      <p:ext uri="{BB962C8B-B14F-4D97-AF65-F5344CB8AC3E}">
        <p14:creationId xmlns:p14="http://schemas.microsoft.com/office/powerpoint/2010/main" val="3745557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49300"/>
          </a:xfrm>
        </p:spPr>
        <p:txBody>
          <a:bodyPr>
            <a:normAutofit/>
          </a:bodyPr>
          <a:lstStyle/>
          <a:p>
            <a:pPr algn="ctr"/>
            <a:r>
              <a:rPr lang="en-US" sz="3200" b="1" dirty="0" smtClean="0"/>
              <a:t>Lakatos: Research Programs</a:t>
            </a:r>
            <a:endParaRPr lang="en-US" sz="3200" b="1" dirty="0"/>
          </a:p>
        </p:txBody>
      </p:sp>
      <p:sp>
        <p:nvSpPr>
          <p:cNvPr id="3" name="Content Placeholder 2"/>
          <p:cNvSpPr>
            <a:spLocks noGrp="1"/>
          </p:cNvSpPr>
          <p:nvPr>
            <p:ph idx="1"/>
          </p:nvPr>
        </p:nvSpPr>
        <p:spPr>
          <a:xfrm>
            <a:off x="0" y="635000"/>
            <a:ext cx="9144000" cy="6223000"/>
          </a:xfrm>
        </p:spPr>
        <p:txBody>
          <a:bodyPr>
            <a:normAutofit fontScale="70000" lnSpcReduction="20000"/>
          </a:bodyPr>
          <a:lstStyle/>
          <a:p>
            <a:r>
              <a:rPr lang="en-US" dirty="0" smtClean="0"/>
              <a:t>Similar to Kuhn’s paradigm, but several programs exist in a field and they compete</a:t>
            </a:r>
          </a:p>
          <a:p>
            <a:r>
              <a:rPr lang="en-US" dirty="0"/>
              <a:t>A program contains (1) a hard core, and (2) protective belt</a:t>
            </a:r>
          </a:p>
          <a:p>
            <a:r>
              <a:rPr lang="en-US" dirty="0"/>
              <a:t>Change cannot be made to the hard </a:t>
            </a:r>
            <a:r>
              <a:rPr lang="en-US" dirty="0" smtClean="0"/>
              <a:t>core; </a:t>
            </a:r>
            <a:r>
              <a:rPr lang="en-US" dirty="0"/>
              <a:t>protective belt can change progressively</a:t>
            </a:r>
          </a:p>
          <a:p>
            <a:r>
              <a:rPr lang="en-US" dirty="0" smtClean="0"/>
              <a:t>Large scale science progress/changes result from competition between programs </a:t>
            </a:r>
          </a:p>
          <a:p>
            <a:r>
              <a:rPr lang="en-US" dirty="0" smtClean="0"/>
              <a:t>Some programs progress rapidly, others slowly, and others degenerate at a given time.</a:t>
            </a:r>
          </a:p>
          <a:p>
            <a:r>
              <a:rPr lang="en-US" dirty="0"/>
              <a:t>It is acceptable to protect a research program for a while during a degenerating period. It may recover, but did not specify how long, which is </a:t>
            </a:r>
            <a:r>
              <a:rPr lang="en-US" dirty="0" smtClean="0"/>
              <a:t>considered </a:t>
            </a:r>
            <a:r>
              <a:rPr lang="en-US" dirty="0"/>
              <a:t>a fatal flaw</a:t>
            </a:r>
          </a:p>
          <a:p>
            <a:r>
              <a:rPr lang="en-US" dirty="0" smtClean="0"/>
              <a:t>He saw Kuhn’s theory destructive of reason and ultimately dangerous to society</a:t>
            </a:r>
          </a:p>
          <a:p>
            <a:r>
              <a:rPr lang="en-US" dirty="0" smtClean="0"/>
              <a:t>He call Kuhn’s theory on scientific changes as a fundamentally irrational process: mob psychology, a process where the loudest, most energetic, and most numerous voices would prevail regardless of reasons</a:t>
            </a:r>
          </a:p>
          <a:p>
            <a:r>
              <a:rPr lang="en-US" dirty="0"/>
              <a:t>H</a:t>
            </a:r>
            <a:r>
              <a:rPr lang="en-US" dirty="0" smtClean="0"/>
              <a:t>e was to rescue the rationality of science from the damage Kuhn had done</a:t>
            </a:r>
          </a:p>
          <a:p>
            <a:r>
              <a:rPr lang="en-US" dirty="0" smtClean="0"/>
              <a:t>He thought we should write “rational reconstruction of the historical episodes in which scientists’ decisions are made to look as rational as possible, “deliberately misrepresent” the history, with the facts in footnotes.</a:t>
            </a:r>
          </a:p>
          <a:p>
            <a:r>
              <a:rPr lang="en-US" dirty="0" smtClean="0"/>
              <a:t>(My) Comments:</a:t>
            </a:r>
          </a:p>
          <a:p>
            <a:pPr lvl="1"/>
            <a:r>
              <a:rPr lang="en-US" dirty="0" smtClean="0"/>
              <a:t>Can a field have a few sets of solid “paradigms”?</a:t>
            </a:r>
          </a:p>
          <a:p>
            <a:pPr lvl="1"/>
            <a:r>
              <a:rPr lang="en-US" dirty="0" smtClean="0"/>
              <a:t>Or are they different disciplines of the same subject?</a:t>
            </a:r>
          </a:p>
          <a:p>
            <a:pPr lvl="1"/>
            <a:r>
              <a:rPr lang="en-US" dirty="0" smtClean="0"/>
              <a:t>Or are they different sects under the same paradigm?</a:t>
            </a:r>
          </a:p>
          <a:p>
            <a:pPr lvl="1"/>
            <a:r>
              <a:rPr lang="en-US" dirty="0" smtClean="0"/>
              <a:t>How can people referee/review papers across programs and not rejecting them?</a:t>
            </a:r>
          </a:p>
          <a:p>
            <a:pPr lvl="1"/>
            <a:r>
              <a:rPr lang="en-US" dirty="0" smtClean="0"/>
              <a:t>If each follows its own set of concepts/rules, are they still in the pre-paradigm state?</a:t>
            </a:r>
            <a:endParaRPr lang="en-US" dirty="0"/>
          </a:p>
        </p:txBody>
      </p:sp>
    </p:spTree>
    <p:extLst>
      <p:ext uri="{BB962C8B-B14F-4D97-AF65-F5344CB8AC3E}">
        <p14:creationId xmlns:p14="http://schemas.microsoft.com/office/powerpoint/2010/main" val="238905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49274"/>
          </a:xfrm>
        </p:spPr>
        <p:txBody>
          <a:bodyPr>
            <a:normAutofit/>
          </a:bodyPr>
          <a:lstStyle/>
          <a:p>
            <a:pPr algn="ctr"/>
            <a:r>
              <a:rPr lang="en-US" sz="3200" b="1" dirty="0" smtClean="0"/>
              <a:t>Laudan: Research Traditions</a:t>
            </a:r>
            <a:endParaRPr lang="en-US" sz="3200" b="1" dirty="0"/>
          </a:p>
        </p:txBody>
      </p:sp>
      <p:sp>
        <p:nvSpPr>
          <p:cNvPr id="3" name="Content Placeholder 2"/>
          <p:cNvSpPr>
            <a:spLocks noGrp="1"/>
          </p:cNvSpPr>
          <p:nvPr>
            <p:ph idx="1"/>
          </p:nvPr>
        </p:nvSpPr>
        <p:spPr>
          <a:xfrm>
            <a:off x="0" y="412595"/>
            <a:ext cx="9144000" cy="6483505"/>
          </a:xfrm>
        </p:spPr>
        <p:txBody>
          <a:bodyPr>
            <a:normAutofit fontScale="70000" lnSpcReduction="20000"/>
          </a:bodyPr>
          <a:lstStyle/>
          <a:p>
            <a:r>
              <a:rPr lang="en-US" dirty="0" smtClean="0"/>
              <a:t>Kuhn’s science is irrational </a:t>
            </a:r>
          </a:p>
          <a:p>
            <a:pPr lvl="1"/>
            <a:r>
              <a:rPr lang="en-US" dirty="0" smtClean="0"/>
              <a:t>Science decision is ”basically a political and propagandistic affair”, inaccurate reading of Kuhn</a:t>
            </a:r>
          </a:p>
          <a:p>
            <a:r>
              <a:rPr lang="en-US" dirty="0" smtClean="0"/>
              <a:t>Large-scale units of science work are called “research traditions”</a:t>
            </a:r>
          </a:p>
          <a:p>
            <a:pPr lvl="1"/>
            <a:r>
              <a:rPr lang="en-US" dirty="0" smtClean="0"/>
              <a:t>Between traditions, the links in theories are weak</a:t>
            </a:r>
          </a:p>
          <a:p>
            <a:pPr lvl="1"/>
            <a:r>
              <a:rPr lang="en-US" dirty="0" smtClean="0"/>
              <a:t>There can be movement of ideas in and out of the hard core </a:t>
            </a:r>
            <a:endParaRPr lang="en-US" dirty="0"/>
          </a:p>
          <a:p>
            <a:pPr lvl="1"/>
            <a:r>
              <a:rPr lang="en-US" dirty="0" smtClean="0"/>
              <a:t>There is nothing bad about later theory covering less territory than previous one (agree)</a:t>
            </a:r>
          </a:p>
          <a:p>
            <a:pPr lvl="1"/>
            <a:r>
              <a:rPr lang="en-US" dirty="0" smtClean="0"/>
              <a:t>(Me) These are more like something either pre-paradigm or sects under the same paradigm</a:t>
            </a:r>
          </a:p>
          <a:p>
            <a:r>
              <a:rPr lang="en-US" dirty="0" smtClean="0"/>
              <a:t>Acceptance </a:t>
            </a:r>
            <a:r>
              <a:rPr lang="en-US" dirty="0"/>
              <a:t>vs </a:t>
            </a:r>
            <a:r>
              <a:rPr lang="en-US" dirty="0" smtClean="0"/>
              <a:t>pursuit of theories</a:t>
            </a:r>
            <a:endParaRPr lang="en-US" dirty="0"/>
          </a:p>
          <a:p>
            <a:pPr lvl="1"/>
            <a:r>
              <a:rPr lang="en-US" dirty="0"/>
              <a:t>Degree of </a:t>
            </a:r>
            <a:r>
              <a:rPr lang="en-US" dirty="0" smtClean="0"/>
              <a:t>belief, attitudes to theories =&gt; Acceptance ~ belief</a:t>
            </a:r>
          </a:p>
          <a:p>
            <a:pPr lvl="1"/>
            <a:r>
              <a:rPr lang="en-US" dirty="0" smtClean="0"/>
              <a:t>Accepting the ideas in mainstream research tradition but pursuing an unaccepted idea with large potential is rational</a:t>
            </a:r>
          </a:p>
          <a:p>
            <a:pPr lvl="1"/>
            <a:r>
              <a:rPr lang="en-US" dirty="0" smtClean="0"/>
              <a:t>Acceptability of a theory is measured by its overall </a:t>
            </a:r>
            <a:r>
              <a:rPr lang="en-US" dirty="0"/>
              <a:t>level of </a:t>
            </a:r>
            <a:r>
              <a:rPr lang="en-US" dirty="0" smtClean="0"/>
              <a:t>problem-solving power (note not rationality)</a:t>
            </a:r>
            <a:endParaRPr lang="en-US" dirty="0"/>
          </a:p>
          <a:p>
            <a:r>
              <a:rPr lang="en-US" dirty="0" smtClean="0"/>
              <a:t>Criticisms to </a:t>
            </a:r>
            <a:r>
              <a:rPr lang="en-US" dirty="0" err="1" smtClean="0"/>
              <a:t>Laudan’s</a:t>
            </a:r>
            <a:r>
              <a:rPr lang="en-US" dirty="0" smtClean="0"/>
              <a:t> theory (more descriptive and less </a:t>
            </a:r>
            <a:r>
              <a:rPr lang="en-US" dirty="0" smtClean="0">
                <a:solidFill>
                  <a:srgbClr val="FF0000"/>
                </a:solidFill>
              </a:rPr>
              <a:t>normative</a:t>
            </a:r>
            <a:r>
              <a:rPr lang="en-US" dirty="0" smtClean="0"/>
              <a:t>)</a:t>
            </a:r>
          </a:p>
          <a:p>
            <a:pPr lvl="1"/>
            <a:r>
              <a:rPr lang="en-US" dirty="0" smtClean="0"/>
              <a:t>No aim of philosophy of science</a:t>
            </a:r>
          </a:p>
          <a:p>
            <a:pPr lvl="1"/>
            <a:r>
              <a:rPr lang="en-US" dirty="0" smtClean="0"/>
              <a:t>No principle for philosophy of science</a:t>
            </a:r>
          </a:p>
          <a:p>
            <a:pPr lvl="1"/>
            <a:r>
              <a:rPr lang="en-US" dirty="0" smtClean="0"/>
              <a:t>No procedure for a scientist to follow when making decision (bad comment)</a:t>
            </a:r>
          </a:p>
          <a:p>
            <a:pPr lvl="1"/>
            <a:r>
              <a:rPr lang="en-US" dirty="0" smtClean="0"/>
              <a:t>How do people know which tradition has more future potential? (or </a:t>
            </a:r>
            <a:r>
              <a:rPr lang="en-US" dirty="0" err="1" smtClean="0"/>
              <a:t>PoS</a:t>
            </a:r>
            <a:r>
              <a:rPr lang="en-US" dirty="0" smtClean="0"/>
              <a:t> should not be one)</a:t>
            </a:r>
          </a:p>
          <a:p>
            <a:pPr lvl="1"/>
            <a:r>
              <a:rPr lang="en-US" dirty="0" smtClean="0"/>
              <a:t>Without well defined rules scientists may be lost or make mistakes (or should not be one)</a:t>
            </a:r>
          </a:p>
          <a:p>
            <a:r>
              <a:rPr lang="en-US" dirty="0" smtClean="0"/>
              <a:t>All criticism are not valid depending on what you want (my view)</a:t>
            </a:r>
          </a:p>
          <a:p>
            <a:pPr lvl="1"/>
            <a:r>
              <a:rPr lang="en-US" dirty="0" smtClean="0"/>
              <a:t>Science is a risky business</a:t>
            </a:r>
          </a:p>
          <a:p>
            <a:pPr lvl="1"/>
            <a:r>
              <a:rPr lang="en-US" dirty="0" smtClean="0"/>
              <a:t>Scientists need to have scientific judgments (this is  </a:t>
            </a:r>
            <a:r>
              <a:rPr lang="en-US" dirty="0"/>
              <a:t>what </a:t>
            </a:r>
            <a:r>
              <a:rPr lang="en-US" dirty="0" smtClean="0"/>
              <a:t>they learn and their ability)</a:t>
            </a:r>
          </a:p>
          <a:p>
            <a:pPr lvl="1"/>
            <a:r>
              <a:rPr lang="en-US" dirty="0" smtClean="0"/>
              <a:t>If one makes a wrong judgment, takes its consequences</a:t>
            </a:r>
          </a:p>
          <a:p>
            <a:pPr lvl="1"/>
            <a:r>
              <a:rPr lang="en-US" dirty="0" smtClean="0"/>
              <a:t>It does not need philosophers to tell them what to do!</a:t>
            </a:r>
          </a:p>
          <a:p>
            <a:pPr lvl="1"/>
            <a:r>
              <a:rPr lang="en-US" dirty="0" smtClean="0"/>
              <a:t>Philosophers care too much about “what is right” and not about “how to get it right”</a:t>
            </a:r>
            <a:endParaRPr lang="en-US" dirty="0"/>
          </a:p>
        </p:txBody>
      </p:sp>
    </p:spTree>
    <p:extLst>
      <p:ext uri="{BB962C8B-B14F-4D97-AF65-F5344CB8AC3E}">
        <p14:creationId xmlns:p14="http://schemas.microsoft.com/office/powerpoint/2010/main" val="1768039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24828"/>
          </a:xfrm>
        </p:spPr>
        <p:txBody>
          <a:bodyPr>
            <a:normAutofit/>
          </a:bodyPr>
          <a:lstStyle/>
          <a:p>
            <a:pPr algn="ctr"/>
            <a:r>
              <a:rPr lang="en-US" sz="3200" b="1" dirty="0" smtClean="0"/>
              <a:t>Feyerabend: Epistemological Anarchy</a:t>
            </a:r>
            <a:endParaRPr lang="en-US" sz="3200" b="1" dirty="0"/>
          </a:p>
        </p:txBody>
      </p:sp>
      <p:sp>
        <p:nvSpPr>
          <p:cNvPr id="3" name="Content Placeholder 2"/>
          <p:cNvSpPr>
            <a:spLocks noGrp="1"/>
          </p:cNvSpPr>
          <p:nvPr>
            <p:ph idx="1"/>
          </p:nvPr>
        </p:nvSpPr>
        <p:spPr>
          <a:xfrm>
            <a:off x="0" y="724829"/>
            <a:ext cx="9144000" cy="6386945"/>
          </a:xfrm>
        </p:spPr>
        <p:txBody>
          <a:bodyPr>
            <a:normAutofit fontScale="70000" lnSpcReduction="20000"/>
          </a:bodyPr>
          <a:lstStyle/>
          <a:p>
            <a:r>
              <a:rPr lang="en-US" i="1" dirty="0" smtClean="0"/>
              <a:t>Against method</a:t>
            </a:r>
            <a:r>
              <a:rPr lang="en-US" dirty="0" smtClean="0"/>
              <a:t>: everything goes!</a:t>
            </a:r>
          </a:p>
          <a:p>
            <a:pPr lvl="1"/>
            <a:r>
              <a:rPr lang="en-US" dirty="0" smtClean="0"/>
              <a:t>Oppose to all systems of rules and constraints in science  </a:t>
            </a:r>
          </a:p>
          <a:p>
            <a:pPr lvl="1"/>
            <a:r>
              <a:rPr lang="en-US" dirty="0" smtClean="0"/>
              <a:t>Science is an aspect of human creativity</a:t>
            </a:r>
          </a:p>
          <a:p>
            <a:pPr lvl="1"/>
            <a:r>
              <a:rPr lang="en-US" dirty="0" smtClean="0"/>
              <a:t>Great scientists are opportunistic and creative </a:t>
            </a:r>
          </a:p>
          <a:p>
            <a:pPr lvl="1"/>
            <a:r>
              <a:rPr lang="en-US" dirty="0" smtClean="0"/>
              <a:t>Strongly against Kuhn’s promotion of normal science and thought that the concept of paradigm never succeed in control science.</a:t>
            </a:r>
          </a:p>
          <a:p>
            <a:r>
              <a:rPr lang="en-US" dirty="0" smtClean="0"/>
              <a:t>An argument from history that haunts philosophers of science</a:t>
            </a:r>
          </a:p>
          <a:p>
            <a:pPr lvl="1"/>
            <a:r>
              <a:rPr lang="en-US" dirty="0" smtClean="0"/>
              <a:t>Is the earth moving? the central issue in debate against Copernicus</a:t>
            </a:r>
          </a:p>
          <a:p>
            <a:pPr lvl="1"/>
            <a:r>
              <a:rPr lang="en-US" dirty="0" smtClean="0"/>
              <a:t>According to Copernicus, earth is moving (at about 30 km/s~67,000 mph)</a:t>
            </a:r>
          </a:p>
          <a:p>
            <a:pPr lvl="1"/>
            <a:r>
              <a:rPr lang="en-US" dirty="0" smtClean="0"/>
              <a:t>But we have no experience of this motion</a:t>
            </a:r>
          </a:p>
          <a:p>
            <a:pPr lvl="1"/>
            <a:r>
              <a:rPr lang="en-US" dirty="0"/>
              <a:t>Based on “empiricism”: the earth </a:t>
            </a:r>
            <a:r>
              <a:rPr lang="en-US" dirty="0" smtClean="0"/>
              <a:t>is at rest and not moving</a:t>
            </a:r>
          </a:p>
          <a:p>
            <a:pPr lvl="1"/>
            <a:r>
              <a:rPr lang="en-US" dirty="0" smtClean="0"/>
              <a:t>Galileo’s experiment show no evidence for such motion</a:t>
            </a:r>
          </a:p>
          <a:p>
            <a:pPr lvl="1"/>
            <a:r>
              <a:rPr lang="en-US" dirty="0" smtClean="0"/>
              <a:t>Didn’t Galileo’s experiment falsify the Copernicus’ theory? (or Popper’s theory wrong?)</a:t>
            </a:r>
          </a:p>
          <a:p>
            <a:pPr lvl="1"/>
            <a:r>
              <a:rPr lang="en-US" dirty="0"/>
              <a:t>Galileo explained in terms of relative motion/absolute motion</a:t>
            </a:r>
          </a:p>
          <a:p>
            <a:pPr lvl="1"/>
            <a:r>
              <a:rPr lang="en-US" dirty="0"/>
              <a:t>Experience can be interpreted wrongly</a:t>
            </a:r>
          </a:p>
          <a:p>
            <a:pPr lvl="1"/>
            <a:r>
              <a:rPr lang="en-US" dirty="0" smtClean="0"/>
              <a:t>If we had followed a rule, we would have considered Copernicus wrong</a:t>
            </a:r>
          </a:p>
          <a:p>
            <a:pPr lvl="1"/>
            <a:r>
              <a:rPr lang="en-US" dirty="0" smtClean="0"/>
              <a:t>Theories of philosophy of science is sometimes irrelevant to science</a:t>
            </a:r>
          </a:p>
          <a:p>
            <a:pPr lvl="1"/>
            <a:r>
              <a:rPr lang="en-US" dirty="0" smtClean="0"/>
              <a:t>Laudan’s theory of “pursuing”: an </a:t>
            </a:r>
            <a:r>
              <a:rPr lang="en-US" dirty="0"/>
              <a:t>unaccepted idea </a:t>
            </a:r>
            <a:r>
              <a:rPr lang="en-US" dirty="0" smtClean="0"/>
              <a:t>but with </a:t>
            </a:r>
            <a:r>
              <a:rPr lang="en-US" dirty="0"/>
              <a:t>large potential </a:t>
            </a:r>
            <a:r>
              <a:rPr lang="en-US" dirty="0" smtClean="0"/>
              <a:t>to work </a:t>
            </a:r>
          </a:p>
          <a:p>
            <a:r>
              <a:rPr lang="en-US" dirty="0" smtClean="0"/>
              <a:t>(</a:t>
            </a:r>
            <a:r>
              <a:rPr lang="en-US" dirty="0"/>
              <a:t>T</a:t>
            </a:r>
            <a:r>
              <a:rPr lang="en-US" dirty="0" smtClean="0"/>
              <a:t>his has argued about the wrong thing: sun rise/set is due to spin of earth)</a:t>
            </a:r>
          </a:p>
          <a:p>
            <a:r>
              <a:rPr lang="en-US" dirty="0" smtClean="0"/>
              <a:t>Does science needs to be rational? Feyerabend’s principles</a:t>
            </a:r>
          </a:p>
          <a:p>
            <a:pPr lvl="1"/>
            <a:r>
              <a:rPr lang="en-US" dirty="0" smtClean="0"/>
              <a:t>Principle of tenacity: do not give up too easily</a:t>
            </a:r>
          </a:p>
          <a:p>
            <a:pPr lvl="1"/>
            <a:r>
              <a:rPr lang="en-US" dirty="0" smtClean="0"/>
              <a:t>Principle of proliferation: marketplace of new ideas, privately or publically?</a:t>
            </a:r>
          </a:p>
          <a:p>
            <a:pPr lvl="2"/>
            <a:r>
              <a:rPr lang="en-US" sz="2300" dirty="0" smtClean="0"/>
              <a:t>there is a credibility issue for a scientist.</a:t>
            </a:r>
            <a:r>
              <a:rPr lang="en-US" sz="2300" dirty="0"/>
              <a:t> </a:t>
            </a:r>
            <a:endParaRPr lang="en-US" sz="2300" dirty="0" smtClean="0"/>
          </a:p>
          <a:p>
            <a:pPr lvl="2"/>
            <a:r>
              <a:rPr lang="en-US" sz="2300" dirty="0" smtClean="0"/>
              <a:t>how to eliminate </a:t>
            </a:r>
            <a:r>
              <a:rPr lang="en-US" sz="2300" dirty="0"/>
              <a:t>and reject ideas? </a:t>
            </a:r>
            <a:r>
              <a:rPr lang="en-US" sz="2400" dirty="0" smtClean="0"/>
              <a:t>(a </a:t>
            </a:r>
            <a:r>
              <a:rPr lang="en-US" sz="2400" dirty="0"/>
              <a:t>junkyard?)</a:t>
            </a:r>
            <a:endParaRPr lang="en-US" sz="2300" dirty="0" smtClean="0"/>
          </a:p>
        </p:txBody>
      </p:sp>
    </p:spTree>
    <p:extLst>
      <p:ext uri="{BB962C8B-B14F-4D97-AF65-F5344CB8AC3E}">
        <p14:creationId xmlns:p14="http://schemas.microsoft.com/office/powerpoint/2010/main" val="4181113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06" y="0"/>
            <a:ext cx="7886700" cy="457200"/>
          </a:xfrm>
        </p:spPr>
        <p:txBody>
          <a:bodyPr>
            <a:normAutofit fontScale="90000"/>
          </a:bodyPr>
          <a:lstStyle/>
          <a:p>
            <a:pPr algn="ctr"/>
            <a:r>
              <a:rPr lang="en-US" sz="3200" b="1" dirty="0" smtClean="0"/>
              <a:t>Success of Philosophy of Science</a:t>
            </a:r>
            <a:endParaRPr lang="en-US" sz="3200" b="1"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dirty="0" smtClean="0"/>
              <a:t>Some pieces of the PoS ideas/thinking are very insightful and useful: </a:t>
            </a:r>
          </a:p>
          <a:p>
            <a:pPr lvl="1"/>
            <a:r>
              <a:rPr lang="en-US" dirty="0" smtClean="0"/>
              <a:t>Importance of observation (empiricism)</a:t>
            </a:r>
          </a:p>
          <a:p>
            <a:pPr lvl="1"/>
            <a:r>
              <a:rPr lang="en-US" dirty="0" smtClean="0"/>
              <a:t>Reasoning: </a:t>
            </a:r>
            <a:r>
              <a:rPr lang="en-US" dirty="0"/>
              <a:t>Descartes (1596-1650</a:t>
            </a:r>
            <a:r>
              <a:rPr lang="en-US" dirty="0" smtClean="0"/>
              <a:t>) (rationalism)</a:t>
            </a:r>
          </a:p>
          <a:p>
            <a:pPr lvl="2"/>
            <a:r>
              <a:rPr lang="en-US" dirty="0" smtClean="0"/>
              <a:t>Never accept anything as true unless you “recognize it to be evidently such”, unless it represented itself “so clearly and distinctly to the mind that it could not be doubted”, such as things “self evident” (We hold these truths to be </a:t>
            </a:r>
            <a:r>
              <a:rPr lang="en-US" i="1" dirty="0" smtClean="0"/>
              <a:t>self-evident</a:t>
            </a:r>
            <a:r>
              <a:rPr lang="en-US" dirty="0" smtClean="0"/>
              <a:t>)– sometimes </a:t>
            </a:r>
            <a:r>
              <a:rPr lang="en-US" dirty="0" smtClean="0">
                <a:solidFill>
                  <a:srgbClr val="FF0000"/>
                </a:solidFill>
              </a:rPr>
              <a:t>math alone is not enough</a:t>
            </a:r>
          </a:p>
          <a:p>
            <a:pPr lvl="2"/>
            <a:r>
              <a:rPr lang="en-US" dirty="0" smtClean="0"/>
              <a:t>Divide each of the difficulties into as many parts as possible, “divided and conquer”, (derivatives)</a:t>
            </a:r>
          </a:p>
          <a:p>
            <a:pPr lvl="2"/>
            <a:r>
              <a:rPr lang="en-US" dirty="0" smtClean="0"/>
              <a:t>Always think in an orderly fashion, beginning with the things that are simplest and easiest to understand</a:t>
            </a:r>
          </a:p>
          <a:p>
            <a:pPr lvl="2"/>
            <a:r>
              <a:rPr lang="en-US" dirty="0" smtClean="0"/>
              <a:t>Make enumerations so complete, and review so general, that we can be certain nothing is omitted</a:t>
            </a:r>
          </a:p>
          <a:p>
            <a:pPr lvl="1"/>
            <a:r>
              <a:rPr lang="en-US" dirty="0"/>
              <a:t>P</a:t>
            </a:r>
            <a:r>
              <a:rPr lang="en-US" dirty="0" smtClean="0"/>
              <a:t>roblems with inductive inference, explanation (problem with positivism)</a:t>
            </a:r>
          </a:p>
          <a:p>
            <a:pPr lvl="1"/>
            <a:r>
              <a:rPr lang="en-US" dirty="0" smtClean="0"/>
              <a:t>Falsification vs confirmation (Popper, problem with “scientific methods”)</a:t>
            </a:r>
          </a:p>
          <a:p>
            <a:pPr lvl="1"/>
            <a:r>
              <a:rPr lang="en-US" dirty="0"/>
              <a:t>R</a:t>
            </a:r>
            <a:r>
              <a:rPr lang="en-US" dirty="0" smtClean="0"/>
              <a:t>isk taking (Popper)</a:t>
            </a:r>
          </a:p>
          <a:p>
            <a:pPr lvl="1"/>
            <a:r>
              <a:rPr lang="en-US" dirty="0" smtClean="0"/>
              <a:t>Paradigm: those who are not actually scientists would not be able to appreciate. (Kuhn) </a:t>
            </a:r>
          </a:p>
          <a:p>
            <a:pPr lvl="1"/>
            <a:r>
              <a:rPr lang="en-US" dirty="0" smtClean="0"/>
              <a:t>Normal </a:t>
            </a:r>
            <a:r>
              <a:rPr lang="en-US" dirty="0"/>
              <a:t>science, e.g. Euclidean </a:t>
            </a:r>
            <a:r>
              <a:rPr lang="en-US" dirty="0" smtClean="0"/>
              <a:t>geometry (Kuhn) </a:t>
            </a:r>
          </a:p>
          <a:p>
            <a:pPr lvl="1"/>
            <a:r>
              <a:rPr lang="en-US" dirty="0"/>
              <a:t>R</a:t>
            </a:r>
            <a:r>
              <a:rPr lang="en-US" dirty="0" smtClean="0"/>
              <a:t>evolution of science (Kuhn) </a:t>
            </a:r>
          </a:p>
        </p:txBody>
      </p:sp>
    </p:spTree>
    <p:extLst>
      <p:ext uri="{BB962C8B-B14F-4D97-AF65-F5344CB8AC3E}">
        <p14:creationId xmlns:p14="http://schemas.microsoft.com/office/powerpoint/2010/main" val="3101636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06" y="0"/>
            <a:ext cx="7886700" cy="457200"/>
          </a:xfrm>
        </p:spPr>
        <p:txBody>
          <a:bodyPr>
            <a:normAutofit fontScale="90000"/>
          </a:bodyPr>
          <a:lstStyle/>
          <a:p>
            <a:pPr algn="ctr"/>
            <a:r>
              <a:rPr lang="en-US" sz="3200" b="1" dirty="0" smtClean="0"/>
              <a:t>Failures of Basic Ideas of Philosophy of Science</a:t>
            </a:r>
            <a:endParaRPr lang="en-US" sz="3200" b="1" dirty="0"/>
          </a:p>
        </p:txBody>
      </p:sp>
      <p:sp>
        <p:nvSpPr>
          <p:cNvPr id="3" name="Content Placeholder 2"/>
          <p:cNvSpPr>
            <a:spLocks noGrp="1"/>
          </p:cNvSpPr>
          <p:nvPr>
            <p:ph idx="1"/>
          </p:nvPr>
        </p:nvSpPr>
        <p:spPr>
          <a:xfrm>
            <a:off x="0" y="457200"/>
            <a:ext cx="9144000" cy="6400800"/>
          </a:xfrm>
        </p:spPr>
        <p:txBody>
          <a:bodyPr>
            <a:normAutofit fontScale="70000" lnSpcReduction="20000"/>
          </a:bodyPr>
          <a:lstStyle/>
          <a:p>
            <a:pPr>
              <a:spcBef>
                <a:spcPts val="600"/>
              </a:spcBef>
            </a:pPr>
            <a:r>
              <a:rPr lang="en-US" dirty="0" smtClean="0"/>
              <a:t>Failure to provide strong “prescriptive moral” for emerging sciences</a:t>
            </a:r>
          </a:p>
          <a:p>
            <a:pPr>
              <a:spcBef>
                <a:spcPts val="600"/>
              </a:spcBef>
            </a:pPr>
            <a:r>
              <a:rPr lang="en-US" dirty="0" smtClean="0"/>
              <a:t>Failure to produce a </a:t>
            </a:r>
            <a:r>
              <a:rPr lang="en-US" dirty="0"/>
              <a:t>universal</a:t>
            </a:r>
            <a:r>
              <a:rPr lang="en-US" dirty="0" smtClean="0"/>
              <a:t> scientific method</a:t>
            </a:r>
          </a:p>
          <a:p>
            <a:pPr>
              <a:spcBef>
                <a:spcPts val="600"/>
              </a:spcBef>
            </a:pPr>
            <a:r>
              <a:rPr lang="en-US" dirty="0" smtClean="0"/>
              <a:t>Failure </a:t>
            </a:r>
            <a:r>
              <a:rPr lang="en-US" dirty="0"/>
              <a:t>to produce a universal logic for induction of </a:t>
            </a:r>
            <a:r>
              <a:rPr lang="en-US" dirty="0" smtClean="0"/>
              <a:t>confirmation </a:t>
            </a:r>
            <a:endParaRPr lang="en-US" dirty="0"/>
          </a:p>
          <a:p>
            <a:pPr>
              <a:spcBef>
                <a:spcPts val="600"/>
              </a:spcBef>
            </a:pPr>
            <a:r>
              <a:rPr lang="en-US" dirty="0"/>
              <a:t>Failure to find a universal paradigm/scheme/framework</a:t>
            </a:r>
          </a:p>
          <a:p>
            <a:pPr>
              <a:spcBef>
                <a:spcPts val="600"/>
              </a:spcBef>
            </a:pPr>
            <a:r>
              <a:rPr lang="en-US" dirty="0" smtClean="0"/>
              <a:t>Difficulties the Popper’s </a:t>
            </a:r>
            <a:r>
              <a:rPr lang="en-US" dirty="0"/>
              <a:t>universal</a:t>
            </a:r>
            <a:r>
              <a:rPr lang="en-US" dirty="0" smtClean="0"/>
              <a:t> statement (“meaningful statement”: if…then…) encountered</a:t>
            </a:r>
          </a:p>
          <a:p>
            <a:pPr lvl="1"/>
            <a:r>
              <a:rPr lang="en-US" dirty="0"/>
              <a:t>if a single example can be used to falsify </a:t>
            </a:r>
            <a:r>
              <a:rPr lang="en-US" dirty="0" smtClean="0"/>
              <a:t>a generic (universal) theory: Popper’s theory should have been falsified by e.g. Copernicus theory by Galileo’s free-fall experiment</a:t>
            </a:r>
          </a:p>
          <a:p>
            <a:r>
              <a:rPr lang="en-US" dirty="0"/>
              <a:t>History of science </a:t>
            </a:r>
            <a:r>
              <a:rPr lang="en-US" dirty="0" smtClean="0"/>
              <a:t>has shown (descriptive, “be”)</a:t>
            </a:r>
          </a:p>
          <a:p>
            <a:pPr lvl="1"/>
            <a:r>
              <a:rPr lang="en-US" dirty="0" smtClean="0"/>
              <a:t>Different </a:t>
            </a:r>
            <a:r>
              <a:rPr lang="en-US" dirty="0"/>
              <a:t>processes/paths through which better understanding has been </a:t>
            </a:r>
            <a:r>
              <a:rPr lang="en-US" dirty="0" smtClean="0"/>
              <a:t>developed, </a:t>
            </a:r>
          </a:p>
          <a:p>
            <a:pPr lvl="1"/>
            <a:r>
              <a:rPr lang="en-US" dirty="0"/>
              <a:t>a</a:t>
            </a:r>
            <a:r>
              <a:rPr lang="en-US" dirty="0" smtClean="0"/>
              <a:t>t the same time, </a:t>
            </a:r>
            <a:r>
              <a:rPr lang="en-US" dirty="0"/>
              <a:t>flawed ideas </a:t>
            </a:r>
            <a:r>
              <a:rPr lang="en-US" dirty="0" smtClean="0"/>
              <a:t>have been </a:t>
            </a:r>
            <a:r>
              <a:rPr lang="en-US" dirty="0"/>
              <a:t>filtered out. </a:t>
            </a:r>
            <a:endParaRPr lang="en-US" dirty="0" smtClean="0"/>
          </a:p>
          <a:p>
            <a:pPr lvl="1"/>
            <a:r>
              <a:rPr lang="en-US" dirty="0" smtClean="0"/>
              <a:t>However</a:t>
            </a:r>
            <a:r>
              <a:rPr lang="en-US" dirty="0"/>
              <a:t>, some flawed ideas may still exist in our knowledge </a:t>
            </a:r>
            <a:r>
              <a:rPr lang="en-US" dirty="0" smtClean="0"/>
              <a:t>system, </a:t>
            </a:r>
          </a:p>
          <a:p>
            <a:pPr lvl="1"/>
            <a:r>
              <a:rPr lang="en-US" dirty="0" smtClean="0"/>
              <a:t>either we do not realize them or we have no better alternatives.</a:t>
            </a:r>
            <a:endParaRPr lang="en-US" dirty="0"/>
          </a:p>
          <a:p>
            <a:r>
              <a:rPr lang="en-US" dirty="0"/>
              <a:t>S</a:t>
            </a:r>
            <a:r>
              <a:rPr lang="en-US" dirty="0" smtClean="0"/>
              <a:t>cience itself seems to be able to defy all theories of PoS because</a:t>
            </a:r>
          </a:p>
          <a:p>
            <a:pPr lvl="1"/>
            <a:r>
              <a:rPr lang="en-US" dirty="0"/>
              <a:t>N</a:t>
            </a:r>
            <a:r>
              <a:rPr lang="en-US" dirty="0" smtClean="0"/>
              <a:t>ew technologies and methods have been developed successfully based on progress in our knowledge-understanding, computers, cell phones, better bridges</a:t>
            </a:r>
          </a:p>
          <a:p>
            <a:pPr lvl="1"/>
            <a:r>
              <a:rPr lang="en-US" dirty="0" smtClean="0"/>
              <a:t>Some of our knowledge-understanding is definitely correct (or </a:t>
            </a:r>
            <a:r>
              <a:rPr lang="en-US" dirty="0" smtClean="0">
                <a:solidFill>
                  <a:srgbClr val="FF0000"/>
                </a:solidFill>
              </a:rPr>
              <a:t>true</a:t>
            </a:r>
            <a:r>
              <a:rPr lang="en-US" dirty="0" smtClean="0"/>
              <a:t>), not as Popper </a:t>
            </a:r>
            <a:r>
              <a:rPr lang="en-US" dirty="0"/>
              <a:t>assumed, </a:t>
            </a:r>
            <a:r>
              <a:rPr lang="en-US" dirty="0" smtClean="0"/>
              <a:t>airplanes– heavy objects flying in thin air, human landing on moon</a:t>
            </a:r>
          </a:p>
          <a:p>
            <a:pPr lvl="1"/>
            <a:r>
              <a:rPr lang="en-US" dirty="0" smtClean="0"/>
              <a:t>Falsification may often affect only the conditions or applicability, </a:t>
            </a:r>
            <a:r>
              <a:rPr lang="en-US" dirty="0"/>
              <a:t>atomic </a:t>
            </a:r>
            <a:r>
              <a:rPr lang="en-US" dirty="0" smtClean="0"/>
              <a:t>nucleus formed by multiple positive charges do not falsify Coulomb's law</a:t>
            </a:r>
          </a:p>
          <a:p>
            <a:r>
              <a:rPr lang="en-US" dirty="0" smtClean="0"/>
              <a:t>Philosophy of science has put too much emphasis on </a:t>
            </a:r>
            <a:r>
              <a:rPr lang="en-US" dirty="0" smtClean="0">
                <a:solidFill>
                  <a:srgbClr val="FF0000"/>
                </a:solidFill>
              </a:rPr>
              <a:t>normative</a:t>
            </a:r>
            <a:r>
              <a:rPr lang="en-US" dirty="0" smtClean="0"/>
              <a:t>: “should be”</a:t>
            </a:r>
          </a:p>
          <a:p>
            <a:pPr lvl="1"/>
            <a:r>
              <a:rPr lang="en-US" dirty="0" smtClean="0"/>
              <a:t>“what is right” or “who is right” and not about “how to get it right” or “how do I know I am not wrong”</a:t>
            </a:r>
          </a:p>
          <a:p>
            <a:pPr lvl="1"/>
            <a:r>
              <a:rPr lang="en-US" dirty="0" smtClean="0"/>
              <a:t>Plato vs. Euclid: philosophy (how to get right) vs. geometry (what is right) </a:t>
            </a:r>
          </a:p>
          <a:p>
            <a:pPr lvl="1"/>
            <a:r>
              <a:rPr lang="en-US" dirty="0" smtClean="0"/>
              <a:t>Young </a:t>
            </a:r>
            <a:r>
              <a:rPr lang="en-US" dirty="0"/>
              <a:t>scientists </a:t>
            </a:r>
            <a:r>
              <a:rPr lang="en-US" dirty="0" smtClean="0"/>
              <a:t>worry more about to get work published in the best journal, not the rules</a:t>
            </a:r>
            <a:endParaRPr lang="en-US" dirty="0"/>
          </a:p>
          <a:p>
            <a:pPr lvl="1"/>
            <a:endParaRPr lang="en-US" dirty="0"/>
          </a:p>
        </p:txBody>
      </p:sp>
    </p:spTree>
    <p:extLst>
      <p:ext uri="{BB962C8B-B14F-4D97-AF65-F5344CB8AC3E}">
        <p14:creationId xmlns:p14="http://schemas.microsoft.com/office/powerpoint/2010/main" val="3513283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0536"/>
            <a:ext cx="7886700" cy="639752"/>
          </a:xfrm>
        </p:spPr>
        <p:txBody>
          <a:bodyPr>
            <a:normAutofit/>
          </a:bodyPr>
          <a:lstStyle/>
          <a:p>
            <a:pPr algn="ctr"/>
            <a:r>
              <a:rPr lang="en-US" sz="3200" b="1" dirty="0" smtClean="0"/>
              <a:t>Searching for Theories of Science</a:t>
            </a:r>
            <a:endParaRPr lang="en-US" sz="3200" b="1" dirty="0"/>
          </a:p>
        </p:txBody>
      </p:sp>
      <p:sp>
        <p:nvSpPr>
          <p:cNvPr id="3" name="Content Placeholder 2"/>
          <p:cNvSpPr>
            <a:spLocks noGrp="1"/>
          </p:cNvSpPr>
          <p:nvPr>
            <p:ph idx="1"/>
          </p:nvPr>
        </p:nvSpPr>
        <p:spPr>
          <a:xfrm>
            <a:off x="156410" y="693199"/>
            <a:ext cx="8831178" cy="6164801"/>
          </a:xfrm>
        </p:spPr>
        <p:txBody>
          <a:bodyPr>
            <a:normAutofit fontScale="25000" lnSpcReduction="20000"/>
          </a:bodyPr>
          <a:lstStyle/>
          <a:p>
            <a:r>
              <a:rPr lang="en-US" sz="11200" dirty="0" smtClean="0"/>
              <a:t>An example of the process a scientist experiences</a:t>
            </a:r>
          </a:p>
          <a:p>
            <a:pPr lvl="1">
              <a:spcBef>
                <a:spcPts val="1200"/>
              </a:spcBef>
            </a:pPr>
            <a:r>
              <a:rPr lang="en-US" sz="8000" dirty="0"/>
              <a:t>Often a scientist is driven by </a:t>
            </a:r>
            <a:r>
              <a:rPr lang="en-US" sz="8000" b="1" dirty="0"/>
              <a:t>Curiosity </a:t>
            </a:r>
            <a:r>
              <a:rPr lang="en-US" sz="8000" dirty="0"/>
              <a:t>based on or related (maybe indirect) to some (natural </a:t>
            </a:r>
            <a:r>
              <a:rPr lang="en-US" sz="8000" dirty="0" smtClean="0"/>
              <a:t>and/or </a:t>
            </a:r>
            <a:r>
              <a:rPr lang="en-US" sz="8000" dirty="0"/>
              <a:t>intellectual) observations: </a:t>
            </a:r>
            <a:r>
              <a:rPr lang="en-US" sz="8000" dirty="0" smtClean="0"/>
              <a:t>no existing satisfactory explanation, no </a:t>
            </a:r>
            <a:r>
              <a:rPr lang="en-US" sz="8000" dirty="0"/>
              <a:t>belief to justify </a:t>
            </a:r>
            <a:r>
              <a:rPr lang="en-US" sz="8000" dirty="0" smtClean="0"/>
              <a:t>yet (falling apple, or application of ones’ knowledge)</a:t>
            </a:r>
            <a:endParaRPr lang="en-US" sz="8000" dirty="0"/>
          </a:p>
          <a:p>
            <a:pPr lvl="1">
              <a:spcBef>
                <a:spcPts val="1200"/>
              </a:spcBef>
            </a:pPr>
            <a:r>
              <a:rPr lang="en-US" sz="8000" dirty="0"/>
              <a:t>Some </a:t>
            </a:r>
            <a:r>
              <a:rPr lang="en-US" sz="8000" dirty="0" smtClean="0"/>
              <a:t>of the curiosities </a:t>
            </a:r>
            <a:r>
              <a:rPr lang="en-US" sz="8000" dirty="0"/>
              <a:t>grow to become </a:t>
            </a:r>
            <a:r>
              <a:rPr lang="en-US" sz="8000" b="1" dirty="0"/>
              <a:t>Belief</a:t>
            </a:r>
            <a:r>
              <a:rPr lang="en-US" sz="8000" dirty="0"/>
              <a:t>, and then the scientist </a:t>
            </a:r>
            <a:r>
              <a:rPr lang="en-US" sz="8000" dirty="0" smtClean="0"/>
              <a:t>wants </a:t>
            </a:r>
            <a:r>
              <a:rPr lang="en-US" sz="8000" dirty="0"/>
              <a:t>to test or </a:t>
            </a:r>
            <a:r>
              <a:rPr lang="en-US" sz="8000" b="1" dirty="0"/>
              <a:t>Justify</a:t>
            </a:r>
            <a:r>
              <a:rPr lang="en-US" sz="8000" dirty="0"/>
              <a:t> (or prove, in a scientific term) that the belief is </a:t>
            </a:r>
            <a:r>
              <a:rPr lang="en-US" sz="8000" b="1" dirty="0"/>
              <a:t>True</a:t>
            </a:r>
            <a:r>
              <a:rPr lang="en-US" sz="8000" dirty="0"/>
              <a:t>. </a:t>
            </a:r>
          </a:p>
          <a:p>
            <a:pPr lvl="1">
              <a:spcBef>
                <a:spcPts val="1200"/>
              </a:spcBef>
            </a:pPr>
            <a:r>
              <a:rPr lang="en-US" sz="8000" dirty="0"/>
              <a:t>The scientist tests or justifies a belief with </a:t>
            </a:r>
            <a:r>
              <a:rPr lang="en-US" sz="8000" b="1" dirty="0" smtClean="0"/>
              <a:t>evidence</a:t>
            </a:r>
            <a:r>
              <a:rPr lang="en-US" sz="8000" dirty="0" smtClean="0"/>
              <a:t>/</a:t>
            </a:r>
            <a:r>
              <a:rPr lang="en-US" sz="8000" b="1" dirty="0" smtClean="0"/>
              <a:t>reasoning</a:t>
            </a:r>
            <a:r>
              <a:rPr lang="en-US" sz="8000" dirty="0" smtClean="0"/>
              <a:t>/</a:t>
            </a:r>
            <a:r>
              <a:rPr lang="en-US" sz="8000" b="1" dirty="0" smtClean="0"/>
              <a:t>math</a:t>
            </a:r>
            <a:endParaRPr lang="en-US" sz="8000" dirty="0"/>
          </a:p>
          <a:p>
            <a:pPr lvl="1">
              <a:spcBef>
                <a:spcPts val="1200"/>
              </a:spcBef>
            </a:pPr>
            <a:r>
              <a:rPr lang="en-US" sz="8000" dirty="0"/>
              <a:t>Other scientists may have different </a:t>
            </a:r>
            <a:r>
              <a:rPr lang="en-US" sz="8000" dirty="0" smtClean="0"/>
              <a:t>ideas/beliefs </a:t>
            </a:r>
            <a:r>
              <a:rPr lang="en-US" sz="8000" dirty="0"/>
              <a:t>and they will </a:t>
            </a:r>
            <a:r>
              <a:rPr lang="en-US" sz="8000" b="1" dirty="0"/>
              <a:t>falsify</a:t>
            </a:r>
            <a:r>
              <a:rPr lang="en-US" sz="8000" dirty="0"/>
              <a:t> </a:t>
            </a:r>
            <a:r>
              <a:rPr lang="en-US" sz="8000" dirty="0" smtClean="0"/>
              <a:t>your </a:t>
            </a:r>
            <a:r>
              <a:rPr lang="en-US" sz="8000" dirty="0"/>
              <a:t>new idea/belief with their counter evidence and reasoning </a:t>
            </a:r>
          </a:p>
          <a:p>
            <a:pPr lvl="1">
              <a:spcBef>
                <a:spcPts val="1200"/>
              </a:spcBef>
            </a:pPr>
            <a:r>
              <a:rPr lang="en-US" sz="8000" dirty="0"/>
              <a:t>A </a:t>
            </a:r>
            <a:r>
              <a:rPr lang="en-US" sz="8000" dirty="0" smtClean="0"/>
              <a:t>theory is </a:t>
            </a:r>
            <a:r>
              <a:rPr lang="en-US" sz="8000" dirty="0"/>
              <a:t>successful if it </a:t>
            </a:r>
            <a:r>
              <a:rPr lang="en-US" sz="8000" dirty="0" smtClean="0"/>
              <a:t>withstands </a:t>
            </a:r>
            <a:r>
              <a:rPr lang="en-US" sz="8000" dirty="0"/>
              <a:t>the falsification tests</a:t>
            </a:r>
          </a:p>
          <a:p>
            <a:pPr lvl="1">
              <a:spcBef>
                <a:spcPts val="1200"/>
              </a:spcBef>
            </a:pPr>
            <a:r>
              <a:rPr lang="en-US" sz="8000" dirty="0"/>
              <a:t>It takes a much longer time for a successful </a:t>
            </a:r>
            <a:r>
              <a:rPr lang="en-US" sz="8000" dirty="0" smtClean="0"/>
              <a:t>theory </a:t>
            </a:r>
            <a:r>
              <a:rPr lang="en-US" sz="8000" dirty="0"/>
              <a:t>to eventually become knowledge of </a:t>
            </a:r>
            <a:r>
              <a:rPr lang="en-US" sz="8000" dirty="0" smtClean="0"/>
              <a:t>a community</a:t>
            </a:r>
            <a:endParaRPr lang="en-US" sz="8000" dirty="0"/>
          </a:p>
          <a:p>
            <a:pPr lvl="1">
              <a:spcBef>
                <a:spcPts val="1200"/>
              </a:spcBef>
            </a:pPr>
            <a:r>
              <a:rPr lang="en-US" sz="8000" dirty="0"/>
              <a:t>Often a piece of knowledge is formed with a collection of successfully justified true </a:t>
            </a:r>
            <a:r>
              <a:rPr lang="en-US" sz="8000" dirty="0" smtClean="0"/>
              <a:t>beliefs/theories through abstraction/condensation/reduction</a:t>
            </a:r>
            <a:endParaRPr lang="en-US" dirty="0" smtClean="0"/>
          </a:p>
          <a:p>
            <a:r>
              <a:rPr lang="en-US" sz="11200" dirty="0" smtClean="0">
                <a:solidFill>
                  <a:schemeClr val="bg1"/>
                </a:solidFill>
              </a:rPr>
              <a:t>What is the key issue to a theory of science?</a:t>
            </a:r>
          </a:p>
          <a:p>
            <a:pPr marL="685800" lvl="2">
              <a:spcBef>
                <a:spcPts val="1000"/>
              </a:spcBef>
            </a:pPr>
            <a:r>
              <a:rPr lang="en-US" sz="8000" dirty="0">
                <a:solidFill>
                  <a:schemeClr val="bg1"/>
                </a:solidFill>
              </a:rPr>
              <a:t>Scientific thinking? </a:t>
            </a:r>
            <a:r>
              <a:rPr lang="en-US" sz="8000" dirty="0" smtClean="0">
                <a:solidFill>
                  <a:schemeClr val="bg1"/>
                </a:solidFill>
              </a:rPr>
              <a:t>Scientific </a:t>
            </a:r>
            <a:r>
              <a:rPr lang="en-US" sz="8000" dirty="0">
                <a:solidFill>
                  <a:schemeClr val="bg1"/>
                </a:solidFill>
              </a:rPr>
              <a:t>method</a:t>
            </a:r>
            <a:r>
              <a:rPr lang="en-US" sz="8000" dirty="0" smtClean="0">
                <a:solidFill>
                  <a:schemeClr val="bg1"/>
                </a:solidFill>
              </a:rPr>
              <a:t>?</a:t>
            </a:r>
            <a:r>
              <a:rPr lang="en-US" sz="8000" dirty="0">
                <a:solidFill>
                  <a:schemeClr val="bg1"/>
                </a:solidFill>
              </a:rPr>
              <a:t> Scientific logic?</a:t>
            </a:r>
            <a:r>
              <a:rPr lang="en-US" sz="8000" dirty="0" smtClean="0">
                <a:solidFill>
                  <a:schemeClr val="bg1"/>
                </a:solidFill>
              </a:rPr>
              <a:t> </a:t>
            </a:r>
            <a:r>
              <a:rPr lang="en-US" sz="8000" dirty="0">
                <a:solidFill>
                  <a:schemeClr val="bg1"/>
                </a:solidFill>
              </a:rPr>
              <a:t>Scientific reasoning</a:t>
            </a:r>
            <a:r>
              <a:rPr lang="en-US" sz="8000" dirty="0" smtClean="0">
                <a:solidFill>
                  <a:schemeClr val="bg1"/>
                </a:solidFill>
              </a:rPr>
              <a:t>?</a:t>
            </a:r>
            <a:endParaRPr lang="en-US" sz="11200" dirty="0" smtClean="0">
              <a:solidFill>
                <a:schemeClr val="bg1"/>
              </a:solidFill>
            </a:endParaRPr>
          </a:p>
          <a:p>
            <a:r>
              <a:rPr lang="en-US" sz="11200" dirty="0" smtClean="0">
                <a:solidFill>
                  <a:schemeClr val="bg1"/>
                </a:solidFill>
              </a:rPr>
              <a:t>Sources of knowledge:</a:t>
            </a:r>
          </a:p>
          <a:p>
            <a:pPr lvl="1"/>
            <a:r>
              <a:rPr lang="en-US" sz="8000" dirty="0" smtClean="0">
                <a:solidFill>
                  <a:schemeClr val="bg1"/>
                </a:solidFill>
              </a:rPr>
              <a:t>Experience</a:t>
            </a:r>
          </a:p>
          <a:p>
            <a:pPr lvl="1"/>
            <a:r>
              <a:rPr lang="en-US" sz="8000" dirty="0" smtClean="0">
                <a:solidFill>
                  <a:schemeClr val="bg1"/>
                </a:solidFill>
              </a:rPr>
              <a:t>Conceptualization, mathematics and (existing) science/knowledge</a:t>
            </a:r>
          </a:p>
        </p:txBody>
      </p:sp>
    </p:spTree>
    <p:extLst>
      <p:ext uri="{BB962C8B-B14F-4D97-AF65-F5344CB8AC3E}">
        <p14:creationId xmlns:p14="http://schemas.microsoft.com/office/powerpoint/2010/main" val="1494207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0536"/>
            <a:ext cx="7886700" cy="639752"/>
          </a:xfrm>
        </p:spPr>
        <p:txBody>
          <a:bodyPr>
            <a:normAutofit/>
          </a:bodyPr>
          <a:lstStyle/>
          <a:p>
            <a:pPr algn="ctr"/>
            <a:r>
              <a:rPr lang="en-US" sz="3200" b="1" dirty="0" smtClean="0"/>
              <a:t>Searching for Theories of Science</a:t>
            </a:r>
            <a:endParaRPr lang="en-US" sz="3200" b="1" dirty="0"/>
          </a:p>
        </p:txBody>
      </p:sp>
      <p:sp>
        <p:nvSpPr>
          <p:cNvPr id="3" name="Content Placeholder 2"/>
          <p:cNvSpPr>
            <a:spLocks noGrp="1"/>
          </p:cNvSpPr>
          <p:nvPr>
            <p:ph idx="1"/>
          </p:nvPr>
        </p:nvSpPr>
        <p:spPr>
          <a:xfrm>
            <a:off x="156410" y="693199"/>
            <a:ext cx="8831178" cy="6164801"/>
          </a:xfrm>
        </p:spPr>
        <p:txBody>
          <a:bodyPr>
            <a:normAutofit fontScale="25000" lnSpcReduction="20000"/>
          </a:bodyPr>
          <a:lstStyle/>
          <a:p>
            <a:r>
              <a:rPr lang="en-US" sz="11200" dirty="0" smtClean="0"/>
              <a:t>An example of the process a scientist experiences</a:t>
            </a:r>
          </a:p>
          <a:p>
            <a:pPr lvl="1">
              <a:spcBef>
                <a:spcPts val="1200"/>
              </a:spcBef>
            </a:pPr>
            <a:r>
              <a:rPr lang="en-US" sz="8000" dirty="0"/>
              <a:t>Often a scientist is driven by </a:t>
            </a:r>
            <a:r>
              <a:rPr lang="en-US" sz="8000" b="1" dirty="0"/>
              <a:t>Curiosity </a:t>
            </a:r>
            <a:r>
              <a:rPr lang="en-US" sz="8000" dirty="0"/>
              <a:t>based on or related (maybe indirect) to some (natural </a:t>
            </a:r>
            <a:r>
              <a:rPr lang="en-US" sz="8000" dirty="0" smtClean="0"/>
              <a:t>and/or </a:t>
            </a:r>
            <a:r>
              <a:rPr lang="en-US" sz="8000" dirty="0"/>
              <a:t>intellectual) observations: </a:t>
            </a:r>
            <a:r>
              <a:rPr lang="en-US" sz="8000" dirty="0" smtClean="0"/>
              <a:t>no existing satisfactory explanation, no </a:t>
            </a:r>
            <a:r>
              <a:rPr lang="en-US" sz="8000" dirty="0"/>
              <a:t>belief to justify </a:t>
            </a:r>
            <a:r>
              <a:rPr lang="en-US" sz="8000" dirty="0" smtClean="0"/>
              <a:t>yet (falling apple, or application of ones’ knowledge)</a:t>
            </a:r>
            <a:endParaRPr lang="en-US" sz="8000" dirty="0"/>
          </a:p>
          <a:p>
            <a:pPr lvl="1">
              <a:spcBef>
                <a:spcPts val="1200"/>
              </a:spcBef>
            </a:pPr>
            <a:r>
              <a:rPr lang="en-US" sz="8000" dirty="0"/>
              <a:t>Some </a:t>
            </a:r>
            <a:r>
              <a:rPr lang="en-US" sz="8000" dirty="0" smtClean="0"/>
              <a:t>of the curiosities </a:t>
            </a:r>
            <a:r>
              <a:rPr lang="en-US" sz="8000" dirty="0"/>
              <a:t>grow to become </a:t>
            </a:r>
            <a:r>
              <a:rPr lang="en-US" sz="8000" b="1" dirty="0"/>
              <a:t>Belief</a:t>
            </a:r>
            <a:r>
              <a:rPr lang="en-US" sz="8000" dirty="0"/>
              <a:t>, and then the scientist </a:t>
            </a:r>
            <a:r>
              <a:rPr lang="en-US" sz="8000" dirty="0" smtClean="0"/>
              <a:t>wants </a:t>
            </a:r>
            <a:r>
              <a:rPr lang="en-US" sz="8000" dirty="0"/>
              <a:t>to test or </a:t>
            </a:r>
            <a:r>
              <a:rPr lang="en-US" sz="8000" b="1" dirty="0"/>
              <a:t>Justify</a:t>
            </a:r>
            <a:r>
              <a:rPr lang="en-US" sz="8000" dirty="0"/>
              <a:t> (or prove, in a scientific term) that the belief is </a:t>
            </a:r>
            <a:r>
              <a:rPr lang="en-US" sz="8000" b="1" dirty="0"/>
              <a:t>True</a:t>
            </a:r>
            <a:r>
              <a:rPr lang="en-US" sz="8000" dirty="0"/>
              <a:t>. </a:t>
            </a:r>
          </a:p>
          <a:p>
            <a:pPr lvl="1">
              <a:spcBef>
                <a:spcPts val="1200"/>
              </a:spcBef>
            </a:pPr>
            <a:r>
              <a:rPr lang="en-US" sz="8000" dirty="0"/>
              <a:t>The scientist tests or justifies a belief with </a:t>
            </a:r>
            <a:r>
              <a:rPr lang="en-US" sz="8000" b="1" dirty="0" smtClean="0"/>
              <a:t>evidence</a:t>
            </a:r>
            <a:r>
              <a:rPr lang="en-US" sz="8000" dirty="0" smtClean="0"/>
              <a:t>/</a:t>
            </a:r>
            <a:r>
              <a:rPr lang="en-US" sz="8000" b="1" dirty="0" smtClean="0"/>
              <a:t>reasoning</a:t>
            </a:r>
            <a:r>
              <a:rPr lang="en-US" sz="8000" dirty="0" smtClean="0"/>
              <a:t>/</a:t>
            </a:r>
            <a:r>
              <a:rPr lang="en-US" sz="8000" b="1" dirty="0" smtClean="0"/>
              <a:t>math</a:t>
            </a:r>
            <a:endParaRPr lang="en-US" sz="8000" dirty="0"/>
          </a:p>
          <a:p>
            <a:pPr lvl="1">
              <a:spcBef>
                <a:spcPts val="1200"/>
              </a:spcBef>
            </a:pPr>
            <a:r>
              <a:rPr lang="en-US" sz="8000" dirty="0"/>
              <a:t>Other scientists may have different </a:t>
            </a:r>
            <a:r>
              <a:rPr lang="en-US" sz="8000" dirty="0" smtClean="0"/>
              <a:t>ideas/beliefs </a:t>
            </a:r>
            <a:r>
              <a:rPr lang="en-US" sz="8000" dirty="0"/>
              <a:t>and they will </a:t>
            </a:r>
            <a:r>
              <a:rPr lang="en-US" sz="8000" b="1" dirty="0"/>
              <a:t>falsify</a:t>
            </a:r>
            <a:r>
              <a:rPr lang="en-US" sz="8000" dirty="0"/>
              <a:t> </a:t>
            </a:r>
            <a:r>
              <a:rPr lang="en-US" sz="8000" dirty="0" smtClean="0"/>
              <a:t>your </a:t>
            </a:r>
            <a:r>
              <a:rPr lang="en-US" sz="8000" dirty="0"/>
              <a:t>new idea/belief with their counter evidence and reasoning </a:t>
            </a:r>
          </a:p>
          <a:p>
            <a:pPr lvl="1">
              <a:spcBef>
                <a:spcPts val="1200"/>
              </a:spcBef>
            </a:pPr>
            <a:r>
              <a:rPr lang="en-US" sz="8000" dirty="0"/>
              <a:t>A </a:t>
            </a:r>
            <a:r>
              <a:rPr lang="en-US" sz="8000" dirty="0" smtClean="0"/>
              <a:t>theory is </a:t>
            </a:r>
            <a:r>
              <a:rPr lang="en-US" sz="8000" dirty="0"/>
              <a:t>successful if it </a:t>
            </a:r>
            <a:r>
              <a:rPr lang="en-US" sz="8000" dirty="0" smtClean="0"/>
              <a:t>withstands </a:t>
            </a:r>
            <a:r>
              <a:rPr lang="en-US" sz="8000" dirty="0"/>
              <a:t>the falsification tests</a:t>
            </a:r>
          </a:p>
          <a:p>
            <a:pPr lvl="1">
              <a:spcBef>
                <a:spcPts val="1200"/>
              </a:spcBef>
            </a:pPr>
            <a:r>
              <a:rPr lang="en-US" sz="8000" dirty="0"/>
              <a:t>It takes a much longer time for a successful </a:t>
            </a:r>
            <a:r>
              <a:rPr lang="en-US" sz="8000" dirty="0" smtClean="0"/>
              <a:t>theory </a:t>
            </a:r>
            <a:r>
              <a:rPr lang="en-US" sz="8000" dirty="0"/>
              <a:t>to eventually become knowledge of </a:t>
            </a:r>
            <a:r>
              <a:rPr lang="en-US" sz="8000" dirty="0" smtClean="0"/>
              <a:t>a community</a:t>
            </a:r>
            <a:endParaRPr lang="en-US" sz="8000" dirty="0"/>
          </a:p>
          <a:p>
            <a:pPr lvl="1">
              <a:spcBef>
                <a:spcPts val="1200"/>
              </a:spcBef>
            </a:pPr>
            <a:r>
              <a:rPr lang="en-US" sz="8000" dirty="0"/>
              <a:t>Often a piece of knowledge is formed with a collection of successfully justified true </a:t>
            </a:r>
            <a:r>
              <a:rPr lang="en-US" sz="8000" dirty="0" smtClean="0"/>
              <a:t>beliefs/theories through abstraction/condensation/reduction</a:t>
            </a:r>
            <a:endParaRPr lang="en-US" dirty="0" smtClean="0"/>
          </a:p>
          <a:p>
            <a:r>
              <a:rPr lang="en-US" sz="11200" dirty="0" smtClean="0">
                <a:solidFill>
                  <a:schemeClr val="bg1"/>
                </a:solidFill>
              </a:rPr>
              <a:t>What is the key issue to a theory of science?</a:t>
            </a:r>
          </a:p>
          <a:p>
            <a:pPr marL="685800" lvl="2">
              <a:spcBef>
                <a:spcPts val="1000"/>
              </a:spcBef>
            </a:pPr>
            <a:r>
              <a:rPr lang="en-US" sz="8000" dirty="0">
                <a:solidFill>
                  <a:schemeClr val="bg1"/>
                </a:solidFill>
              </a:rPr>
              <a:t>Scientific thinking? </a:t>
            </a:r>
            <a:r>
              <a:rPr lang="en-US" sz="8000" dirty="0" smtClean="0">
                <a:solidFill>
                  <a:schemeClr val="bg1"/>
                </a:solidFill>
              </a:rPr>
              <a:t>Scientific </a:t>
            </a:r>
            <a:r>
              <a:rPr lang="en-US" sz="8000" dirty="0">
                <a:solidFill>
                  <a:schemeClr val="bg1"/>
                </a:solidFill>
              </a:rPr>
              <a:t>method</a:t>
            </a:r>
            <a:r>
              <a:rPr lang="en-US" sz="8000" dirty="0" smtClean="0">
                <a:solidFill>
                  <a:schemeClr val="bg1"/>
                </a:solidFill>
              </a:rPr>
              <a:t>?</a:t>
            </a:r>
            <a:r>
              <a:rPr lang="en-US" sz="8000" dirty="0">
                <a:solidFill>
                  <a:schemeClr val="bg1"/>
                </a:solidFill>
              </a:rPr>
              <a:t> Scientific logic?</a:t>
            </a:r>
            <a:r>
              <a:rPr lang="en-US" sz="8000" dirty="0" smtClean="0">
                <a:solidFill>
                  <a:schemeClr val="bg1"/>
                </a:solidFill>
              </a:rPr>
              <a:t> </a:t>
            </a:r>
            <a:r>
              <a:rPr lang="en-US" sz="8000" dirty="0">
                <a:solidFill>
                  <a:schemeClr val="bg1"/>
                </a:solidFill>
              </a:rPr>
              <a:t>Scientific reasoning</a:t>
            </a:r>
            <a:r>
              <a:rPr lang="en-US" sz="8000" dirty="0" smtClean="0">
                <a:solidFill>
                  <a:schemeClr val="bg1"/>
                </a:solidFill>
              </a:rPr>
              <a:t>?</a:t>
            </a:r>
            <a:endParaRPr lang="en-US" sz="11200" dirty="0" smtClean="0">
              <a:solidFill>
                <a:schemeClr val="bg1"/>
              </a:solidFill>
            </a:endParaRPr>
          </a:p>
          <a:p>
            <a:r>
              <a:rPr lang="en-US" sz="11200" dirty="0" smtClean="0">
                <a:solidFill>
                  <a:schemeClr val="bg1"/>
                </a:solidFill>
              </a:rPr>
              <a:t>Sources of knowledge:</a:t>
            </a:r>
          </a:p>
          <a:p>
            <a:pPr lvl="1"/>
            <a:r>
              <a:rPr lang="en-US" sz="8000" dirty="0" smtClean="0">
                <a:solidFill>
                  <a:schemeClr val="bg1"/>
                </a:solidFill>
              </a:rPr>
              <a:t>Experience</a:t>
            </a:r>
          </a:p>
          <a:p>
            <a:pPr lvl="1"/>
            <a:r>
              <a:rPr lang="en-US" sz="8000" dirty="0" smtClean="0">
                <a:solidFill>
                  <a:schemeClr val="bg1"/>
                </a:solidFill>
              </a:rPr>
              <a:t>Conceptualization, mathematics and (existing) science/knowledge</a:t>
            </a:r>
          </a:p>
        </p:txBody>
      </p:sp>
      <p:cxnSp>
        <p:nvCxnSpPr>
          <p:cNvPr id="4" name="Straight Connector 3"/>
          <p:cNvCxnSpPr/>
          <p:nvPr/>
        </p:nvCxnSpPr>
        <p:spPr>
          <a:xfrm>
            <a:off x="628649" y="1160206"/>
            <a:ext cx="0" cy="1181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8649" y="2703869"/>
            <a:ext cx="0" cy="23892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456569" y="1508901"/>
            <a:ext cx="1698198" cy="338554"/>
          </a:xfrm>
          <a:prstGeom prst="rect">
            <a:avLst/>
          </a:prstGeom>
          <a:noFill/>
        </p:spPr>
        <p:txBody>
          <a:bodyPr wrap="square" rtlCol="0">
            <a:spAutoFit/>
          </a:bodyPr>
          <a:lstStyle/>
          <a:p>
            <a:r>
              <a:rPr lang="en-US" sz="1600" dirty="0" smtClean="0">
                <a:solidFill>
                  <a:srgbClr val="FF0000"/>
                </a:solidFill>
              </a:rPr>
              <a:t>Private domain</a:t>
            </a:r>
            <a:endParaRPr lang="en-US" sz="1600" dirty="0">
              <a:solidFill>
                <a:srgbClr val="FF0000"/>
              </a:solidFill>
            </a:endParaRPr>
          </a:p>
        </p:txBody>
      </p:sp>
      <p:sp>
        <p:nvSpPr>
          <p:cNvPr id="7" name="TextBox 6"/>
          <p:cNvSpPr txBox="1"/>
          <p:nvPr/>
        </p:nvSpPr>
        <p:spPr>
          <a:xfrm rot="16200000">
            <a:off x="-456569" y="3674262"/>
            <a:ext cx="1698198" cy="338554"/>
          </a:xfrm>
          <a:prstGeom prst="rect">
            <a:avLst/>
          </a:prstGeom>
          <a:noFill/>
        </p:spPr>
        <p:txBody>
          <a:bodyPr wrap="square" rtlCol="0">
            <a:spAutoFit/>
          </a:bodyPr>
          <a:lstStyle/>
          <a:p>
            <a:r>
              <a:rPr lang="en-US" sz="1600" dirty="0" smtClean="0">
                <a:solidFill>
                  <a:srgbClr val="FF0000"/>
                </a:solidFill>
              </a:rPr>
              <a:t>Public domain</a:t>
            </a:r>
            <a:endParaRPr lang="en-US" sz="1600" dirty="0">
              <a:solidFill>
                <a:srgbClr val="FF0000"/>
              </a:solidFill>
            </a:endParaRPr>
          </a:p>
        </p:txBody>
      </p:sp>
    </p:spTree>
    <p:extLst>
      <p:ext uri="{BB962C8B-B14F-4D97-AF65-F5344CB8AC3E}">
        <p14:creationId xmlns:p14="http://schemas.microsoft.com/office/powerpoint/2010/main" val="1074743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15" y="112984"/>
            <a:ext cx="7886700" cy="672372"/>
          </a:xfrm>
        </p:spPr>
        <p:txBody>
          <a:bodyPr>
            <a:noAutofit/>
          </a:bodyPr>
          <a:lstStyle/>
          <a:p>
            <a:pPr algn="ctr"/>
            <a:r>
              <a:rPr lang="en-US" sz="3200" b="1" dirty="0" smtClean="0"/>
              <a:t>Knowledge Defined</a:t>
            </a:r>
            <a:endParaRPr lang="en-US" sz="3200" dirty="0"/>
          </a:p>
        </p:txBody>
      </p:sp>
      <p:sp>
        <p:nvSpPr>
          <p:cNvPr id="3" name="Content Placeholder 2"/>
          <p:cNvSpPr>
            <a:spLocks noGrp="1"/>
          </p:cNvSpPr>
          <p:nvPr>
            <p:ph idx="1"/>
          </p:nvPr>
        </p:nvSpPr>
        <p:spPr>
          <a:xfrm>
            <a:off x="0" y="785356"/>
            <a:ext cx="9144000" cy="6072644"/>
          </a:xfrm>
        </p:spPr>
        <p:txBody>
          <a:bodyPr>
            <a:noAutofit/>
          </a:bodyPr>
          <a:lstStyle/>
          <a:p>
            <a:r>
              <a:rPr lang="en-US" sz="2400" b="1" dirty="0" smtClean="0"/>
              <a:t>Knowledge</a:t>
            </a:r>
            <a:r>
              <a:rPr lang="en-US" sz="2400" dirty="0" smtClean="0"/>
              <a:t>: </a:t>
            </a:r>
            <a:r>
              <a:rPr lang="en-US" sz="2400" b="1" dirty="0" smtClean="0"/>
              <a:t>collection of </a:t>
            </a:r>
            <a:r>
              <a:rPr lang="en-US" sz="2400" b="1" dirty="0"/>
              <a:t>justified </a:t>
            </a:r>
            <a:r>
              <a:rPr lang="en-US" sz="2400" b="1" dirty="0" smtClean="0"/>
              <a:t>true beliefs that withstand falsification tests and are held by a large fraction of the community</a:t>
            </a:r>
          </a:p>
          <a:p>
            <a:pPr lvl="1"/>
            <a:r>
              <a:rPr lang="en-US" sz="1800" b="1" i="1" dirty="0" smtClean="0"/>
              <a:t>Knowledge has social attribute</a:t>
            </a:r>
            <a:r>
              <a:rPr lang="en-US" sz="1800" dirty="0" smtClean="0"/>
              <a:t>: shared and commonly accepted and passed on to next generations </a:t>
            </a:r>
            <a:r>
              <a:rPr lang="mr-IN" sz="1800" dirty="0" smtClean="0"/>
              <a:t>–</a:t>
            </a:r>
            <a:r>
              <a:rPr lang="en-US" sz="1800" dirty="0" smtClean="0"/>
              <a:t> individual’s idea/opinion is not knowledge until accepted by others</a:t>
            </a:r>
          </a:p>
          <a:p>
            <a:pPr lvl="1"/>
            <a:r>
              <a:rPr lang="en-US" sz="1800" dirty="0" smtClean="0"/>
              <a:t>Knowledge </a:t>
            </a:r>
            <a:r>
              <a:rPr lang="en-US" sz="1800" dirty="0"/>
              <a:t>is based on and/or describes truth but may or may not be the truth itself</a:t>
            </a:r>
          </a:p>
          <a:p>
            <a:pPr lvl="1"/>
            <a:r>
              <a:rPr lang="en-US" sz="1800" dirty="0"/>
              <a:t>Knowledge is subjective, its </a:t>
            </a:r>
            <a:r>
              <a:rPr lang="en-US" sz="1800" dirty="0" smtClean="0"/>
              <a:t>current objective </a:t>
            </a:r>
            <a:r>
              <a:rPr lang="en-US" sz="1800" dirty="0"/>
              <a:t>form is authentic books </a:t>
            </a:r>
            <a:r>
              <a:rPr lang="en-US" sz="1800" dirty="0" smtClean="0"/>
              <a:t>(old sayings)</a:t>
            </a:r>
            <a:endParaRPr lang="en-US" sz="1800" dirty="0"/>
          </a:p>
          <a:p>
            <a:pPr lvl="1"/>
            <a:r>
              <a:rPr lang="en-US" sz="1800" dirty="0" smtClean="0"/>
              <a:t>Unfalsifiable: testable and able to withstand the falsification tests</a:t>
            </a:r>
          </a:p>
          <a:p>
            <a:pPr lvl="1"/>
            <a:r>
              <a:rPr lang="en-US" sz="1800" dirty="0"/>
              <a:t>Knowledge is beliefs held by a large portion of a community and not only by a few experts (i.e. it is tested by these people to be true), the one held by few experts may be knowledge in science stage which can be modified substantially when becoming real knowledge</a:t>
            </a:r>
          </a:p>
          <a:p>
            <a:pPr lvl="1"/>
            <a:r>
              <a:rPr lang="en-US" sz="1800" dirty="0" smtClean="0"/>
              <a:t>Knowledge </a:t>
            </a:r>
            <a:r>
              <a:rPr lang="en-US" sz="1800" b="1" i="1" dirty="0" smtClean="0"/>
              <a:t>best reflects truth at a time (this is what humans can be closest to truth)</a:t>
            </a:r>
          </a:p>
          <a:p>
            <a:pPr lvl="1"/>
            <a:r>
              <a:rPr lang="en-US" sz="1800" dirty="0" smtClean="0"/>
              <a:t>Knowledge can later be falsified</a:t>
            </a:r>
          </a:p>
          <a:p>
            <a:pPr lvl="1"/>
            <a:r>
              <a:rPr lang="en-US" sz="1800" dirty="0" smtClean="0"/>
              <a:t>New knowledge can be added continuously through history</a:t>
            </a:r>
          </a:p>
          <a:p>
            <a:pPr lvl="1"/>
            <a:r>
              <a:rPr lang="en-US" sz="1800" dirty="0" smtClean="0"/>
              <a:t>Knowledge is accumulative: when new knowledge is in conflict with existing knowledge, the new knowledge has to be backward compatible and/or the existing knowledge has to be falsified. </a:t>
            </a:r>
          </a:p>
          <a:p>
            <a:pPr lvl="1"/>
            <a:r>
              <a:rPr lang="en-US" sz="1800" dirty="0" smtClean="0"/>
              <a:t>Such defined knowledge has a time delay from the justification process</a:t>
            </a:r>
          </a:p>
          <a:p>
            <a:pPr lvl="1"/>
            <a:r>
              <a:rPr lang="en-US" sz="1800" dirty="0" smtClean="0"/>
              <a:t>Scientific news is in general not knowledge-understanding</a:t>
            </a:r>
          </a:p>
          <a:p>
            <a:pPr lvl="1"/>
            <a:endParaRPr lang="en-US" sz="2000" dirty="0"/>
          </a:p>
        </p:txBody>
      </p:sp>
    </p:spTree>
    <p:extLst>
      <p:ext uri="{BB962C8B-B14F-4D97-AF65-F5344CB8AC3E}">
        <p14:creationId xmlns:p14="http://schemas.microsoft.com/office/powerpoint/2010/main" val="2934783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88258"/>
          </a:xfrm>
        </p:spPr>
        <p:txBody>
          <a:bodyPr>
            <a:normAutofit/>
          </a:bodyPr>
          <a:lstStyle/>
          <a:p>
            <a:pPr algn="ctr"/>
            <a:r>
              <a:rPr lang="en-US" sz="3200" b="1" dirty="0" smtClean="0"/>
              <a:t>Science Defined</a:t>
            </a:r>
            <a:endParaRPr lang="en-US" sz="3200" b="1" dirty="0"/>
          </a:p>
        </p:txBody>
      </p:sp>
      <p:sp>
        <p:nvSpPr>
          <p:cNvPr id="3" name="Content Placeholder 2"/>
          <p:cNvSpPr>
            <a:spLocks noGrp="1"/>
          </p:cNvSpPr>
          <p:nvPr>
            <p:ph idx="1"/>
          </p:nvPr>
        </p:nvSpPr>
        <p:spPr>
          <a:xfrm>
            <a:off x="0" y="599768"/>
            <a:ext cx="9144000" cy="6258232"/>
          </a:xfrm>
        </p:spPr>
        <p:txBody>
          <a:bodyPr>
            <a:noAutofit/>
          </a:bodyPr>
          <a:lstStyle/>
          <a:p>
            <a:pPr marL="0" indent="0">
              <a:lnSpc>
                <a:spcPct val="120000"/>
              </a:lnSpc>
              <a:spcBef>
                <a:spcPts val="1200"/>
              </a:spcBef>
              <a:buNone/>
            </a:pPr>
            <a:r>
              <a:rPr lang="en-US" sz="1800" dirty="0" smtClean="0"/>
              <a:t>Science</a:t>
            </a:r>
            <a:r>
              <a:rPr lang="en-US" sz="1800" dirty="0"/>
              <a:t>: </a:t>
            </a:r>
            <a:r>
              <a:rPr lang="en-US" sz="1800" dirty="0" smtClean="0"/>
              <a:t>a collective activity/process on the whole society level to systematically build, organize, and validate </a:t>
            </a:r>
            <a:r>
              <a:rPr lang="en-US" sz="1800" b="1" i="1" dirty="0" smtClean="0"/>
              <a:t>true beliefs </a:t>
            </a:r>
            <a:r>
              <a:rPr lang="en-US" sz="1800" dirty="0" smtClean="0"/>
              <a:t>based on experience, knowledge, and reasoning in </a:t>
            </a:r>
            <a:r>
              <a:rPr lang="en-US" sz="1800" dirty="0"/>
              <a:t>a form of testable explanations and </a:t>
            </a:r>
            <a:r>
              <a:rPr lang="en-US" sz="1800" dirty="0" smtClean="0"/>
              <a:t>predictions and filters out those that are falsified based on observations</a:t>
            </a:r>
          </a:p>
          <a:p>
            <a:pPr marL="365760" lvl="1">
              <a:lnSpc>
                <a:spcPct val="120000"/>
              </a:lnSpc>
              <a:spcBef>
                <a:spcPts val="600"/>
              </a:spcBef>
            </a:pPr>
            <a:r>
              <a:rPr lang="en-US" sz="1600" dirty="0" smtClean="0"/>
              <a:t>Searching for truth to connect experience with reasoning based on, but with possibility of challenging, </a:t>
            </a:r>
            <a:r>
              <a:rPr lang="en-US" sz="1600" dirty="0"/>
              <a:t>knowledge-understanding </a:t>
            </a:r>
            <a:r>
              <a:rPr lang="en-US" sz="1600" dirty="0" smtClean="0"/>
              <a:t>(e.g. laws)</a:t>
            </a:r>
          </a:p>
          <a:p>
            <a:pPr marL="365760" lvl="1">
              <a:lnSpc>
                <a:spcPct val="120000"/>
              </a:lnSpc>
              <a:spcBef>
                <a:spcPts val="600"/>
              </a:spcBef>
            </a:pPr>
            <a:r>
              <a:rPr lang="en-US" sz="1600" dirty="0"/>
              <a:t>An essential function of science is </a:t>
            </a:r>
            <a:r>
              <a:rPr lang="en-US" sz="1600" dirty="0" smtClean="0"/>
              <a:t>to filter </a:t>
            </a:r>
            <a:r>
              <a:rPr lang="en-US" sz="1600" dirty="0"/>
              <a:t>out failed ideas</a:t>
            </a:r>
          </a:p>
          <a:p>
            <a:pPr marL="365760" lvl="1">
              <a:lnSpc>
                <a:spcPct val="120000"/>
              </a:lnSpc>
              <a:spcBef>
                <a:spcPts val="600"/>
              </a:spcBef>
            </a:pPr>
            <a:r>
              <a:rPr lang="en-US" sz="1600" dirty="0"/>
              <a:t>Testability is in contrast to being done by a ghost</a:t>
            </a:r>
            <a:r>
              <a:rPr lang="en-US" sz="1600" dirty="0" smtClean="0"/>
              <a:t>, but not </a:t>
            </a:r>
            <a:r>
              <a:rPr lang="en-US" sz="1600" dirty="0"/>
              <a:t>Popper’s demarcation </a:t>
            </a:r>
            <a:r>
              <a:rPr lang="en-US" sz="1600" dirty="0" smtClean="0"/>
              <a:t>(</a:t>
            </a:r>
            <a:r>
              <a:rPr lang="en-US" sz="1600" dirty="0"/>
              <a:t>too strong</a:t>
            </a:r>
            <a:r>
              <a:rPr lang="en-US" sz="1600" dirty="0" smtClean="0"/>
              <a:t>)</a:t>
            </a:r>
          </a:p>
          <a:p>
            <a:pPr marL="365760" lvl="1">
              <a:lnSpc>
                <a:spcPct val="120000"/>
              </a:lnSpc>
              <a:spcBef>
                <a:spcPts val="600"/>
              </a:spcBef>
            </a:pPr>
            <a:r>
              <a:rPr lang="en-US" sz="1600" dirty="0"/>
              <a:t>The ultimate judge of science is </a:t>
            </a:r>
            <a:r>
              <a:rPr lang="en-US" sz="1600" dirty="0" smtClean="0"/>
              <a:t>observation/experience (which may depend on interpretations)</a:t>
            </a:r>
          </a:p>
          <a:p>
            <a:pPr marL="365760" lvl="1">
              <a:lnSpc>
                <a:spcPct val="120000"/>
              </a:lnSpc>
              <a:spcBef>
                <a:spcPts val="600"/>
              </a:spcBef>
            </a:pPr>
            <a:r>
              <a:rPr lang="en-US" sz="1600" dirty="0" smtClean="0"/>
              <a:t>Science has human factors in it</a:t>
            </a:r>
          </a:p>
          <a:p>
            <a:pPr marL="548640" lvl="2">
              <a:lnSpc>
                <a:spcPct val="100000"/>
              </a:lnSpc>
              <a:spcBef>
                <a:spcPts val="600"/>
              </a:spcBef>
            </a:pPr>
            <a:r>
              <a:rPr lang="en-US" sz="1600" dirty="0"/>
              <a:t>S</a:t>
            </a:r>
            <a:r>
              <a:rPr lang="en-US" sz="1600" dirty="0" smtClean="0"/>
              <a:t>trong drive from individual/small group’s curiosity and beliefs</a:t>
            </a:r>
          </a:p>
          <a:p>
            <a:pPr marL="548640" lvl="2">
              <a:lnSpc>
                <a:spcPct val="100000"/>
              </a:lnSpc>
              <a:spcBef>
                <a:spcPts val="600"/>
              </a:spcBef>
            </a:pPr>
            <a:r>
              <a:rPr lang="en-US" sz="1600" dirty="0"/>
              <a:t>O</a:t>
            </a:r>
            <a:r>
              <a:rPr lang="en-US" sz="1600" dirty="0" smtClean="0"/>
              <a:t>rganized social activity: individual curiosity in isolation does not account as science until it is open to </a:t>
            </a:r>
            <a:r>
              <a:rPr lang="en-US" sz="1600" dirty="0"/>
              <a:t>public and </a:t>
            </a:r>
            <a:r>
              <a:rPr lang="en-US" sz="1600" dirty="0" smtClean="0"/>
              <a:t>in </a:t>
            </a:r>
            <a:r>
              <a:rPr lang="en-US" sz="1600" dirty="0"/>
              <a:t>a falsification process by the science </a:t>
            </a:r>
            <a:r>
              <a:rPr lang="en-US" sz="1600" dirty="0" smtClean="0"/>
              <a:t>community. (after the result developed in isolation is open, even from a coffin, it takes time to falsify or accept it, a process which is part of science). </a:t>
            </a:r>
          </a:p>
          <a:p>
            <a:pPr marL="548640" lvl="1">
              <a:lnSpc>
                <a:spcPct val="100000"/>
              </a:lnSpc>
              <a:spcBef>
                <a:spcPts val="600"/>
              </a:spcBef>
            </a:pPr>
            <a:r>
              <a:rPr lang="en-US" sz="1600" dirty="0"/>
              <a:t>M</a:t>
            </a:r>
            <a:r>
              <a:rPr lang="en-US" sz="1600" dirty="0" smtClean="0"/>
              <a:t>any disciplines of Natural </a:t>
            </a:r>
            <a:r>
              <a:rPr lang="en-US" sz="1600" dirty="0"/>
              <a:t>Science, Social Science, and </a:t>
            </a:r>
            <a:r>
              <a:rPr lang="en-US" sz="1600" dirty="0" smtClean="0"/>
              <a:t>Formal science, </a:t>
            </a:r>
            <a:r>
              <a:rPr lang="en-US" sz="1600" dirty="0"/>
              <a:t>which, such as math, </a:t>
            </a:r>
            <a:r>
              <a:rPr lang="en-US" sz="1600" b="1" i="1" dirty="0" smtClean="0"/>
              <a:t>follow </a:t>
            </a:r>
            <a:r>
              <a:rPr lang="en-US" sz="1600" b="1" i="1" dirty="0"/>
              <a:t>strict formal logical </a:t>
            </a:r>
            <a:r>
              <a:rPr lang="en-US" sz="1600" b="1" i="1" dirty="0" smtClean="0"/>
              <a:t>reasoning,</a:t>
            </a:r>
            <a:r>
              <a:rPr lang="en-US" sz="1600" dirty="0" smtClean="0"/>
              <a:t> are all qualified as science (not Popper’s demarcation)</a:t>
            </a:r>
          </a:p>
          <a:p>
            <a:pPr marL="548640" lvl="1">
              <a:lnSpc>
                <a:spcPct val="100000"/>
              </a:lnSpc>
              <a:spcBef>
                <a:spcPts val="600"/>
              </a:spcBef>
            </a:pPr>
            <a:r>
              <a:rPr lang="en-US" sz="1600" dirty="0"/>
              <a:t>H</a:t>
            </a:r>
            <a:r>
              <a:rPr lang="en-US" sz="1600" dirty="0" smtClean="0"/>
              <a:t>owever, natural science and social science may use different standards to evaluate at a time</a:t>
            </a:r>
            <a:endParaRPr lang="en-US" sz="1600" dirty="0"/>
          </a:p>
          <a:p>
            <a:pPr marL="365760" lvl="1">
              <a:lnSpc>
                <a:spcPct val="120000"/>
              </a:lnSpc>
              <a:spcBef>
                <a:spcPts val="600"/>
              </a:spcBef>
            </a:pPr>
            <a:r>
              <a:rPr lang="en-US" sz="1600" dirty="0" smtClean="0"/>
              <a:t>Such </a:t>
            </a:r>
            <a:r>
              <a:rPr lang="en-US" sz="1600" dirty="0"/>
              <a:t>defined science (testable but may be falsifiable) </a:t>
            </a:r>
            <a:r>
              <a:rPr lang="en-US" sz="1600" dirty="0" smtClean="0"/>
              <a:t>overlaps and is different from </a:t>
            </a:r>
            <a:r>
              <a:rPr lang="en-US" sz="1600" dirty="0"/>
              <a:t>“</a:t>
            </a:r>
            <a:r>
              <a:rPr lang="en-US" sz="1600" dirty="0" smtClean="0"/>
              <a:t>knowledge-understanding” which withstands exhausted falsification tests</a:t>
            </a:r>
            <a:endParaRPr lang="en-US" sz="1600" dirty="0"/>
          </a:p>
        </p:txBody>
      </p:sp>
    </p:spTree>
    <p:extLst>
      <p:ext uri="{BB962C8B-B14F-4D97-AF65-F5344CB8AC3E}">
        <p14:creationId xmlns:p14="http://schemas.microsoft.com/office/powerpoint/2010/main" val="353868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77" y="406690"/>
            <a:ext cx="7886700" cy="403801"/>
          </a:xfrm>
        </p:spPr>
        <p:txBody>
          <a:bodyPr>
            <a:normAutofit fontScale="90000"/>
          </a:bodyPr>
          <a:lstStyle/>
          <a:p>
            <a:pPr algn="ctr"/>
            <a:r>
              <a:rPr lang="en-US" sz="3600" b="1" dirty="0" smtClean="0"/>
              <a:t>What is Philosophy?</a:t>
            </a:r>
            <a:endParaRPr lang="en-US" sz="3600" b="1" dirty="0"/>
          </a:p>
        </p:txBody>
      </p:sp>
      <p:sp>
        <p:nvSpPr>
          <p:cNvPr id="3" name="Content Placeholder 2"/>
          <p:cNvSpPr>
            <a:spLocks noGrp="1"/>
          </p:cNvSpPr>
          <p:nvPr>
            <p:ph idx="1"/>
          </p:nvPr>
        </p:nvSpPr>
        <p:spPr>
          <a:xfrm>
            <a:off x="323450" y="1177445"/>
            <a:ext cx="8510954" cy="5602046"/>
          </a:xfrm>
        </p:spPr>
        <p:txBody>
          <a:bodyPr>
            <a:normAutofit fontScale="92500" lnSpcReduction="10000"/>
          </a:bodyPr>
          <a:lstStyle/>
          <a:p>
            <a:r>
              <a:rPr lang="en-US" sz="3200" dirty="0"/>
              <a:t>Encyclopedia </a:t>
            </a:r>
            <a:r>
              <a:rPr lang="en-US" sz="3200" dirty="0" smtClean="0"/>
              <a:t>Britannica: “the </a:t>
            </a:r>
            <a:r>
              <a:rPr lang="en-US" sz="3200" dirty="0"/>
              <a:t>rational, abstract, and methodical consideration of reality as a whole or of fundamental dimensions of human existence and experience</a:t>
            </a:r>
            <a:r>
              <a:rPr lang="en-US" sz="3200" dirty="0" smtClean="0"/>
              <a:t>”. </a:t>
            </a:r>
          </a:p>
          <a:p>
            <a:pPr lvl="1"/>
            <a:r>
              <a:rPr lang="en-US" sz="2800" dirty="0" smtClean="0"/>
              <a:t>General enough but too abstract</a:t>
            </a:r>
          </a:p>
          <a:p>
            <a:r>
              <a:rPr lang="en-US" sz="3200" dirty="0" smtClean="0"/>
              <a:t>Wikipedia: Philosophy-- Love of wisdom. “study of general and fundamental problems concerning matters such as existence, knowledge, values, reason, mind, and language”.</a:t>
            </a:r>
          </a:p>
          <a:p>
            <a:pPr lvl="1"/>
            <a:r>
              <a:rPr lang="en-US" sz="2800" dirty="0" smtClean="0"/>
              <a:t>A laundry list but lost focus</a:t>
            </a:r>
          </a:p>
          <a:p>
            <a:r>
              <a:rPr lang="en-US" sz="3200" dirty="0" smtClean="0"/>
              <a:t>By a philosopher: “philosophy is the art of asking questions that come naturally to children, using methods that come naturally to lawyers”.</a:t>
            </a:r>
          </a:p>
          <a:p>
            <a:pPr lvl="1"/>
            <a:r>
              <a:rPr lang="en-US" sz="2800" dirty="0" smtClean="0"/>
              <a:t>An interesting perspective, but unique? </a:t>
            </a:r>
          </a:p>
        </p:txBody>
      </p:sp>
    </p:spTree>
    <p:extLst>
      <p:ext uri="{BB962C8B-B14F-4D97-AF65-F5344CB8AC3E}">
        <p14:creationId xmlns:p14="http://schemas.microsoft.com/office/powerpoint/2010/main" val="2018890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185408" y="946038"/>
            <a:ext cx="2231136" cy="141763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8093" y="0"/>
            <a:ext cx="7886700" cy="524890"/>
          </a:xfrm>
        </p:spPr>
        <p:txBody>
          <a:bodyPr>
            <a:noAutofit/>
          </a:bodyPr>
          <a:lstStyle/>
          <a:p>
            <a:pPr algn="ctr"/>
            <a:r>
              <a:rPr lang="en-US" sz="3200" b="1" dirty="0" smtClean="0"/>
              <a:t>Deductive </a:t>
            </a:r>
            <a:r>
              <a:rPr lang="en-US" sz="3200" b="1" dirty="0" smtClean="0">
                <a:solidFill>
                  <a:srgbClr val="FF0000"/>
                </a:solidFill>
              </a:rPr>
              <a:t>Forms</a:t>
            </a:r>
            <a:r>
              <a:rPr lang="en-US" sz="3200" b="1" dirty="0" smtClean="0"/>
              <a:t> and Fallacies</a:t>
            </a:r>
            <a:endParaRPr lang="en-US" sz="3200" b="1" dirty="0"/>
          </a:p>
        </p:txBody>
      </p:sp>
      <p:sp>
        <p:nvSpPr>
          <p:cNvPr id="3" name="Content Placeholder 2"/>
          <p:cNvSpPr>
            <a:spLocks noGrp="1"/>
          </p:cNvSpPr>
          <p:nvPr>
            <p:ph idx="1"/>
          </p:nvPr>
        </p:nvSpPr>
        <p:spPr>
          <a:xfrm>
            <a:off x="20394" y="638628"/>
            <a:ext cx="5814303" cy="6219371"/>
          </a:xfrm>
        </p:spPr>
        <p:txBody>
          <a:bodyPr>
            <a:normAutofit fontScale="85000" lnSpcReduction="20000"/>
          </a:bodyPr>
          <a:lstStyle/>
          <a:p>
            <a:r>
              <a:rPr lang="en-US" dirty="0" smtClean="0"/>
              <a:t>Law of Syllogism</a:t>
            </a:r>
          </a:p>
          <a:p>
            <a:pPr lvl="1"/>
            <a:r>
              <a:rPr lang="en-US" dirty="0" smtClean="0"/>
              <a:t>Major premise + minor premise =&gt;conclusion</a:t>
            </a:r>
          </a:p>
          <a:p>
            <a:pPr lvl="1"/>
            <a:r>
              <a:rPr lang="en-US" dirty="0" smtClean="0"/>
              <a:t>Promises can be partially positive/negative</a:t>
            </a:r>
          </a:p>
          <a:p>
            <a:pPr lvl="1"/>
            <a:r>
              <a:rPr lang="en-US" dirty="0" smtClean="0"/>
              <a:t>There are 256 distinct logical types, 24 types are true</a:t>
            </a:r>
            <a:r>
              <a:rPr lang="mr-IN" dirty="0" smtClean="0"/>
              <a:t>–</a:t>
            </a:r>
            <a:r>
              <a:rPr lang="en-US" dirty="0" smtClean="0"/>
              <a:t> too many for being general knowledge</a:t>
            </a:r>
          </a:p>
          <a:p>
            <a:r>
              <a:rPr lang="en-US" dirty="0" smtClean="0"/>
              <a:t>An example (most often used one)</a:t>
            </a:r>
          </a:p>
          <a:p>
            <a:pPr lvl="1"/>
            <a:r>
              <a:rPr lang="en-US" dirty="0" smtClean="0"/>
              <a:t>Involving 2 subjects and 3 concepts</a:t>
            </a:r>
          </a:p>
          <a:p>
            <a:pPr lvl="1"/>
            <a:r>
              <a:rPr lang="en-US" dirty="0" smtClean="0">
                <a:solidFill>
                  <a:srgbClr val="FF0000"/>
                </a:solidFill>
              </a:rPr>
              <a:t>All</a:t>
            </a:r>
            <a:r>
              <a:rPr lang="en-US" dirty="0" smtClean="0"/>
              <a:t> A is B and </a:t>
            </a:r>
            <a:r>
              <a:rPr lang="en-US" dirty="0" smtClean="0">
                <a:solidFill>
                  <a:srgbClr val="FF0000"/>
                </a:solidFill>
              </a:rPr>
              <a:t>all</a:t>
            </a:r>
            <a:r>
              <a:rPr lang="en-US" dirty="0" smtClean="0"/>
              <a:t> B is C, therefore A is C.</a:t>
            </a:r>
          </a:p>
          <a:p>
            <a:pPr lvl="1"/>
            <a:r>
              <a:rPr lang="en-US" dirty="0" smtClean="0"/>
              <a:t>A </a:t>
            </a:r>
            <a:r>
              <a:rPr lang="en-US" dirty="0"/>
              <a:t>is major term (predicate of conclusion)</a:t>
            </a:r>
          </a:p>
          <a:p>
            <a:pPr lvl="1"/>
            <a:r>
              <a:rPr lang="en-US" dirty="0"/>
              <a:t>C</a:t>
            </a:r>
            <a:r>
              <a:rPr lang="en-US" dirty="0" smtClean="0"/>
              <a:t> is minor term (subject of conclusion)</a:t>
            </a:r>
          </a:p>
          <a:p>
            <a:pPr lvl="1"/>
            <a:r>
              <a:rPr lang="en-US" dirty="0" smtClean="0"/>
              <a:t>B is called “middle term” and </a:t>
            </a:r>
            <a:r>
              <a:rPr lang="en-US" dirty="0" smtClean="0">
                <a:solidFill>
                  <a:srgbClr val="FF0000"/>
                </a:solidFill>
              </a:rPr>
              <a:t>has to be in the middle</a:t>
            </a:r>
          </a:p>
          <a:p>
            <a:pPr lvl="2"/>
            <a:r>
              <a:rPr lang="en-US" dirty="0" smtClean="0"/>
              <a:t>A=&gt;B, B=&gt;C, therefore A=&gt;C</a:t>
            </a:r>
          </a:p>
          <a:p>
            <a:pPr lvl="2"/>
            <a:r>
              <a:rPr lang="en-US" dirty="0" smtClean="0"/>
              <a:t>All men are mortal, Socrates </a:t>
            </a:r>
            <a:r>
              <a:rPr lang="en-US" dirty="0"/>
              <a:t>i</a:t>
            </a:r>
            <a:r>
              <a:rPr lang="en-US" dirty="0" smtClean="0"/>
              <a:t>s a man, …</a:t>
            </a:r>
          </a:p>
          <a:p>
            <a:pPr lvl="1"/>
            <a:r>
              <a:rPr lang="en-US" dirty="0" smtClean="0"/>
              <a:t>All A is B and all C is B, therefore C is A.</a:t>
            </a:r>
          </a:p>
          <a:p>
            <a:pPr lvl="2"/>
            <a:r>
              <a:rPr lang="en-US" dirty="0"/>
              <a:t>Moon is a sphere, earth is a sphere</a:t>
            </a:r>
          </a:p>
          <a:p>
            <a:pPr lvl="2"/>
            <a:r>
              <a:rPr lang="en-US" dirty="0" smtClean="0"/>
              <a:t>Invalid, “no, that does not follow”</a:t>
            </a:r>
          </a:p>
          <a:p>
            <a:pPr lvl="1"/>
            <a:r>
              <a:rPr lang="en-US" dirty="0" smtClean="0"/>
              <a:t>In general, the form of all A being B and all B being C may not be satisfied and may be partially true: conclusion needs be carefully drawn</a:t>
            </a:r>
          </a:p>
          <a:p>
            <a:r>
              <a:rPr lang="en-US" dirty="0" smtClean="0"/>
              <a:t>__ and/or __ form</a:t>
            </a:r>
          </a:p>
        </p:txBody>
      </p:sp>
      <p:sp>
        <p:nvSpPr>
          <p:cNvPr id="4" name="Oval 3"/>
          <p:cNvSpPr/>
          <p:nvPr/>
        </p:nvSpPr>
        <p:spPr>
          <a:xfrm>
            <a:off x="6198317" y="2422429"/>
            <a:ext cx="2231136" cy="13045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17946" y="1038316"/>
            <a:ext cx="1673733" cy="11195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42880" y="1302918"/>
            <a:ext cx="1106677" cy="5181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56146" y="1338232"/>
            <a:ext cx="321373" cy="369332"/>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7642162" y="1338232"/>
            <a:ext cx="321373" cy="369332"/>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8106601" y="1353996"/>
            <a:ext cx="321373" cy="369332"/>
          </a:xfrm>
          <a:prstGeom prst="rect">
            <a:avLst/>
          </a:prstGeom>
          <a:noFill/>
        </p:spPr>
        <p:txBody>
          <a:bodyPr wrap="square" rtlCol="0">
            <a:spAutoFit/>
          </a:bodyPr>
          <a:lstStyle/>
          <a:p>
            <a:r>
              <a:rPr lang="en-US" dirty="0" smtClean="0"/>
              <a:t>C</a:t>
            </a:r>
            <a:endParaRPr lang="en-US" dirty="0"/>
          </a:p>
        </p:txBody>
      </p:sp>
      <p:sp>
        <p:nvSpPr>
          <p:cNvPr id="11" name="Oval 10"/>
          <p:cNvSpPr/>
          <p:nvPr/>
        </p:nvSpPr>
        <p:spPr>
          <a:xfrm>
            <a:off x="6377006" y="2732939"/>
            <a:ext cx="923925" cy="83210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2304" y="2884079"/>
            <a:ext cx="456438" cy="51816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54755" y="2963327"/>
            <a:ext cx="321373"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7313885" y="2635405"/>
            <a:ext cx="321373" cy="369332"/>
          </a:xfrm>
          <a:prstGeom prst="rect">
            <a:avLst/>
          </a:prstGeom>
          <a:noFill/>
        </p:spPr>
        <p:txBody>
          <a:bodyPr wrap="square" rtlCol="0">
            <a:spAutoFit/>
          </a:bodyPr>
          <a:lstStyle/>
          <a:p>
            <a:r>
              <a:rPr lang="en-US" dirty="0" smtClean="0"/>
              <a:t>B</a:t>
            </a:r>
            <a:endParaRPr lang="en-US" dirty="0"/>
          </a:p>
        </p:txBody>
      </p:sp>
      <p:sp>
        <p:nvSpPr>
          <p:cNvPr id="15" name="TextBox 14"/>
          <p:cNvSpPr txBox="1"/>
          <p:nvPr/>
        </p:nvSpPr>
        <p:spPr>
          <a:xfrm>
            <a:off x="7689836" y="2958493"/>
            <a:ext cx="321373" cy="369332"/>
          </a:xfrm>
          <a:prstGeom prst="rect">
            <a:avLst/>
          </a:prstGeom>
          <a:noFill/>
        </p:spPr>
        <p:txBody>
          <a:bodyPr wrap="square" rtlCol="0">
            <a:spAutoFit/>
          </a:bodyPr>
          <a:lstStyle/>
          <a:p>
            <a:r>
              <a:rPr lang="en-US" dirty="0" smtClean="0"/>
              <a:t>C</a:t>
            </a:r>
            <a:endParaRPr lang="en-US" dirty="0"/>
          </a:p>
        </p:txBody>
      </p:sp>
      <p:sp>
        <p:nvSpPr>
          <p:cNvPr id="29" name="Oval 28"/>
          <p:cNvSpPr/>
          <p:nvPr/>
        </p:nvSpPr>
        <p:spPr>
          <a:xfrm>
            <a:off x="6719901" y="5612077"/>
            <a:ext cx="1080121" cy="108739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80181" y="5711612"/>
            <a:ext cx="923925" cy="8321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099274" y="5957794"/>
            <a:ext cx="321373" cy="369332"/>
          </a:xfrm>
          <a:prstGeom prst="rect">
            <a:avLst/>
          </a:prstGeom>
          <a:noFill/>
        </p:spPr>
        <p:txBody>
          <a:bodyPr wrap="square" rtlCol="0">
            <a:spAutoFit/>
          </a:bodyPr>
          <a:lstStyle/>
          <a:p>
            <a:r>
              <a:rPr lang="en-US" dirty="0" smtClean="0"/>
              <a:t>A</a:t>
            </a:r>
            <a:endParaRPr lang="en-US" dirty="0"/>
          </a:p>
        </p:txBody>
      </p:sp>
      <p:sp>
        <p:nvSpPr>
          <p:cNvPr id="33" name="TextBox 32"/>
          <p:cNvSpPr txBox="1"/>
          <p:nvPr/>
        </p:nvSpPr>
        <p:spPr>
          <a:xfrm>
            <a:off x="8013506" y="5957794"/>
            <a:ext cx="321373"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274879" y="4040417"/>
            <a:ext cx="2231136" cy="13045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61379" y="3943300"/>
            <a:ext cx="1673733" cy="11936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85408" y="4433609"/>
            <a:ext cx="1234821" cy="5181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4187" y="4445801"/>
            <a:ext cx="321373" cy="369332"/>
          </a:xfrm>
          <a:prstGeom prst="rect">
            <a:avLst/>
          </a:prstGeom>
          <a:noFill/>
        </p:spPr>
        <p:txBody>
          <a:bodyPr wrap="square" rtlCol="0">
            <a:spAutoFit/>
          </a:bodyPr>
          <a:lstStyle/>
          <a:p>
            <a:r>
              <a:rPr lang="en-US" dirty="0" smtClean="0"/>
              <a:t>A</a:t>
            </a:r>
            <a:endParaRPr lang="en-US" dirty="0"/>
          </a:p>
        </p:txBody>
      </p:sp>
      <p:sp>
        <p:nvSpPr>
          <p:cNvPr id="43" name="TextBox 42"/>
          <p:cNvSpPr txBox="1"/>
          <p:nvPr/>
        </p:nvSpPr>
        <p:spPr>
          <a:xfrm>
            <a:off x="7720203" y="4445801"/>
            <a:ext cx="321373" cy="369332"/>
          </a:xfrm>
          <a:prstGeom prst="rect">
            <a:avLst/>
          </a:prstGeom>
          <a:noFill/>
        </p:spPr>
        <p:txBody>
          <a:bodyPr wrap="square" rtlCol="0">
            <a:spAutoFit/>
          </a:bodyPr>
          <a:lstStyle/>
          <a:p>
            <a:r>
              <a:rPr lang="en-US" dirty="0" smtClean="0"/>
              <a:t>B</a:t>
            </a:r>
            <a:endParaRPr lang="en-US" dirty="0"/>
          </a:p>
        </p:txBody>
      </p:sp>
      <p:sp>
        <p:nvSpPr>
          <p:cNvPr id="44" name="TextBox 43"/>
          <p:cNvSpPr txBox="1"/>
          <p:nvPr/>
        </p:nvSpPr>
        <p:spPr>
          <a:xfrm>
            <a:off x="8184642" y="4461565"/>
            <a:ext cx="321373" cy="369332"/>
          </a:xfrm>
          <a:prstGeom prst="rect">
            <a:avLst/>
          </a:prstGeom>
          <a:noFill/>
        </p:spPr>
        <p:txBody>
          <a:bodyPr wrap="square" rtlCol="0">
            <a:spAutoFit/>
          </a:bodyPr>
          <a:lstStyle/>
          <a:p>
            <a:r>
              <a:rPr lang="en-US" dirty="0" smtClean="0"/>
              <a:t>C</a:t>
            </a:r>
            <a:endParaRPr lang="en-US" dirty="0"/>
          </a:p>
        </p:txBody>
      </p:sp>
    </p:spTree>
    <p:extLst>
      <p:ext uri="{BB962C8B-B14F-4D97-AF65-F5344CB8AC3E}">
        <p14:creationId xmlns:p14="http://schemas.microsoft.com/office/powerpoint/2010/main" val="2120643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93" y="0"/>
            <a:ext cx="7886700" cy="524890"/>
          </a:xfrm>
        </p:spPr>
        <p:txBody>
          <a:bodyPr>
            <a:noAutofit/>
          </a:bodyPr>
          <a:lstStyle/>
          <a:p>
            <a:pPr algn="ctr"/>
            <a:r>
              <a:rPr lang="en-US" sz="3200" b="1" dirty="0" smtClean="0"/>
              <a:t>Deductive </a:t>
            </a:r>
            <a:r>
              <a:rPr lang="en-US" sz="3200" b="1" dirty="0" smtClean="0">
                <a:solidFill>
                  <a:srgbClr val="FF0000"/>
                </a:solidFill>
              </a:rPr>
              <a:t>Forms</a:t>
            </a:r>
            <a:r>
              <a:rPr lang="en-US" sz="3200" b="1" dirty="0" smtClean="0"/>
              <a:t> and Fallacies, cont.</a:t>
            </a:r>
            <a:endParaRPr lang="en-US" sz="3200" b="1" dirty="0"/>
          </a:p>
        </p:txBody>
      </p:sp>
      <p:sp>
        <p:nvSpPr>
          <p:cNvPr id="3" name="Content Placeholder 2"/>
          <p:cNvSpPr>
            <a:spLocks noGrp="1"/>
          </p:cNvSpPr>
          <p:nvPr>
            <p:ph idx="1"/>
          </p:nvPr>
        </p:nvSpPr>
        <p:spPr>
          <a:xfrm>
            <a:off x="-12344" y="402185"/>
            <a:ext cx="5822438" cy="6445546"/>
          </a:xfrm>
        </p:spPr>
        <p:txBody>
          <a:bodyPr>
            <a:normAutofit fontScale="85000" lnSpcReduction="20000"/>
          </a:bodyPr>
          <a:lstStyle/>
          <a:p>
            <a:r>
              <a:rPr lang="en-US" dirty="0" smtClean="0"/>
              <a:t>If__ and then __ form</a:t>
            </a:r>
          </a:p>
          <a:p>
            <a:r>
              <a:rPr lang="en-US" dirty="0" smtClean="0"/>
              <a:t>If </a:t>
            </a:r>
            <a:r>
              <a:rPr lang="en-US" u="sng" dirty="0" smtClean="0"/>
              <a:t>P (premise)</a:t>
            </a:r>
            <a:r>
              <a:rPr lang="en-US" dirty="0" smtClean="0"/>
              <a:t> is true, then </a:t>
            </a:r>
            <a:r>
              <a:rPr lang="en-US" u="sng" dirty="0" smtClean="0"/>
              <a:t>Q (consequence) </a:t>
            </a:r>
            <a:r>
              <a:rPr lang="en-US" dirty="0" smtClean="0"/>
              <a:t>is true</a:t>
            </a:r>
          </a:p>
          <a:p>
            <a:r>
              <a:rPr lang="en-US" dirty="0" smtClean="0"/>
              <a:t>Both P and Q can be true or not true (2x2=4 </a:t>
            </a:r>
            <a:r>
              <a:rPr lang="en-US" dirty="0"/>
              <a:t>possibilities)</a:t>
            </a:r>
          </a:p>
          <a:p>
            <a:r>
              <a:rPr lang="en-US" dirty="0" smtClean="0"/>
              <a:t>For deductive: P is more general than Q</a:t>
            </a:r>
          </a:p>
          <a:p>
            <a:pPr lvl="1"/>
            <a:endParaRPr lang="en-US" dirty="0" smtClean="0"/>
          </a:p>
          <a:p>
            <a:pPr lvl="1"/>
            <a:r>
              <a:rPr lang="en-US" dirty="0" smtClean="0"/>
              <a:t>P is true, Q is true (valid)</a:t>
            </a:r>
          </a:p>
          <a:p>
            <a:pPr lvl="1"/>
            <a:endParaRPr lang="en-US" dirty="0" smtClean="0"/>
          </a:p>
          <a:p>
            <a:pPr lvl="1"/>
            <a:r>
              <a:rPr lang="en-US" dirty="0" smtClean="0"/>
              <a:t>Q is truth, P is true (invalid)</a:t>
            </a:r>
          </a:p>
          <a:p>
            <a:pPr lvl="1"/>
            <a:endParaRPr lang="en-US" dirty="0" smtClean="0"/>
          </a:p>
          <a:p>
            <a:pPr lvl="1"/>
            <a:r>
              <a:rPr lang="en-US" dirty="0" smtClean="0"/>
              <a:t>Q is not truth, P is not true (valid)</a:t>
            </a:r>
          </a:p>
          <a:p>
            <a:pPr lvl="1"/>
            <a:endParaRPr lang="en-US" dirty="0" smtClean="0"/>
          </a:p>
          <a:p>
            <a:pPr lvl="1"/>
            <a:r>
              <a:rPr lang="en-US" dirty="0" smtClean="0"/>
              <a:t>P is not true, Q is not true </a:t>
            </a:r>
            <a:r>
              <a:rPr lang="en-US" dirty="0"/>
              <a:t>(</a:t>
            </a:r>
            <a:r>
              <a:rPr lang="en-US" dirty="0" smtClean="0"/>
              <a:t>invalid)</a:t>
            </a:r>
          </a:p>
          <a:p>
            <a:pPr lvl="1"/>
            <a:endParaRPr lang="en-US" dirty="0" smtClean="0"/>
          </a:p>
          <a:p>
            <a:r>
              <a:rPr lang="en-US" dirty="0"/>
              <a:t>Soundness: Premises can be </a:t>
            </a:r>
            <a:r>
              <a:rPr lang="en-US" dirty="0" smtClean="0"/>
              <a:t>false: </a:t>
            </a:r>
          </a:p>
          <a:p>
            <a:pPr lvl="1"/>
            <a:r>
              <a:rPr lang="en-US" dirty="0"/>
              <a:t>A</a:t>
            </a:r>
            <a:r>
              <a:rPr lang="en-US" dirty="0" smtClean="0"/>
              <a:t>ll </a:t>
            </a:r>
            <a:r>
              <a:rPr lang="en-US" dirty="0"/>
              <a:t>men can see 3 </a:t>
            </a:r>
            <a:r>
              <a:rPr lang="en-US" dirty="0" smtClean="0"/>
              <a:t>miles far; </a:t>
            </a:r>
            <a:r>
              <a:rPr lang="en-US" dirty="0"/>
              <a:t>a car is 3 miles </a:t>
            </a:r>
            <a:r>
              <a:rPr lang="en-US" dirty="0" smtClean="0"/>
              <a:t>away; </a:t>
            </a:r>
            <a:r>
              <a:rPr lang="en-US" dirty="0"/>
              <a:t>everyone can see </a:t>
            </a:r>
            <a:r>
              <a:rPr lang="en-US" dirty="0" smtClean="0"/>
              <a:t>it. (valid but not sound) </a:t>
            </a:r>
          </a:p>
          <a:p>
            <a:pPr lvl="1"/>
            <a:r>
              <a:rPr lang="en-US" dirty="0"/>
              <a:t>S</a:t>
            </a:r>
            <a:r>
              <a:rPr lang="en-US" dirty="0" smtClean="0"/>
              <a:t>ome people can see 3 mile far; a car is 3 miles away; some </a:t>
            </a:r>
            <a:r>
              <a:rPr lang="en-US" dirty="0"/>
              <a:t>people are able </a:t>
            </a:r>
            <a:r>
              <a:rPr lang="en-US" dirty="0" smtClean="0"/>
              <a:t>to see it (under </a:t>
            </a:r>
            <a:r>
              <a:rPr lang="en-US" dirty="0"/>
              <a:t>certain </a:t>
            </a:r>
            <a:r>
              <a:rPr lang="en-US" dirty="0" smtClean="0"/>
              <a:t>circumstances). (valid and sound)</a:t>
            </a:r>
            <a:endParaRPr lang="en-US" dirty="0"/>
          </a:p>
          <a:p>
            <a:pPr lvl="1"/>
            <a:endParaRPr lang="en-US" dirty="0"/>
          </a:p>
        </p:txBody>
      </p:sp>
      <p:sp>
        <p:nvSpPr>
          <p:cNvPr id="17" name="Oval 16"/>
          <p:cNvSpPr/>
          <p:nvPr/>
        </p:nvSpPr>
        <p:spPr>
          <a:xfrm>
            <a:off x="6011117" y="1220952"/>
            <a:ext cx="2231136" cy="13045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02760" y="1428954"/>
            <a:ext cx="923925" cy="83210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80509" y="1659342"/>
            <a:ext cx="321373" cy="369332"/>
          </a:xfrm>
          <a:prstGeom prst="rect">
            <a:avLst/>
          </a:prstGeom>
          <a:noFill/>
        </p:spPr>
        <p:txBody>
          <a:bodyPr wrap="square" rtlCol="0">
            <a:spAutoFit/>
          </a:bodyPr>
          <a:lstStyle/>
          <a:p>
            <a:r>
              <a:rPr lang="en-US" dirty="0" smtClean="0"/>
              <a:t>Q</a:t>
            </a:r>
            <a:endParaRPr lang="en-US" dirty="0"/>
          </a:p>
        </p:txBody>
      </p:sp>
      <p:sp>
        <p:nvSpPr>
          <p:cNvPr id="21" name="TextBox 20"/>
          <p:cNvSpPr txBox="1"/>
          <p:nvPr/>
        </p:nvSpPr>
        <p:spPr>
          <a:xfrm>
            <a:off x="7139639" y="1331420"/>
            <a:ext cx="321373" cy="369332"/>
          </a:xfrm>
          <a:prstGeom prst="rect">
            <a:avLst/>
          </a:prstGeom>
          <a:noFill/>
        </p:spPr>
        <p:txBody>
          <a:bodyPr wrap="square" rtlCol="0">
            <a:spAutoFit/>
          </a:bodyPr>
          <a:lstStyle/>
          <a:p>
            <a:r>
              <a:rPr lang="en-US" dirty="0" smtClean="0"/>
              <a:t>P</a:t>
            </a:r>
            <a:endParaRPr lang="en-US" dirty="0"/>
          </a:p>
        </p:txBody>
      </p:sp>
      <p:sp>
        <p:nvSpPr>
          <p:cNvPr id="23" name="Oval 22"/>
          <p:cNvSpPr/>
          <p:nvPr/>
        </p:nvSpPr>
        <p:spPr>
          <a:xfrm>
            <a:off x="6088800" y="2613365"/>
            <a:ext cx="2231136" cy="13045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0443" y="2821367"/>
            <a:ext cx="923925" cy="83210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25741" y="2972507"/>
            <a:ext cx="456438" cy="51816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6558192" y="3051755"/>
            <a:ext cx="321373" cy="369332"/>
          </a:xfrm>
          <a:prstGeom prst="rect">
            <a:avLst/>
          </a:prstGeom>
          <a:noFill/>
        </p:spPr>
        <p:txBody>
          <a:bodyPr wrap="square" rtlCol="0">
            <a:spAutoFit/>
          </a:bodyPr>
          <a:lstStyle/>
          <a:p>
            <a:r>
              <a:rPr lang="en-US" dirty="0" smtClean="0"/>
              <a:t>Q</a:t>
            </a:r>
            <a:endParaRPr lang="en-US" dirty="0"/>
          </a:p>
        </p:txBody>
      </p:sp>
      <p:sp>
        <p:nvSpPr>
          <p:cNvPr id="27" name="TextBox 26"/>
          <p:cNvSpPr txBox="1"/>
          <p:nvPr/>
        </p:nvSpPr>
        <p:spPr>
          <a:xfrm>
            <a:off x="7217322" y="2723833"/>
            <a:ext cx="321373" cy="369332"/>
          </a:xfrm>
          <a:prstGeom prst="rect">
            <a:avLst/>
          </a:prstGeom>
          <a:noFill/>
        </p:spPr>
        <p:txBody>
          <a:bodyPr wrap="square" rtlCol="0">
            <a:spAutoFit/>
          </a:bodyPr>
          <a:lstStyle/>
          <a:p>
            <a:r>
              <a:rPr lang="en-US" dirty="0" smtClean="0"/>
              <a:t>P</a:t>
            </a:r>
            <a:endParaRPr lang="en-US" dirty="0"/>
          </a:p>
        </p:txBody>
      </p:sp>
      <p:sp>
        <p:nvSpPr>
          <p:cNvPr id="28" name="TextBox 27"/>
          <p:cNvSpPr txBox="1"/>
          <p:nvPr/>
        </p:nvSpPr>
        <p:spPr>
          <a:xfrm>
            <a:off x="7593273" y="3046921"/>
            <a:ext cx="321373" cy="369332"/>
          </a:xfrm>
          <a:prstGeom prst="rect">
            <a:avLst/>
          </a:prstGeom>
          <a:noFill/>
        </p:spPr>
        <p:txBody>
          <a:bodyPr wrap="square" rtlCol="0">
            <a:spAutoFit/>
          </a:bodyPr>
          <a:lstStyle/>
          <a:p>
            <a:r>
              <a:rPr lang="en-US" dirty="0">
                <a:solidFill>
                  <a:srgbClr val="FF0000"/>
                </a:solidFill>
              </a:rPr>
              <a:t>P</a:t>
            </a:r>
          </a:p>
        </p:txBody>
      </p:sp>
      <p:sp>
        <p:nvSpPr>
          <p:cNvPr id="34" name="TextBox 33"/>
          <p:cNvSpPr txBox="1"/>
          <p:nvPr/>
        </p:nvSpPr>
        <p:spPr>
          <a:xfrm>
            <a:off x="7811582" y="4662793"/>
            <a:ext cx="321373" cy="369332"/>
          </a:xfrm>
          <a:prstGeom prst="rect">
            <a:avLst/>
          </a:prstGeom>
          <a:noFill/>
        </p:spPr>
        <p:txBody>
          <a:bodyPr wrap="square" rtlCol="0">
            <a:spAutoFit/>
          </a:bodyPr>
          <a:lstStyle/>
          <a:p>
            <a:r>
              <a:rPr lang="en-US" u="sng" dirty="0" smtClean="0">
                <a:solidFill>
                  <a:srgbClr val="FF0000"/>
                </a:solidFill>
              </a:rPr>
              <a:t>Q</a:t>
            </a:r>
            <a:endParaRPr lang="en-US" u="sng" dirty="0">
              <a:solidFill>
                <a:srgbClr val="FF0000"/>
              </a:solidFill>
            </a:endParaRPr>
          </a:p>
        </p:txBody>
      </p:sp>
      <p:sp>
        <p:nvSpPr>
          <p:cNvPr id="35" name="Oval 34"/>
          <p:cNvSpPr/>
          <p:nvPr/>
        </p:nvSpPr>
        <p:spPr>
          <a:xfrm>
            <a:off x="6153948" y="4125911"/>
            <a:ext cx="2231136" cy="130454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68463" y="4333607"/>
            <a:ext cx="923925" cy="83210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746212" y="4563995"/>
            <a:ext cx="321373" cy="369332"/>
          </a:xfrm>
          <a:prstGeom prst="rect">
            <a:avLst/>
          </a:prstGeom>
          <a:noFill/>
        </p:spPr>
        <p:txBody>
          <a:bodyPr wrap="square" rtlCol="0">
            <a:spAutoFit/>
          </a:bodyPr>
          <a:lstStyle/>
          <a:p>
            <a:r>
              <a:rPr lang="en-US" dirty="0" smtClean="0"/>
              <a:t>Q</a:t>
            </a:r>
            <a:endParaRPr lang="en-US" dirty="0"/>
          </a:p>
        </p:txBody>
      </p:sp>
      <p:sp>
        <p:nvSpPr>
          <p:cNvPr id="39" name="TextBox 38"/>
          <p:cNvSpPr txBox="1"/>
          <p:nvPr/>
        </p:nvSpPr>
        <p:spPr>
          <a:xfrm>
            <a:off x="7405342" y="4236073"/>
            <a:ext cx="321373" cy="369332"/>
          </a:xfrm>
          <a:prstGeom prst="rect">
            <a:avLst/>
          </a:prstGeom>
          <a:noFill/>
        </p:spPr>
        <p:txBody>
          <a:bodyPr wrap="square" rtlCol="0">
            <a:spAutoFit/>
          </a:bodyPr>
          <a:lstStyle/>
          <a:p>
            <a:r>
              <a:rPr lang="en-US" dirty="0" smtClean="0"/>
              <a:t>P</a:t>
            </a:r>
            <a:endParaRPr lang="en-US" dirty="0"/>
          </a:p>
        </p:txBody>
      </p:sp>
      <p:sp>
        <p:nvSpPr>
          <p:cNvPr id="31" name="Oval 30"/>
          <p:cNvSpPr/>
          <p:nvPr/>
        </p:nvSpPr>
        <p:spPr>
          <a:xfrm>
            <a:off x="7732567" y="4588379"/>
            <a:ext cx="456438" cy="518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698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58" y="0"/>
            <a:ext cx="7886700" cy="499872"/>
          </a:xfrm>
        </p:spPr>
        <p:txBody>
          <a:bodyPr>
            <a:normAutofit fontScale="90000"/>
          </a:bodyPr>
          <a:lstStyle/>
          <a:p>
            <a:pPr algn="ctr"/>
            <a:r>
              <a:rPr lang="en-US" sz="3200" b="1" dirty="0" smtClean="0"/>
              <a:t>Reasoning</a:t>
            </a:r>
            <a:endParaRPr lang="en-US" sz="3200" b="1" dirty="0"/>
          </a:p>
        </p:txBody>
      </p:sp>
      <p:sp>
        <p:nvSpPr>
          <p:cNvPr id="3" name="Content Placeholder 2"/>
          <p:cNvSpPr>
            <a:spLocks noGrp="1"/>
          </p:cNvSpPr>
          <p:nvPr>
            <p:ph idx="1"/>
          </p:nvPr>
        </p:nvSpPr>
        <p:spPr>
          <a:xfrm>
            <a:off x="0" y="390144"/>
            <a:ext cx="9143999" cy="6467856"/>
          </a:xfrm>
        </p:spPr>
        <p:txBody>
          <a:bodyPr>
            <a:noAutofit/>
          </a:bodyPr>
          <a:lstStyle/>
          <a:p>
            <a:pPr marL="457200" lvl="1"/>
            <a:r>
              <a:rPr lang="en-US" sz="1900" b="1" dirty="0" smtClean="0"/>
              <a:t>Deductive</a:t>
            </a:r>
            <a:r>
              <a:rPr lang="en-US" sz="1900" dirty="0" smtClean="0"/>
              <a:t> </a:t>
            </a:r>
            <a:r>
              <a:rPr lang="en-US" sz="1900" b="1" dirty="0"/>
              <a:t>reasoning</a:t>
            </a:r>
            <a:r>
              <a:rPr lang="en-US" sz="1900" dirty="0"/>
              <a:t>: linear reasoning from A=&gt;B=&gt;C …, formal logic, i.e. </a:t>
            </a:r>
            <a:r>
              <a:rPr lang="en-US" sz="1900" dirty="0" smtClean="0"/>
              <a:t>math, Euclidean, </a:t>
            </a:r>
            <a:r>
              <a:rPr lang="en-US" sz="1900" dirty="0" smtClean="0">
                <a:solidFill>
                  <a:srgbClr val="FF0000"/>
                </a:solidFill>
              </a:rPr>
              <a:t>P and then Q form </a:t>
            </a:r>
            <a:endParaRPr lang="en-US" sz="1900" dirty="0">
              <a:solidFill>
                <a:srgbClr val="FF0000"/>
              </a:solidFill>
            </a:endParaRPr>
          </a:p>
          <a:p>
            <a:pPr marL="457200" lvl="1"/>
            <a:r>
              <a:rPr lang="en-US" sz="1900" b="1" dirty="0" smtClean="0"/>
              <a:t>Abductive </a:t>
            </a:r>
            <a:r>
              <a:rPr lang="en-US" sz="1900" b="1" dirty="0"/>
              <a:t>reasoning</a:t>
            </a:r>
            <a:r>
              <a:rPr lang="en-US" sz="1900" dirty="0"/>
              <a:t>: </a:t>
            </a:r>
            <a:r>
              <a:rPr lang="en-US" sz="1900" dirty="0" smtClean="0"/>
              <a:t>C (result) is known to be true. </a:t>
            </a:r>
            <a:r>
              <a:rPr lang="en-US" sz="1900" dirty="0"/>
              <a:t>A</a:t>
            </a:r>
            <a:r>
              <a:rPr lang="en-US" sz="1900" dirty="0" smtClean="0"/>
              <a:t>ssuming if A (cause) is true, following the deductive/inductive reasoning, C is positively inferred, conclusion: A causing C is proved to be true. </a:t>
            </a:r>
            <a:r>
              <a:rPr lang="en-US" sz="1900" dirty="0" smtClean="0">
                <a:solidFill>
                  <a:srgbClr val="FF0000"/>
                </a:solidFill>
              </a:rPr>
              <a:t>Q then P form</a:t>
            </a:r>
            <a:r>
              <a:rPr lang="en-US" sz="1900" dirty="0" smtClean="0"/>
              <a:t>. Widely used in science, but it is not scientific reasoning because other possibilities can derive the same result. example</a:t>
            </a:r>
            <a:r>
              <a:rPr lang="en-US" sz="1900" dirty="0"/>
              <a:t>: </a:t>
            </a:r>
            <a:r>
              <a:rPr lang="en-US" sz="1900" dirty="0" smtClean="0"/>
              <a:t>simulation without independent tests of the code itself,  </a:t>
            </a:r>
            <a:r>
              <a:rPr lang="en-US" sz="1900" dirty="0" err="1" smtClean="0"/>
              <a:t>polygraphic</a:t>
            </a:r>
            <a:r>
              <a:rPr lang="en-US" sz="1900" dirty="0" smtClean="0"/>
              <a:t> </a:t>
            </a:r>
            <a:r>
              <a:rPr lang="en-US" sz="1900" dirty="0"/>
              <a:t>tests </a:t>
            </a:r>
            <a:endParaRPr lang="en-US" sz="1900" dirty="0" smtClean="0"/>
          </a:p>
          <a:p>
            <a:pPr marL="457200" lvl="1"/>
            <a:r>
              <a:rPr lang="en-US" sz="1900" b="1" dirty="0" smtClean="0"/>
              <a:t>Dialectical </a:t>
            </a:r>
            <a:r>
              <a:rPr lang="en-US" sz="1900" b="1" dirty="0"/>
              <a:t>reasoning</a:t>
            </a:r>
            <a:r>
              <a:rPr lang="en-US" sz="1900" dirty="0"/>
              <a:t>: </a:t>
            </a:r>
            <a:r>
              <a:rPr lang="en-US" sz="1900" dirty="0" smtClean="0"/>
              <a:t>C is known. Assuming “if” A is right and following deductive and inductive reasoning, C is negatively inferred, so A is false</a:t>
            </a:r>
            <a:r>
              <a:rPr lang="mr-IN" sz="1900" dirty="0" smtClean="0"/>
              <a:t>–</a:t>
            </a:r>
            <a:r>
              <a:rPr lang="en-US" sz="1900" dirty="0" smtClean="0"/>
              <a:t> falsification; </a:t>
            </a:r>
            <a:r>
              <a:rPr lang="en-US" sz="1900" dirty="0" smtClean="0">
                <a:solidFill>
                  <a:srgbClr val="FF0000"/>
                </a:solidFill>
              </a:rPr>
              <a:t>not Q then not P form</a:t>
            </a:r>
            <a:r>
              <a:rPr lang="en-US" sz="1900" dirty="0" smtClean="0"/>
              <a:t>, a method of elimination by trial </a:t>
            </a:r>
            <a:r>
              <a:rPr lang="en-US" sz="1900" dirty="0"/>
              <a:t>and error from all possible </a:t>
            </a:r>
            <a:r>
              <a:rPr lang="en-US" sz="1900" dirty="0" smtClean="0"/>
              <a:t>assumptions</a:t>
            </a:r>
          </a:p>
          <a:p>
            <a:pPr marL="457200" lvl="1"/>
            <a:r>
              <a:rPr lang="en-US" sz="1900" b="1" dirty="0" smtClean="0"/>
              <a:t>Analogy</a:t>
            </a:r>
            <a:r>
              <a:rPr lang="en-US" sz="1900" dirty="0"/>
              <a:t>: </a:t>
            </a:r>
            <a:r>
              <a:rPr lang="en-US" sz="1900" dirty="0" smtClean="0"/>
              <a:t>from A to C, to prove A’ to C’. useful </a:t>
            </a:r>
            <a:r>
              <a:rPr lang="en-US" sz="1900" dirty="0"/>
              <a:t>to describe a truth, but </a:t>
            </a:r>
            <a:r>
              <a:rPr lang="en-US" sz="1900" dirty="0" smtClean="0"/>
              <a:t>often not prove </a:t>
            </a:r>
            <a:r>
              <a:rPr lang="en-US" sz="1900" dirty="0"/>
              <a:t>a </a:t>
            </a:r>
            <a:r>
              <a:rPr lang="en-US" sz="1900" dirty="0" smtClean="0"/>
              <a:t>truth because A and A’ may not be comparable. It is common to hear that because all ravens are black, “similarly”, all swans are white.</a:t>
            </a:r>
          </a:p>
          <a:p>
            <a:pPr marL="457200" lvl="1"/>
            <a:r>
              <a:rPr lang="en-US" sz="1900" b="1" dirty="0"/>
              <a:t>Inductive</a:t>
            </a:r>
            <a:r>
              <a:rPr lang="en-US" sz="1900" dirty="0"/>
              <a:t> </a:t>
            </a:r>
            <a:r>
              <a:rPr lang="en-US" sz="1900" b="1" dirty="0"/>
              <a:t>reasoning</a:t>
            </a:r>
            <a:r>
              <a:rPr lang="en-US" sz="1900" dirty="0"/>
              <a:t>: generalization of limited </a:t>
            </a:r>
            <a:r>
              <a:rPr lang="en-US" sz="1900" dirty="0" smtClean="0"/>
              <a:t>observations (not based on logic but observations)</a:t>
            </a:r>
            <a:endParaRPr lang="en-US" sz="1900" dirty="0"/>
          </a:p>
          <a:p>
            <a:pPr marL="457200" lvl="1"/>
            <a:r>
              <a:rPr lang="en-US" sz="1900" b="1" dirty="0" smtClean="0"/>
              <a:t>Citations</a:t>
            </a:r>
            <a:r>
              <a:rPr lang="en-US" sz="1900" dirty="0" smtClean="0"/>
              <a:t>: a way to </a:t>
            </a:r>
            <a:r>
              <a:rPr lang="en-US" sz="1900" dirty="0"/>
              <a:t>present </a:t>
            </a:r>
            <a:r>
              <a:rPr lang="en-US" sz="1900" dirty="0" smtClean="0"/>
              <a:t>evidence and simplify the presentation of reasoning </a:t>
            </a:r>
          </a:p>
          <a:p>
            <a:pPr marL="457200" lvl="1"/>
            <a:r>
              <a:rPr lang="en-US" sz="1900" b="1" dirty="0" smtClean="0"/>
              <a:t>Exhaustive search/brute force method</a:t>
            </a:r>
            <a:r>
              <a:rPr lang="en-US" sz="1900" dirty="0" smtClean="0"/>
              <a:t>: a problem solving method, not a reasoning, applicable only to discrete problems, especially in computer sciences, </a:t>
            </a:r>
            <a:r>
              <a:rPr lang="en-US" sz="1900" b="1" dirty="0" smtClean="0"/>
              <a:t>dialectical</a:t>
            </a:r>
          </a:p>
          <a:p>
            <a:pPr marL="457200" lvl="1"/>
            <a:r>
              <a:rPr lang="en-US" sz="1900" b="1" dirty="0" smtClean="0"/>
              <a:t>Pragmatic argument</a:t>
            </a:r>
            <a:r>
              <a:rPr lang="en-US" sz="1900" dirty="0" smtClean="0"/>
              <a:t>: looking </a:t>
            </a:r>
            <a:r>
              <a:rPr lang="en-US" sz="1900" dirty="0"/>
              <a:t>for economy not necessarily </a:t>
            </a:r>
            <a:r>
              <a:rPr lang="en-US" sz="1900" dirty="0" smtClean="0"/>
              <a:t>truth-- not scientific</a:t>
            </a:r>
            <a:endParaRPr lang="en-US" sz="1900" dirty="0"/>
          </a:p>
          <a:p>
            <a:pPr marL="457200" lvl="1"/>
            <a:r>
              <a:rPr lang="en-US" sz="1900" b="1" dirty="0" smtClean="0"/>
              <a:t>Occam’s </a:t>
            </a:r>
            <a:r>
              <a:rPr lang="en-US" sz="1900" b="1" dirty="0"/>
              <a:t>razor</a:t>
            </a:r>
            <a:r>
              <a:rPr lang="en-US" sz="1900" dirty="0"/>
              <a:t> </a:t>
            </a:r>
            <a:r>
              <a:rPr lang="en-US" sz="1900" dirty="0" smtClean="0"/>
              <a:t>or argument of Simplicity: </a:t>
            </a:r>
            <a:r>
              <a:rPr lang="en-US" sz="1900" dirty="0"/>
              <a:t>when two </a:t>
            </a:r>
            <a:r>
              <a:rPr lang="en-US" sz="1900" dirty="0" smtClean="0"/>
              <a:t>or more equivalent </a:t>
            </a:r>
            <a:r>
              <a:rPr lang="en-US" sz="1900" dirty="0"/>
              <a:t>conclusions are derived, the </a:t>
            </a:r>
            <a:r>
              <a:rPr lang="en-US" sz="1900" dirty="0" smtClean="0"/>
              <a:t>simplest </a:t>
            </a:r>
            <a:r>
              <a:rPr lang="en-US" sz="1900" dirty="0"/>
              <a:t>one and/or the one with fewest assumptions is chosen as </a:t>
            </a:r>
            <a:r>
              <a:rPr lang="en-US" sz="1900" dirty="0" smtClean="0"/>
              <a:t>“correct” for the time being.  (geocentric vs heliocentric)</a:t>
            </a:r>
            <a:endParaRPr lang="en-US" sz="1900" dirty="0"/>
          </a:p>
        </p:txBody>
      </p:sp>
    </p:spTree>
    <p:extLst>
      <p:ext uri="{BB962C8B-B14F-4D97-AF65-F5344CB8AC3E}">
        <p14:creationId xmlns:p14="http://schemas.microsoft.com/office/powerpoint/2010/main" val="1891112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0471"/>
            <a:ext cx="4157472" cy="610234"/>
          </a:xfrm>
        </p:spPr>
        <p:txBody>
          <a:bodyPr>
            <a:normAutofit/>
          </a:bodyPr>
          <a:lstStyle/>
          <a:p>
            <a:pPr algn="ctr"/>
            <a:r>
              <a:rPr lang="en-US" sz="3200" b="1" dirty="0" smtClean="0"/>
              <a:t>Moon Phases</a:t>
            </a:r>
            <a:endParaRPr lang="en-US" sz="3200" b="1" dirty="0"/>
          </a:p>
        </p:txBody>
      </p:sp>
      <p:sp>
        <p:nvSpPr>
          <p:cNvPr id="5" name="TextBox 4"/>
          <p:cNvSpPr txBox="1"/>
          <p:nvPr/>
        </p:nvSpPr>
        <p:spPr>
          <a:xfrm>
            <a:off x="853440" y="6120384"/>
            <a:ext cx="3304032" cy="369332"/>
          </a:xfrm>
          <a:prstGeom prst="rect">
            <a:avLst/>
          </a:prstGeom>
          <a:noFill/>
        </p:spPr>
        <p:txBody>
          <a:bodyPr wrap="square" rtlCol="0">
            <a:spAutoFit/>
          </a:bodyPr>
          <a:lstStyle/>
          <a:p>
            <a:r>
              <a:rPr lang="en-US" dirty="0" smtClean="0"/>
              <a:t>http://aa.usno.navy.mil</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11442" y="138906"/>
            <a:ext cx="4479396" cy="6719094"/>
          </a:xfrm>
        </p:spPr>
      </p:pic>
      <p:sp>
        <p:nvSpPr>
          <p:cNvPr id="3" name="TextBox 2"/>
          <p:cNvSpPr txBox="1"/>
          <p:nvPr/>
        </p:nvSpPr>
        <p:spPr>
          <a:xfrm>
            <a:off x="595086" y="1378857"/>
            <a:ext cx="3454400" cy="2862322"/>
          </a:xfrm>
          <a:prstGeom prst="rect">
            <a:avLst/>
          </a:prstGeom>
          <a:noFill/>
        </p:spPr>
        <p:txBody>
          <a:bodyPr wrap="square" rtlCol="0">
            <a:spAutoFit/>
          </a:bodyPr>
          <a:lstStyle/>
          <a:p>
            <a:pPr marL="285750" indent="-285750">
              <a:buFont typeface="Arial" charset="0"/>
              <a:buChar char="•"/>
            </a:pPr>
            <a:r>
              <a:rPr lang="en-US" sz="2000" dirty="0" smtClean="0"/>
              <a:t>Moon is spherical, not a disk</a:t>
            </a:r>
          </a:p>
          <a:p>
            <a:pPr marL="285750" indent="-285750">
              <a:buFont typeface="Arial" charset="0"/>
              <a:buChar char="•"/>
            </a:pPr>
            <a:r>
              <a:rPr lang="en-US" sz="2000" dirty="0" smtClean="0"/>
              <a:t>Moon is not a source of light</a:t>
            </a:r>
          </a:p>
          <a:p>
            <a:pPr marL="285750" indent="-285750">
              <a:buFont typeface="Arial" charset="0"/>
              <a:buChar char="•"/>
            </a:pPr>
            <a:r>
              <a:rPr lang="en-US" sz="2000" dirty="0" smtClean="0"/>
              <a:t>Moon reflects light from a single source</a:t>
            </a:r>
          </a:p>
          <a:p>
            <a:pPr marL="285750" indent="-285750">
              <a:buFont typeface="Arial" charset="0"/>
              <a:buChar char="•"/>
            </a:pPr>
            <a:r>
              <a:rPr lang="en-US" sz="2000" dirty="0" smtClean="0"/>
              <a:t>Earth is also spherical based on (full and partial) lunar eclipses</a:t>
            </a:r>
          </a:p>
          <a:p>
            <a:pPr marL="285750" indent="-285750">
              <a:buFont typeface="Arial" charset="0"/>
              <a:buChar char="•"/>
            </a:pPr>
            <a:r>
              <a:rPr lang="en-US" sz="2000" b="1" dirty="0" smtClean="0"/>
              <a:t>What reasoning has this conclusion been based on?</a:t>
            </a:r>
            <a:endParaRPr lang="en-US" sz="2000" b="1" dirty="0"/>
          </a:p>
        </p:txBody>
      </p:sp>
    </p:spTree>
    <p:extLst>
      <p:ext uri="{BB962C8B-B14F-4D97-AF65-F5344CB8AC3E}">
        <p14:creationId xmlns:p14="http://schemas.microsoft.com/office/powerpoint/2010/main" val="6166189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72" y="190757"/>
            <a:ext cx="7772400" cy="684666"/>
          </a:xfrm>
        </p:spPr>
        <p:txBody>
          <a:bodyPr>
            <a:normAutofit fontScale="90000"/>
          </a:bodyPr>
          <a:lstStyle/>
          <a:p>
            <a:r>
              <a:rPr lang="en-US" sz="4800" b="1" dirty="0" smtClean="0"/>
              <a:t>Happy World Philosophy Day!</a:t>
            </a:r>
            <a:endParaRPr lang="en-US" sz="4800" b="1" dirty="0"/>
          </a:p>
        </p:txBody>
      </p:sp>
      <p:sp>
        <p:nvSpPr>
          <p:cNvPr id="3" name="Subtitle 2"/>
          <p:cNvSpPr>
            <a:spLocks noGrp="1"/>
          </p:cNvSpPr>
          <p:nvPr>
            <p:ph type="subTitle" idx="1"/>
          </p:nvPr>
        </p:nvSpPr>
        <p:spPr>
          <a:xfrm>
            <a:off x="0" y="875423"/>
            <a:ext cx="9144000" cy="5982577"/>
          </a:xfrm>
        </p:spPr>
        <p:txBody>
          <a:bodyPr>
            <a:normAutofit fontScale="92500" lnSpcReduction="20000"/>
          </a:bodyPr>
          <a:lstStyle/>
          <a:p>
            <a:pPr algn="l"/>
            <a:r>
              <a:rPr lang="en-US" dirty="0"/>
              <a:t>Philosophy is the study of the nature of reality and existence, of what is possible to know, and of right and wrong behavior. It comes from the Greek word </a:t>
            </a:r>
            <a:r>
              <a:rPr lang="en-US" i="1" dirty="0" err="1"/>
              <a:t>phílosophía</a:t>
            </a:r>
            <a:r>
              <a:rPr lang="en-US" dirty="0"/>
              <a:t>, meaning 'the love of wisdom.' It is one of the most important fields of human thought as it aspires to get at the very meaning of life</a:t>
            </a:r>
            <a:r>
              <a:rPr lang="en-US" dirty="0" smtClean="0"/>
              <a:t>.</a:t>
            </a:r>
          </a:p>
          <a:p>
            <a:pPr algn="l"/>
            <a:endParaRPr lang="en-US" dirty="0"/>
          </a:p>
          <a:p>
            <a:pPr algn="l"/>
            <a:r>
              <a:rPr lang="en-US" dirty="0"/>
              <a:t>World Philosophy Day was introduced in 2002 by UNESCO (the UN Educational, Scientific and Cultural Organization) with the following objectives:</a:t>
            </a:r>
          </a:p>
          <a:p>
            <a:pPr marL="342900" indent="-342900" algn="l">
              <a:buFont typeface="Arial" panose="020B0604020202020204" pitchFamily="34" charset="0"/>
              <a:buChar char="•"/>
            </a:pPr>
            <a:r>
              <a:rPr lang="en-US" dirty="0"/>
              <a:t>to renew the national, </a:t>
            </a:r>
            <a:r>
              <a:rPr lang="en-US" dirty="0" err="1"/>
              <a:t>subregional</a:t>
            </a:r>
            <a:r>
              <a:rPr lang="en-US" dirty="0"/>
              <a:t>, regional and international commitment to philosophy;</a:t>
            </a:r>
          </a:p>
          <a:p>
            <a:pPr marL="342900" indent="-342900" algn="l">
              <a:buFont typeface="Arial" panose="020B0604020202020204" pitchFamily="34" charset="0"/>
              <a:buChar char="•"/>
            </a:pPr>
            <a:r>
              <a:rPr lang="en-US" dirty="0"/>
              <a:t>to foster philosophical analysis, research and studies on major contemporary issues, so as to respond more effectively to the challenges that are confronting humanity today;</a:t>
            </a:r>
          </a:p>
          <a:p>
            <a:pPr marL="342900" indent="-342900" algn="l">
              <a:buFont typeface="Arial" panose="020B0604020202020204" pitchFamily="34" charset="0"/>
              <a:buChar char="•"/>
            </a:pPr>
            <a:r>
              <a:rPr lang="en-US" dirty="0"/>
              <a:t>to raise public awareness of the importance of philosophy and its critical use in the choices arising for many societies from the effects of globalization or entry into modernity;</a:t>
            </a:r>
          </a:p>
          <a:p>
            <a:pPr marL="342900" indent="-342900" algn="l">
              <a:buFont typeface="Arial" panose="020B0604020202020204" pitchFamily="34" charset="0"/>
              <a:buChar char="•"/>
            </a:pPr>
            <a:r>
              <a:rPr lang="en-US" dirty="0"/>
              <a:t>to appraise the state of philosophy teaching throughout the world, with special emphasis on unequal access;</a:t>
            </a:r>
          </a:p>
          <a:p>
            <a:pPr marL="342900" indent="-342900" algn="l">
              <a:buFont typeface="Arial" panose="020B0604020202020204" pitchFamily="34" charset="0"/>
              <a:buChar char="•"/>
            </a:pPr>
            <a:r>
              <a:rPr lang="en-US" dirty="0"/>
              <a:t>to underline the importance of the universalization of philosophy teaching for future generations</a:t>
            </a:r>
          </a:p>
          <a:p>
            <a:pPr algn="l"/>
            <a:endParaRPr lang="en-US" dirty="0"/>
          </a:p>
        </p:txBody>
      </p:sp>
    </p:spTree>
    <p:extLst>
      <p:ext uri="{BB962C8B-B14F-4D97-AF65-F5344CB8AC3E}">
        <p14:creationId xmlns:p14="http://schemas.microsoft.com/office/powerpoint/2010/main" val="2886001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58" y="-1"/>
            <a:ext cx="7886700" cy="682171"/>
          </a:xfrm>
        </p:spPr>
        <p:txBody>
          <a:bodyPr>
            <a:normAutofit/>
          </a:bodyPr>
          <a:lstStyle/>
          <a:p>
            <a:pPr algn="ctr"/>
            <a:r>
              <a:rPr lang="en-US" sz="3200" b="1" dirty="0" smtClean="0"/>
              <a:t>A Theory </a:t>
            </a:r>
            <a:r>
              <a:rPr lang="en-US" sz="3200" b="1" smtClean="0"/>
              <a:t>of Science</a:t>
            </a:r>
            <a:endParaRPr lang="en-US" sz="3200" b="1" dirty="0"/>
          </a:p>
        </p:txBody>
      </p:sp>
      <p:sp>
        <p:nvSpPr>
          <p:cNvPr id="3" name="Content Placeholder 2"/>
          <p:cNvSpPr>
            <a:spLocks noGrp="1"/>
          </p:cNvSpPr>
          <p:nvPr>
            <p:ph idx="1"/>
          </p:nvPr>
        </p:nvSpPr>
        <p:spPr>
          <a:xfrm>
            <a:off x="1" y="449944"/>
            <a:ext cx="9143999" cy="6408056"/>
          </a:xfrm>
        </p:spPr>
        <p:txBody>
          <a:bodyPr>
            <a:noAutofit/>
          </a:bodyPr>
          <a:lstStyle/>
          <a:p>
            <a:pPr marL="274320" lvl="1"/>
            <a:r>
              <a:rPr lang="en-US" sz="2000" dirty="0" smtClean="0"/>
              <a:t>No specific method governing scientific research because of diversity of approaches</a:t>
            </a:r>
          </a:p>
          <a:p>
            <a:pPr marL="274320" lvl="1"/>
            <a:r>
              <a:rPr lang="en-US" sz="2000" dirty="0" smtClean="0"/>
              <a:t>Because of the social attribute, scientific results are proved/disproved based on scientific reasoning </a:t>
            </a:r>
            <a:r>
              <a:rPr lang="mr-IN" sz="2000" dirty="0" smtClean="0"/>
              <a:t>–</a:t>
            </a:r>
            <a:r>
              <a:rPr lang="en-US" sz="2000" dirty="0" smtClean="0"/>
              <a:t> a common language used by scientists to communicate</a:t>
            </a:r>
          </a:p>
          <a:p>
            <a:pPr marL="274320" lvl="1"/>
            <a:r>
              <a:rPr lang="en-US" sz="2000" dirty="0" smtClean="0"/>
              <a:t>The </a:t>
            </a:r>
            <a:r>
              <a:rPr lang="en-US" sz="2000" dirty="0"/>
              <a:t>objective </a:t>
            </a:r>
            <a:r>
              <a:rPr lang="en-US" sz="2000" dirty="0" smtClean="0"/>
              <a:t>for </a:t>
            </a:r>
            <a:r>
              <a:rPr lang="en-US" sz="2000" dirty="0"/>
              <a:t>s</a:t>
            </a:r>
            <a:r>
              <a:rPr lang="en-US" sz="2000" dirty="0" smtClean="0"/>
              <a:t>cience and scientific research </a:t>
            </a:r>
            <a:r>
              <a:rPr lang="en-US" sz="2000" dirty="0"/>
              <a:t>is to </a:t>
            </a:r>
            <a:endParaRPr lang="en-US" sz="2000" dirty="0" smtClean="0"/>
          </a:p>
          <a:p>
            <a:pPr marL="914400" lvl="2"/>
            <a:r>
              <a:rPr lang="en-US" sz="1800" dirty="0" smtClean="0"/>
              <a:t>Connect knowledge-that to become knowledge-understanding </a:t>
            </a:r>
          </a:p>
          <a:p>
            <a:pPr marL="914400" lvl="2"/>
            <a:r>
              <a:rPr lang="en-US" sz="1800" dirty="0" smtClean="0"/>
              <a:t>Reduce “belief” components in knowledge and replace them with inductive and deductive reasoning</a:t>
            </a:r>
          </a:p>
          <a:p>
            <a:pPr marL="914400" lvl="2"/>
            <a:r>
              <a:rPr lang="en-US" sz="1800" dirty="0" smtClean="0"/>
              <a:t>Reduce </a:t>
            </a:r>
            <a:r>
              <a:rPr lang="en-US" sz="1800" dirty="0"/>
              <a:t>the inductive components and replace them with fewer inductive elements </a:t>
            </a:r>
            <a:r>
              <a:rPr lang="en-US" sz="1800" dirty="0" smtClean="0"/>
              <a:t>and/or </a:t>
            </a:r>
            <a:r>
              <a:rPr lang="en-US" sz="1800" dirty="0"/>
              <a:t>more deductive </a:t>
            </a:r>
            <a:r>
              <a:rPr lang="en-US" sz="1800" dirty="0" smtClean="0"/>
              <a:t>reasoning </a:t>
            </a:r>
            <a:r>
              <a:rPr lang="mr-IN" sz="1800" dirty="0" smtClean="0"/>
              <a:t>–</a:t>
            </a:r>
            <a:r>
              <a:rPr lang="en-US" sz="1800" dirty="0" smtClean="0"/>
              <a:t> to become more deterministic</a:t>
            </a:r>
          </a:p>
          <a:p>
            <a:pPr marL="914400" lvl="2"/>
            <a:r>
              <a:rPr lang="en-US" sz="1800" dirty="0" smtClean="0"/>
              <a:t>Present more </a:t>
            </a:r>
            <a:r>
              <a:rPr lang="en-US" sz="1800" dirty="0"/>
              <a:t>and more laws </a:t>
            </a:r>
            <a:r>
              <a:rPr lang="en-US" sz="1800" dirty="0" smtClean="0"/>
              <a:t>mathematically</a:t>
            </a:r>
            <a:r>
              <a:rPr lang="mr-IN" sz="1800" dirty="0" smtClean="0"/>
              <a:t>–</a:t>
            </a:r>
            <a:r>
              <a:rPr lang="en-US" sz="1800" dirty="0" smtClean="0"/>
              <a:t> to become more quantitative</a:t>
            </a:r>
          </a:p>
          <a:p>
            <a:pPr marL="914400" lvl="2"/>
            <a:r>
              <a:rPr lang="en-US" sz="1800" dirty="0" smtClean="0"/>
              <a:t>Reduce/loosen requirements/conditions</a:t>
            </a:r>
            <a:r>
              <a:rPr lang="mr-IN" sz="1800" dirty="0" smtClean="0"/>
              <a:t>–</a:t>
            </a:r>
            <a:r>
              <a:rPr lang="en-US" sz="1800" dirty="0" smtClean="0"/>
              <a:t> to use more general (universal) laws</a:t>
            </a:r>
            <a:endParaRPr lang="en-US" sz="1800" dirty="0"/>
          </a:p>
          <a:p>
            <a:pPr marL="274320" lvl="1"/>
            <a:r>
              <a:rPr lang="en-US" sz="2000" dirty="0" smtClean="0"/>
              <a:t>Scientific Reasoning: deductive, inductive, dialectical</a:t>
            </a:r>
            <a:r>
              <a:rPr lang="en-US" sz="2000" dirty="0"/>
              <a:t>, </a:t>
            </a:r>
            <a:r>
              <a:rPr lang="en-US" sz="2000" dirty="0" smtClean="0"/>
              <a:t>and Occam’s razor</a:t>
            </a:r>
          </a:p>
          <a:p>
            <a:pPr marL="274320" lvl="1"/>
            <a:r>
              <a:rPr lang="en-US" sz="2000" dirty="0" smtClean="0"/>
              <a:t>Commonly used scientific approaches: (using these methods does not guarantee being correct)</a:t>
            </a:r>
          </a:p>
          <a:p>
            <a:pPr marL="914400" lvl="2"/>
            <a:r>
              <a:rPr lang="en-US" sz="1800" dirty="0"/>
              <a:t>Systematic experiments</a:t>
            </a:r>
          </a:p>
          <a:p>
            <a:pPr marL="914400" lvl="2"/>
            <a:r>
              <a:rPr lang="en-US" sz="1800" dirty="0" smtClean="0"/>
              <a:t>Isolation of variables</a:t>
            </a:r>
          </a:p>
          <a:p>
            <a:pPr marL="914400" lvl="2"/>
            <a:r>
              <a:rPr lang="en-US" sz="1800" dirty="0" smtClean="0"/>
              <a:t>Order analysis (ranking and prioritizing)</a:t>
            </a:r>
          </a:p>
          <a:p>
            <a:pPr marL="914400" lvl="2"/>
            <a:r>
              <a:rPr lang="en-US" sz="1800" dirty="0"/>
              <a:t>Correlation</a:t>
            </a:r>
          </a:p>
          <a:p>
            <a:pPr marL="914400" lvl="2"/>
            <a:r>
              <a:rPr lang="en-US" sz="1800" dirty="0" smtClean="0"/>
              <a:t>Alternatives</a:t>
            </a:r>
          </a:p>
          <a:p>
            <a:pPr marL="274320" lvl="1"/>
            <a:r>
              <a:rPr lang="en-US" sz="2000" dirty="0" smtClean="0"/>
              <a:t>A scientist needs to learn the language of reasoning and use it consciously</a:t>
            </a:r>
            <a:endParaRPr lang="en-US" sz="2000" dirty="0"/>
          </a:p>
        </p:txBody>
      </p:sp>
    </p:spTree>
    <p:extLst>
      <p:ext uri="{BB962C8B-B14F-4D97-AF65-F5344CB8AC3E}">
        <p14:creationId xmlns:p14="http://schemas.microsoft.com/office/powerpoint/2010/main" val="2036453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95" y="223731"/>
            <a:ext cx="7886700" cy="374141"/>
          </a:xfrm>
        </p:spPr>
        <p:txBody>
          <a:bodyPr>
            <a:normAutofit fontScale="90000"/>
          </a:bodyPr>
          <a:lstStyle/>
          <a:p>
            <a:pPr algn="ctr"/>
            <a:r>
              <a:rPr lang="en-US" sz="3200" b="1" dirty="0"/>
              <a:t>Deductive </a:t>
            </a:r>
            <a:r>
              <a:rPr lang="en-US" sz="3200" b="1" dirty="0" smtClean="0"/>
              <a:t>Reasoning</a:t>
            </a:r>
            <a:endParaRPr lang="en-US" dirty="0"/>
          </a:p>
        </p:txBody>
      </p:sp>
      <p:sp>
        <p:nvSpPr>
          <p:cNvPr id="3" name="Content Placeholder 2"/>
          <p:cNvSpPr>
            <a:spLocks noGrp="1"/>
          </p:cNvSpPr>
          <p:nvPr>
            <p:ph idx="1"/>
          </p:nvPr>
        </p:nvSpPr>
        <p:spPr>
          <a:xfrm>
            <a:off x="-9833" y="487824"/>
            <a:ext cx="9128777" cy="6370176"/>
          </a:xfrm>
        </p:spPr>
        <p:txBody>
          <a:bodyPr>
            <a:noAutofit/>
          </a:bodyPr>
          <a:lstStyle/>
          <a:p>
            <a:pPr>
              <a:lnSpc>
                <a:spcPct val="100000"/>
              </a:lnSpc>
            </a:pPr>
            <a:r>
              <a:rPr lang="en-US" sz="2400" dirty="0"/>
              <a:t>T</a:t>
            </a:r>
            <a:r>
              <a:rPr lang="en-US" sz="2400" dirty="0" smtClean="0"/>
              <a:t>o derive </a:t>
            </a:r>
            <a:r>
              <a:rPr lang="en-US" sz="2400" dirty="0"/>
              <a:t>understanding of a specific </a:t>
            </a:r>
            <a:r>
              <a:rPr lang="en-US" sz="2400" dirty="0" smtClean="0"/>
              <a:t>problem based </a:t>
            </a:r>
            <a:r>
              <a:rPr lang="en-US" sz="2400" dirty="0"/>
              <a:t>on general knowledge.</a:t>
            </a:r>
            <a:endParaRPr lang="en-US" sz="2400" dirty="0" smtClean="0"/>
          </a:p>
          <a:p>
            <a:pPr>
              <a:lnSpc>
                <a:spcPct val="100000"/>
              </a:lnSpc>
            </a:pPr>
            <a:r>
              <a:rPr lang="en-US" sz="2400" dirty="0" smtClean="0"/>
              <a:t>It is forwardly deterministic and truth preserving, like a pipe: if the thing put-in is right, the outcome is right! </a:t>
            </a:r>
          </a:p>
          <a:p>
            <a:pPr>
              <a:lnSpc>
                <a:spcPct val="100000"/>
              </a:lnSpc>
            </a:pPr>
            <a:r>
              <a:rPr lang="en-US" sz="2400" dirty="0" smtClean="0"/>
              <a:t>A</a:t>
            </a:r>
            <a:r>
              <a:rPr lang="en-US" sz="2400" dirty="0"/>
              <a:t>=&gt;B=&gt;…=&gt;</a:t>
            </a:r>
            <a:r>
              <a:rPr lang="en-US" sz="2400" dirty="0" smtClean="0"/>
              <a:t>Z, in mathematics, A=&gt;Z can be a very long derivation</a:t>
            </a:r>
            <a:endParaRPr lang="en-US" sz="2400" dirty="0"/>
          </a:p>
          <a:p>
            <a:pPr>
              <a:lnSpc>
                <a:spcPct val="100000"/>
              </a:lnSpc>
            </a:pPr>
            <a:r>
              <a:rPr lang="en-US" sz="2400" dirty="0"/>
              <a:t>Issues of concerns: </a:t>
            </a:r>
          </a:p>
          <a:p>
            <a:pPr lvl="1">
              <a:lnSpc>
                <a:spcPct val="100000"/>
              </a:lnSpc>
            </a:pPr>
            <a:r>
              <a:rPr lang="en-US" sz="2000" dirty="0" smtClean="0"/>
              <a:t>If the deduction is not pure math, the system may be permeable -- there are possible fallacies (invalid reasoning)</a:t>
            </a:r>
          </a:p>
          <a:p>
            <a:pPr lvl="1">
              <a:lnSpc>
                <a:spcPct val="100000"/>
              </a:lnSpc>
            </a:pPr>
            <a:r>
              <a:rPr lang="en-US" sz="2000" dirty="0" smtClean="0"/>
              <a:t>If additional approximations are made at some steps: pipe has connections!</a:t>
            </a:r>
          </a:p>
          <a:p>
            <a:pPr lvl="1">
              <a:lnSpc>
                <a:spcPct val="100000"/>
              </a:lnSpc>
            </a:pPr>
            <a:r>
              <a:rPr lang="en-US" sz="2000" dirty="0"/>
              <a:t>R</a:t>
            </a:r>
            <a:r>
              <a:rPr lang="en-US" sz="2000" dirty="0" smtClean="0"/>
              <a:t>easonable </a:t>
            </a:r>
            <a:r>
              <a:rPr lang="en-US" sz="2000" dirty="0"/>
              <a:t>possibilities </a:t>
            </a:r>
            <a:r>
              <a:rPr lang="en-US" sz="2000" dirty="0" smtClean="0"/>
              <a:t>can get lost </a:t>
            </a:r>
            <a:r>
              <a:rPr lang="en-US" sz="2000" dirty="0"/>
              <a:t>in the steps </a:t>
            </a:r>
            <a:r>
              <a:rPr lang="en-US" sz="2000" dirty="0" smtClean="0"/>
              <a:t>– Leakage at connection?</a:t>
            </a:r>
            <a:endParaRPr lang="en-US" sz="2000" dirty="0"/>
          </a:p>
          <a:p>
            <a:pPr lvl="1">
              <a:lnSpc>
                <a:spcPct val="100000"/>
              </a:lnSpc>
            </a:pPr>
            <a:r>
              <a:rPr lang="en-US" sz="2000" dirty="0"/>
              <a:t>F</a:t>
            </a:r>
            <a:r>
              <a:rPr lang="en-US" sz="2000" dirty="0" smtClean="0"/>
              <a:t>alse </a:t>
            </a:r>
            <a:r>
              <a:rPr lang="en-US" sz="2000" dirty="0"/>
              <a:t>possibilities </a:t>
            </a:r>
            <a:r>
              <a:rPr lang="en-US" sz="2000" dirty="0" smtClean="0"/>
              <a:t>can be </a:t>
            </a:r>
            <a:r>
              <a:rPr lang="en-US" sz="2000" dirty="0"/>
              <a:t>introduced in the steps -- contaminations?</a:t>
            </a:r>
          </a:p>
          <a:p>
            <a:pPr lvl="1">
              <a:lnSpc>
                <a:spcPct val="100000"/>
              </a:lnSpc>
            </a:pPr>
            <a:r>
              <a:rPr lang="en-US" sz="2000" dirty="0"/>
              <a:t>Can the reasoning eventually reach the start point -- circular and flawed</a:t>
            </a:r>
            <a:r>
              <a:rPr lang="en-US" sz="2000" dirty="0" smtClean="0"/>
              <a:t>?</a:t>
            </a:r>
            <a:r>
              <a:rPr lang="en-US" dirty="0"/>
              <a:t> </a:t>
            </a:r>
            <a:endParaRPr lang="en-US" dirty="0" smtClean="0"/>
          </a:p>
          <a:p>
            <a:pPr>
              <a:lnSpc>
                <a:spcPct val="100000"/>
              </a:lnSpc>
            </a:pPr>
            <a:r>
              <a:rPr lang="en-US" sz="2400" dirty="0" smtClean="0"/>
              <a:t>Causality:</a:t>
            </a:r>
          </a:p>
          <a:p>
            <a:pPr lvl="1">
              <a:lnSpc>
                <a:spcPct val="100000"/>
              </a:lnSpc>
            </a:pPr>
            <a:r>
              <a:rPr lang="en-US" sz="2000" dirty="0" smtClean="0"/>
              <a:t>If time is in a law, the law carries/describes causal relation</a:t>
            </a:r>
          </a:p>
          <a:p>
            <a:pPr lvl="1">
              <a:lnSpc>
                <a:spcPct val="100000"/>
              </a:lnSpc>
            </a:pPr>
            <a:r>
              <a:rPr lang="en-US" sz="2000" dirty="0" smtClean="0"/>
              <a:t>If time is not in a law (</a:t>
            </a:r>
            <a:r>
              <a:rPr lang="en-US" sz="2000" dirty="0"/>
              <a:t>quasi-steady state</a:t>
            </a:r>
            <a:r>
              <a:rPr lang="en-US" sz="2000" dirty="0" smtClean="0"/>
              <a:t>), causal relation is provided externally by one of the variables</a:t>
            </a:r>
            <a:endParaRPr lang="en-US" sz="2000" dirty="0"/>
          </a:p>
        </p:txBody>
      </p:sp>
    </p:spTree>
    <p:extLst>
      <p:ext uri="{BB962C8B-B14F-4D97-AF65-F5344CB8AC3E}">
        <p14:creationId xmlns:p14="http://schemas.microsoft.com/office/powerpoint/2010/main" val="3545450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23"/>
            <a:ext cx="7886700" cy="549273"/>
          </a:xfrm>
        </p:spPr>
        <p:txBody>
          <a:bodyPr>
            <a:normAutofit/>
          </a:bodyPr>
          <a:lstStyle/>
          <a:p>
            <a:pPr algn="ctr"/>
            <a:r>
              <a:rPr lang="en-US" sz="3200" b="1" dirty="0"/>
              <a:t>Deductive </a:t>
            </a:r>
            <a:r>
              <a:rPr lang="en-US" sz="3200" b="1" dirty="0" smtClean="0"/>
              <a:t>Reasoning, cont. I</a:t>
            </a:r>
            <a:endParaRPr lang="en-US" dirty="0"/>
          </a:p>
        </p:txBody>
      </p:sp>
      <p:sp>
        <p:nvSpPr>
          <p:cNvPr id="3" name="Content Placeholder 2"/>
          <p:cNvSpPr>
            <a:spLocks noGrp="1"/>
          </p:cNvSpPr>
          <p:nvPr>
            <p:ph idx="1"/>
          </p:nvPr>
        </p:nvSpPr>
        <p:spPr>
          <a:xfrm>
            <a:off x="0" y="384583"/>
            <a:ext cx="9144000" cy="6198780"/>
          </a:xfrm>
        </p:spPr>
        <p:txBody>
          <a:bodyPr>
            <a:noAutofit/>
          </a:bodyPr>
          <a:lstStyle/>
          <a:p>
            <a:pPr>
              <a:lnSpc>
                <a:spcPct val="100000"/>
              </a:lnSpc>
            </a:pPr>
            <a:r>
              <a:rPr lang="en-US" sz="2000" dirty="0"/>
              <a:t>Problems with Deductive reasoning: </a:t>
            </a:r>
          </a:p>
          <a:p>
            <a:pPr lvl="1">
              <a:lnSpc>
                <a:spcPct val="100000"/>
              </a:lnSpc>
            </a:pPr>
            <a:r>
              <a:rPr lang="en-US" sz="1800" dirty="0"/>
              <a:t>Deductive reasoning itself cannot provide a starting point.  </a:t>
            </a:r>
            <a:r>
              <a:rPr lang="en-US" sz="1800" dirty="0" smtClean="0"/>
              <a:t>The reasoning cannot go backward. (solution is known but guessing the equation=&gt;</a:t>
            </a:r>
            <a:r>
              <a:rPr lang="en-US" sz="1800" dirty="0" err="1" smtClean="0"/>
              <a:t>abductive</a:t>
            </a:r>
            <a:r>
              <a:rPr lang="en-US" sz="1800" dirty="0" smtClean="0"/>
              <a:t>)</a:t>
            </a:r>
          </a:p>
          <a:p>
            <a:pPr lvl="1">
              <a:lnSpc>
                <a:spcPct val="100000"/>
              </a:lnSpc>
            </a:pPr>
            <a:r>
              <a:rPr lang="en-US" sz="1800" dirty="0" smtClean="0"/>
              <a:t>Without </a:t>
            </a:r>
            <a:r>
              <a:rPr lang="en-US" sz="1800" dirty="0"/>
              <a:t>a </a:t>
            </a:r>
            <a:r>
              <a:rPr lang="en-US" sz="1800" dirty="0" smtClean="0"/>
              <a:t>justified start </a:t>
            </a:r>
            <a:r>
              <a:rPr lang="en-US" sz="1800" dirty="0"/>
              <a:t>point, the reasoning is “infinitely regressive”. People can question the start point</a:t>
            </a:r>
            <a:r>
              <a:rPr lang="en-US" sz="1800" dirty="0" smtClean="0"/>
              <a:t>. (Socrates is a man=&gt;all man is mortal=&gt;&gt;</a:t>
            </a:r>
            <a:r>
              <a:rPr lang="en-US" sz="1800" dirty="0"/>
              <a:t>S</a:t>
            </a:r>
            <a:r>
              <a:rPr lang="en-US" sz="1800" dirty="0" smtClean="0"/>
              <a:t>ocrates is mortal)</a:t>
            </a:r>
            <a:endParaRPr lang="en-US" sz="1800" dirty="0"/>
          </a:p>
          <a:p>
            <a:pPr lvl="1">
              <a:lnSpc>
                <a:spcPct val="100000"/>
              </a:lnSpc>
            </a:pPr>
            <a:r>
              <a:rPr lang="en-US" sz="1800" dirty="0"/>
              <a:t>If the steps are not mathematical, every step has to be checked carefully</a:t>
            </a:r>
          </a:p>
          <a:p>
            <a:pPr lvl="1">
              <a:lnSpc>
                <a:spcPct val="100000"/>
              </a:lnSpc>
            </a:pPr>
            <a:r>
              <a:rPr lang="en-US" sz="1800" dirty="0"/>
              <a:t>If deductive reasoning is carried out by numerical simulations, some leakage or contamination may occur. A question is whether they will be large enough to affect the </a:t>
            </a:r>
            <a:r>
              <a:rPr lang="en-US" sz="1800" dirty="0" smtClean="0"/>
              <a:t>conclusions</a:t>
            </a:r>
          </a:p>
          <a:p>
            <a:pPr lvl="1">
              <a:lnSpc>
                <a:spcPct val="100000"/>
              </a:lnSpc>
            </a:pPr>
            <a:r>
              <a:rPr lang="en-US" sz="1800" dirty="0" smtClean="0"/>
              <a:t>If result is known but try to derive the cause, the reasoning has to start at the beginning and eliminate all other possibilities along the way— dialectical and not </a:t>
            </a:r>
            <a:r>
              <a:rPr lang="en-US" sz="1800" dirty="0" err="1" smtClean="0"/>
              <a:t>abductive</a:t>
            </a:r>
            <a:r>
              <a:rPr lang="en-US" sz="1800" dirty="0" smtClean="0"/>
              <a:t> (Alvarez hypothesis: extinction of dinosaurs, took 30 years to be accepted, Darwinian still has work to do on social aspects although most scientists accepted it) </a:t>
            </a:r>
            <a:endParaRPr lang="en-US" sz="2000" dirty="0"/>
          </a:p>
          <a:p>
            <a:pPr>
              <a:lnSpc>
                <a:spcPct val="100000"/>
              </a:lnSpc>
            </a:pPr>
            <a:r>
              <a:rPr lang="en-US" sz="2000" dirty="0" smtClean="0"/>
              <a:t>A </a:t>
            </a:r>
            <a:r>
              <a:rPr lang="en-US" sz="2000" dirty="0"/>
              <a:t>starting point may be assumed by </a:t>
            </a:r>
            <a:endParaRPr lang="en-US" sz="2000" dirty="0" smtClean="0"/>
          </a:p>
          <a:p>
            <a:pPr lvl="1">
              <a:lnSpc>
                <a:spcPct val="100000"/>
              </a:lnSpc>
            </a:pPr>
            <a:r>
              <a:rPr lang="en-US" sz="1800" dirty="0" smtClean="0"/>
              <a:t>a </a:t>
            </a:r>
            <a:r>
              <a:rPr lang="en-US" sz="1800" dirty="0"/>
              <a:t>“self-evident” assumption, </a:t>
            </a:r>
            <a:r>
              <a:rPr lang="en-US" sz="1800" dirty="0" smtClean="0"/>
              <a:t>(less often in science because these have been called laws)</a:t>
            </a:r>
          </a:p>
          <a:p>
            <a:pPr lvl="1">
              <a:lnSpc>
                <a:spcPct val="100000"/>
              </a:lnSpc>
            </a:pPr>
            <a:r>
              <a:rPr lang="en-US" sz="1800" dirty="0"/>
              <a:t>physical laws with thorough examination of relevance and applicability</a:t>
            </a:r>
          </a:p>
          <a:p>
            <a:pPr lvl="1">
              <a:lnSpc>
                <a:spcPct val="100000"/>
              </a:lnSpc>
            </a:pPr>
            <a:r>
              <a:rPr lang="en-US" sz="1800" dirty="0" smtClean="0"/>
              <a:t>observational </a:t>
            </a:r>
            <a:r>
              <a:rPr lang="en-US" sz="1800" dirty="0"/>
              <a:t>evidence</a:t>
            </a:r>
            <a:r>
              <a:rPr lang="en-US" sz="1800" dirty="0" smtClean="0"/>
              <a:t>, which often involves or is based on inductive reasoning </a:t>
            </a:r>
          </a:p>
          <a:p>
            <a:pPr lvl="1">
              <a:lnSpc>
                <a:spcPct val="100000"/>
              </a:lnSpc>
            </a:pPr>
            <a:r>
              <a:rPr lang="en-US" sz="1800" dirty="0" smtClean="0"/>
              <a:t>If the assumption is wrong, everything is questionable (putting garbage in a pipe)</a:t>
            </a:r>
            <a:endParaRPr lang="en-US" sz="1800" dirty="0"/>
          </a:p>
        </p:txBody>
      </p:sp>
    </p:spTree>
    <p:extLst>
      <p:ext uri="{BB962C8B-B14F-4D97-AF65-F5344CB8AC3E}">
        <p14:creationId xmlns:p14="http://schemas.microsoft.com/office/powerpoint/2010/main" val="17354034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48929"/>
          </a:xfrm>
        </p:spPr>
        <p:txBody>
          <a:bodyPr>
            <a:normAutofit/>
          </a:bodyPr>
          <a:lstStyle/>
          <a:p>
            <a:pPr algn="ctr"/>
            <a:r>
              <a:rPr lang="en-US" sz="3200" b="1" dirty="0"/>
              <a:t>Deductive </a:t>
            </a:r>
            <a:r>
              <a:rPr lang="en-US" sz="3200" b="1" dirty="0" smtClean="0"/>
              <a:t>Reasoning, </a:t>
            </a:r>
            <a:r>
              <a:rPr lang="en-US" sz="3200" b="1" dirty="0" err="1" smtClean="0"/>
              <a:t>cont.II</a:t>
            </a:r>
            <a:endParaRPr lang="en-US" dirty="0"/>
          </a:p>
        </p:txBody>
      </p:sp>
      <p:sp>
        <p:nvSpPr>
          <p:cNvPr id="3" name="Content Placeholder 2"/>
          <p:cNvSpPr>
            <a:spLocks noGrp="1"/>
          </p:cNvSpPr>
          <p:nvPr>
            <p:ph idx="1"/>
          </p:nvPr>
        </p:nvSpPr>
        <p:spPr>
          <a:xfrm>
            <a:off x="0" y="549274"/>
            <a:ext cx="9143999" cy="6308726"/>
          </a:xfrm>
        </p:spPr>
        <p:txBody>
          <a:bodyPr>
            <a:noAutofit/>
          </a:bodyPr>
          <a:lstStyle/>
          <a:p>
            <a:pPr>
              <a:lnSpc>
                <a:spcPct val="100000"/>
              </a:lnSpc>
              <a:spcBef>
                <a:spcPts val="0"/>
              </a:spcBef>
            </a:pPr>
            <a:r>
              <a:rPr lang="en-US" sz="2000" dirty="0"/>
              <a:t>Applied sciences: </a:t>
            </a:r>
            <a:endParaRPr lang="en-US" sz="2000" dirty="0" smtClean="0"/>
          </a:p>
          <a:p>
            <a:pPr lvl="1">
              <a:lnSpc>
                <a:spcPct val="100000"/>
              </a:lnSpc>
            </a:pPr>
            <a:r>
              <a:rPr lang="en-US" sz="1800" dirty="0" smtClean="0"/>
              <a:t>many </a:t>
            </a:r>
            <a:r>
              <a:rPr lang="en-US" sz="1800" dirty="0"/>
              <a:t>science laws are written in forms of mathematical equations, i.e. </a:t>
            </a:r>
            <a:endParaRPr lang="en-US" sz="1800" dirty="0" smtClean="0"/>
          </a:p>
          <a:p>
            <a:pPr lvl="1">
              <a:lnSpc>
                <a:spcPct val="100000"/>
              </a:lnSpc>
            </a:pPr>
            <a:r>
              <a:rPr lang="en-US" sz="1800" dirty="0" smtClean="0"/>
              <a:t>many </a:t>
            </a:r>
            <a:r>
              <a:rPr lang="en-US" sz="1800" dirty="0"/>
              <a:t>engineering problems can become solving these equations numerically with different terms under different initial and boundary conditions</a:t>
            </a:r>
          </a:p>
          <a:p>
            <a:pPr>
              <a:lnSpc>
                <a:spcPct val="100000"/>
              </a:lnSpc>
              <a:spcBef>
                <a:spcPts val="600"/>
              </a:spcBef>
            </a:pPr>
            <a:r>
              <a:rPr lang="en-US" sz="2000" dirty="0" smtClean="0"/>
              <a:t>A </a:t>
            </a:r>
            <a:r>
              <a:rPr lang="en-US" sz="2000" dirty="0"/>
              <a:t>fundamental assumption in </a:t>
            </a:r>
            <a:r>
              <a:rPr lang="en-US" sz="2000" dirty="0" smtClean="0"/>
              <a:t>science</a:t>
            </a:r>
            <a:r>
              <a:rPr lang="en-US" sz="2000" dirty="0"/>
              <a:t>: </a:t>
            </a:r>
          </a:p>
          <a:p>
            <a:pPr lvl="1">
              <a:lnSpc>
                <a:spcPct val="100000"/>
              </a:lnSpc>
            </a:pPr>
            <a:r>
              <a:rPr lang="en-US" sz="1800" dirty="0"/>
              <a:t>If the deductive reasoning is based on mathematics, there is no leakage and contamination:</a:t>
            </a:r>
          </a:p>
          <a:p>
            <a:pPr lvl="1">
              <a:lnSpc>
                <a:spcPct val="100000"/>
              </a:lnSpc>
            </a:pPr>
            <a:r>
              <a:rPr lang="en-US" sz="1800" dirty="0"/>
              <a:t>This assumption so far works “amazingly” perfectly.  </a:t>
            </a:r>
          </a:p>
          <a:p>
            <a:pPr>
              <a:spcBef>
                <a:spcPts val="600"/>
              </a:spcBef>
            </a:pPr>
            <a:r>
              <a:rPr lang="en-US" sz="2000" dirty="0" smtClean="0"/>
              <a:t>Relationship between science (other than math) and mathematics</a:t>
            </a:r>
          </a:p>
          <a:p>
            <a:pPr lvl="1">
              <a:lnSpc>
                <a:spcPct val="100000"/>
              </a:lnSpc>
              <a:spcBef>
                <a:spcPts val="0"/>
              </a:spcBef>
            </a:pPr>
            <a:r>
              <a:rPr lang="en-US" sz="1800" dirty="0" smtClean="0"/>
              <a:t>Since </a:t>
            </a:r>
            <a:r>
              <a:rPr lang="en-US" sz="1800" dirty="0"/>
              <a:t>mathematics was developed </a:t>
            </a:r>
            <a:r>
              <a:rPr lang="en-US" sz="1800" dirty="0" smtClean="0"/>
              <a:t>independent </a:t>
            </a:r>
            <a:r>
              <a:rPr lang="en-US" sz="1800" dirty="0"/>
              <a:t>of </a:t>
            </a:r>
            <a:r>
              <a:rPr lang="en-US" sz="1800" dirty="0" smtClean="0"/>
              <a:t>the science </a:t>
            </a:r>
            <a:r>
              <a:rPr lang="en-US" sz="1800" dirty="0"/>
              <a:t>laws and their mathematical forms, why should the solutions based on the mathematical procedures be related to the problem we are studying? </a:t>
            </a:r>
            <a:endParaRPr lang="en-US" sz="1800" dirty="0" smtClean="0"/>
          </a:p>
          <a:p>
            <a:pPr lvl="1">
              <a:lnSpc>
                <a:spcPct val="100000"/>
              </a:lnSpc>
              <a:spcBef>
                <a:spcPts val="0"/>
              </a:spcBef>
            </a:pPr>
            <a:r>
              <a:rPr lang="en-US" sz="1800" dirty="0" smtClean="0"/>
              <a:t>Can </a:t>
            </a:r>
            <a:r>
              <a:rPr lang="en-US" sz="1800" dirty="0"/>
              <a:t>mathematic procedures introduce leakage or contamination in the process? Why not—the most puzzling question to me concerning philosophy of science</a:t>
            </a:r>
            <a:r>
              <a:rPr lang="en-US" sz="1800" dirty="0" smtClean="0"/>
              <a:t>?</a:t>
            </a:r>
            <a:r>
              <a:rPr lang="en-US" sz="1800" dirty="0"/>
              <a:t> </a:t>
            </a:r>
          </a:p>
          <a:p>
            <a:pPr lvl="1">
              <a:lnSpc>
                <a:spcPct val="100000"/>
              </a:lnSpc>
              <a:spcBef>
                <a:spcPts val="0"/>
              </a:spcBef>
            </a:pPr>
            <a:r>
              <a:rPr lang="en-US" sz="1800" dirty="0" smtClean="0"/>
              <a:t>In our scientific research, if </a:t>
            </a:r>
            <a:r>
              <a:rPr lang="en-US" sz="1800" dirty="0"/>
              <a:t>the solutions are inconsistent with the observation/expectations, we question the </a:t>
            </a:r>
            <a:r>
              <a:rPr lang="en-US" sz="1800" dirty="0" smtClean="0"/>
              <a:t>equations used, approximations made, </a:t>
            </a:r>
            <a:r>
              <a:rPr lang="en-US" sz="1800" dirty="0"/>
              <a:t>the terms included, boundary conditions, and initial conditions, but </a:t>
            </a:r>
            <a:r>
              <a:rPr lang="en-US" sz="1800" b="1" dirty="0"/>
              <a:t>not the mathematical procedures</a:t>
            </a:r>
            <a:r>
              <a:rPr lang="en-US" sz="1800" dirty="0"/>
              <a:t>!  </a:t>
            </a:r>
          </a:p>
          <a:p>
            <a:pPr lvl="1">
              <a:lnSpc>
                <a:spcPct val="100000"/>
              </a:lnSpc>
              <a:spcBef>
                <a:spcPts val="0"/>
              </a:spcBef>
            </a:pPr>
            <a:r>
              <a:rPr lang="en-US" sz="1800" dirty="0"/>
              <a:t>Some </a:t>
            </a:r>
            <a:r>
              <a:rPr lang="en-US" sz="1800" dirty="0" smtClean="0"/>
              <a:t>steps in a research </a:t>
            </a:r>
            <a:r>
              <a:rPr lang="en-US" sz="1800" dirty="0"/>
              <a:t>may not be purely mathematical, but are based on assumptions. These assumptions are often subjects of careful scrutiny</a:t>
            </a:r>
            <a:r>
              <a:rPr lang="en-US" sz="1800" dirty="0" smtClean="0"/>
              <a:t>.</a:t>
            </a:r>
            <a:endParaRPr lang="en-US" sz="1600" dirty="0"/>
          </a:p>
        </p:txBody>
      </p:sp>
    </p:spTree>
    <p:extLst>
      <p:ext uri="{BB962C8B-B14F-4D97-AF65-F5344CB8AC3E}">
        <p14:creationId xmlns:p14="http://schemas.microsoft.com/office/powerpoint/2010/main" val="29036278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340"/>
            <a:ext cx="7886700" cy="900003"/>
          </a:xfrm>
        </p:spPr>
        <p:txBody>
          <a:bodyPr>
            <a:noAutofit/>
          </a:bodyPr>
          <a:lstStyle/>
          <a:p>
            <a:pPr algn="ctr"/>
            <a:r>
              <a:rPr lang="en-US" sz="3200" b="1" dirty="0"/>
              <a:t>Inductive Reasoning </a:t>
            </a:r>
            <a:r>
              <a:rPr lang="en-US" sz="3200" b="1" dirty="0" smtClean="0"/>
              <a:t/>
            </a:r>
            <a:br>
              <a:rPr lang="en-US" sz="3200" b="1" dirty="0" smtClean="0"/>
            </a:br>
            <a:r>
              <a:rPr lang="en-US" sz="2000" dirty="0" smtClean="0"/>
              <a:t>(</a:t>
            </a:r>
            <a:r>
              <a:rPr lang="en-US" sz="2000" dirty="0"/>
              <a:t>not the induction method in </a:t>
            </a:r>
            <a:r>
              <a:rPr lang="en-US" sz="2000" dirty="0" smtClean="0"/>
              <a:t>mathematics, which is deductive)</a:t>
            </a:r>
            <a:endParaRPr lang="en-US" sz="2000" dirty="0"/>
          </a:p>
        </p:txBody>
      </p:sp>
      <p:sp>
        <p:nvSpPr>
          <p:cNvPr id="3" name="Content Placeholder 2"/>
          <p:cNvSpPr>
            <a:spLocks noGrp="1"/>
          </p:cNvSpPr>
          <p:nvPr>
            <p:ph idx="1"/>
          </p:nvPr>
        </p:nvSpPr>
        <p:spPr>
          <a:xfrm>
            <a:off x="0" y="939226"/>
            <a:ext cx="9144000" cy="5888657"/>
          </a:xfrm>
        </p:spPr>
        <p:txBody>
          <a:bodyPr>
            <a:noAutofit/>
          </a:bodyPr>
          <a:lstStyle/>
          <a:p>
            <a:pPr>
              <a:lnSpc>
                <a:spcPct val="100000"/>
              </a:lnSpc>
              <a:spcBef>
                <a:spcPts val="1200"/>
              </a:spcBef>
            </a:pPr>
            <a:r>
              <a:rPr lang="en-US" sz="2000" dirty="0" smtClean="0"/>
              <a:t>Inductive </a:t>
            </a:r>
            <a:r>
              <a:rPr lang="en-US" sz="2000" dirty="0"/>
              <a:t>reasoning is empirical: to build our </a:t>
            </a:r>
            <a:r>
              <a:rPr lang="en-US" sz="2000" dirty="0" smtClean="0"/>
              <a:t>knowledge based </a:t>
            </a:r>
            <a:r>
              <a:rPr lang="en-US" sz="2000" dirty="0"/>
              <a:t>on </a:t>
            </a:r>
            <a:r>
              <a:rPr lang="en-US" sz="2000" dirty="0" smtClean="0"/>
              <a:t>generalization of limited observations, not based on logic, i.e. observation based laws. </a:t>
            </a:r>
          </a:p>
          <a:p>
            <a:pPr>
              <a:lnSpc>
                <a:spcPct val="100000"/>
              </a:lnSpc>
              <a:spcBef>
                <a:spcPts val="1200"/>
              </a:spcBef>
            </a:pPr>
            <a:r>
              <a:rPr lang="en-US" sz="2000" dirty="0" smtClean="0"/>
              <a:t>It can go across the lines of deductive reasoning</a:t>
            </a:r>
            <a:endParaRPr lang="en-US" sz="2000" dirty="0"/>
          </a:p>
          <a:p>
            <a:pPr>
              <a:lnSpc>
                <a:spcPct val="100000"/>
              </a:lnSpc>
              <a:spcBef>
                <a:spcPts val="1200"/>
              </a:spcBef>
            </a:pPr>
            <a:r>
              <a:rPr lang="en-US" sz="2000" dirty="0"/>
              <a:t>In science, </a:t>
            </a:r>
            <a:r>
              <a:rPr lang="en-US" sz="2000" dirty="0" smtClean="0"/>
              <a:t>observational </a:t>
            </a:r>
            <a:r>
              <a:rPr lang="en-US" sz="2000" dirty="0"/>
              <a:t>correlation </a:t>
            </a:r>
            <a:r>
              <a:rPr lang="en-US" sz="2000" dirty="0" smtClean="0"/>
              <a:t>between </a:t>
            </a:r>
            <a:r>
              <a:rPr lang="en-US" sz="2000" dirty="0"/>
              <a:t>two </a:t>
            </a:r>
            <a:r>
              <a:rPr lang="en-US" sz="2000" dirty="0" smtClean="0"/>
              <a:t>(or more) phenomena is a most commonly used method.  (</a:t>
            </a:r>
            <a:r>
              <a:rPr lang="en-US" sz="2000" dirty="0"/>
              <a:t>C</a:t>
            </a:r>
            <a:r>
              <a:rPr lang="en-US" sz="2000" dirty="0" smtClean="0"/>
              <a:t>hinese medicine)</a:t>
            </a:r>
          </a:p>
          <a:p>
            <a:pPr>
              <a:lnSpc>
                <a:spcPct val="100000"/>
              </a:lnSpc>
              <a:spcBef>
                <a:spcPts val="1200"/>
              </a:spcBef>
            </a:pPr>
            <a:r>
              <a:rPr lang="en-US" sz="2000" i="1" dirty="0" smtClean="0"/>
              <a:t>To generalize </a:t>
            </a:r>
            <a:r>
              <a:rPr lang="en-US" sz="2000" dirty="0" smtClean="0"/>
              <a:t>an observation is based on inductive reasoning. (observation itself is not reasoning) </a:t>
            </a:r>
          </a:p>
          <a:p>
            <a:pPr>
              <a:lnSpc>
                <a:spcPct val="100000"/>
              </a:lnSpc>
              <a:spcBef>
                <a:spcPts val="1200"/>
              </a:spcBef>
            </a:pPr>
            <a:r>
              <a:rPr lang="en-US" sz="2000" dirty="0" smtClean="0"/>
              <a:t>There are two general possible situations:</a:t>
            </a:r>
          </a:p>
          <a:p>
            <a:pPr lvl="1">
              <a:lnSpc>
                <a:spcPct val="100000"/>
              </a:lnSpc>
              <a:spcBef>
                <a:spcPts val="1200"/>
              </a:spcBef>
            </a:pPr>
            <a:r>
              <a:rPr lang="en-US" sz="1800" dirty="0" smtClean="0"/>
              <a:t>The </a:t>
            </a:r>
            <a:r>
              <a:rPr lang="en-US" sz="1800" dirty="0"/>
              <a:t>correlation may be traced to some reasonable expectations </a:t>
            </a:r>
            <a:r>
              <a:rPr lang="en-US" sz="1800" dirty="0" smtClean="0"/>
              <a:t>(parallel to deductive reasoning )</a:t>
            </a:r>
          </a:p>
          <a:p>
            <a:pPr lvl="1">
              <a:lnSpc>
                <a:spcPct val="100000"/>
              </a:lnSpc>
              <a:spcBef>
                <a:spcPts val="1200"/>
              </a:spcBef>
            </a:pPr>
            <a:r>
              <a:rPr lang="en-US" sz="1800" dirty="0" smtClean="0"/>
              <a:t>It is not understandable: may </a:t>
            </a:r>
            <a:r>
              <a:rPr lang="en-US" sz="1800" dirty="0"/>
              <a:t>lead to discovery of new </a:t>
            </a:r>
            <a:r>
              <a:rPr lang="en-US" sz="1800" dirty="0" smtClean="0"/>
              <a:t>knowledge (perpendicular to deductive reasoning) </a:t>
            </a:r>
            <a:endParaRPr lang="en-US" sz="1800" dirty="0"/>
          </a:p>
          <a:p>
            <a:pPr>
              <a:lnSpc>
                <a:spcPct val="100000"/>
              </a:lnSpc>
              <a:spcBef>
                <a:spcPts val="1200"/>
              </a:spcBef>
            </a:pPr>
            <a:r>
              <a:rPr lang="en-US" sz="2000" dirty="0" smtClean="0"/>
              <a:t>Parallel situation: usually used as justification and explanation for deductive results</a:t>
            </a:r>
          </a:p>
          <a:p>
            <a:pPr>
              <a:lnSpc>
                <a:spcPct val="100000"/>
              </a:lnSpc>
              <a:spcBef>
                <a:spcPts val="1200"/>
              </a:spcBef>
            </a:pPr>
            <a:r>
              <a:rPr lang="en-US" sz="2000" dirty="0" smtClean="0"/>
              <a:t>Perpendicular situation: often </a:t>
            </a:r>
            <a:r>
              <a:rPr lang="en-US" sz="2000" dirty="0"/>
              <a:t>used </a:t>
            </a:r>
            <a:r>
              <a:rPr lang="en-US" sz="2000" dirty="0" smtClean="0"/>
              <a:t>as start point for deductive </a:t>
            </a:r>
            <a:r>
              <a:rPr lang="en-US" sz="2000" dirty="0"/>
              <a:t>reasoning and/or to simplify the mathematics</a:t>
            </a:r>
            <a:r>
              <a:rPr lang="en-US" sz="2400" dirty="0" smtClean="0"/>
              <a:t>.</a:t>
            </a:r>
            <a:endParaRPr lang="en-US" sz="2400" dirty="0"/>
          </a:p>
        </p:txBody>
      </p:sp>
    </p:spTree>
    <p:extLst>
      <p:ext uri="{BB962C8B-B14F-4D97-AF65-F5344CB8AC3E}">
        <p14:creationId xmlns:p14="http://schemas.microsoft.com/office/powerpoint/2010/main" val="259681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77" y="254290"/>
            <a:ext cx="7886700" cy="403801"/>
          </a:xfrm>
        </p:spPr>
        <p:txBody>
          <a:bodyPr>
            <a:normAutofit fontScale="90000"/>
          </a:bodyPr>
          <a:lstStyle/>
          <a:p>
            <a:pPr algn="ctr"/>
            <a:r>
              <a:rPr lang="en-US" sz="3600" b="1" dirty="0" smtClean="0"/>
              <a:t>Philosophy</a:t>
            </a:r>
            <a:endParaRPr lang="en-US" sz="3600" b="1" dirty="0"/>
          </a:p>
        </p:txBody>
      </p:sp>
      <p:sp>
        <p:nvSpPr>
          <p:cNvPr id="3" name="Content Placeholder 2"/>
          <p:cNvSpPr>
            <a:spLocks noGrp="1"/>
          </p:cNvSpPr>
          <p:nvPr>
            <p:ph idx="1"/>
          </p:nvPr>
        </p:nvSpPr>
        <p:spPr>
          <a:xfrm>
            <a:off x="323450" y="658091"/>
            <a:ext cx="8510954" cy="6199909"/>
          </a:xfrm>
        </p:spPr>
        <p:txBody>
          <a:bodyPr>
            <a:normAutofit/>
          </a:bodyPr>
          <a:lstStyle/>
          <a:p>
            <a:r>
              <a:rPr lang="en-US" sz="2600" dirty="0" smtClean="0"/>
              <a:t>In </a:t>
            </a:r>
            <a:r>
              <a:rPr lang="en-US" sz="2600" dirty="0"/>
              <a:t>Greek, Sophist: wise man; Sophia: </a:t>
            </a:r>
            <a:r>
              <a:rPr lang="en-US" sz="2600" dirty="0" smtClean="0"/>
              <a:t>wisdom </a:t>
            </a:r>
          </a:p>
          <a:p>
            <a:pPr marL="228600" lvl="1">
              <a:spcBef>
                <a:spcPts val="1000"/>
              </a:spcBef>
            </a:pPr>
            <a:r>
              <a:rPr lang="en-US" sz="2600" dirty="0"/>
              <a:t>Philosophy (love of wisdom)</a:t>
            </a:r>
            <a:r>
              <a:rPr lang="en-US" sz="2200" dirty="0"/>
              <a:t> (wannabe?)</a:t>
            </a:r>
          </a:p>
          <a:p>
            <a:r>
              <a:rPr lang="en-US" sz="2600" dirty="0" smtClean="0"/>
              <a:t>The first philosophers: Thales (624 -546 BC) and </a:t>
            </a:r>
            <a:r>
              <a:rPr lang="en-US" sz="2600" dirty="0" smtClean="0">
                <a:hlinkClick r:id="rId3"/>
              </a:rPr>
              <a:t>Pythagoras</a:t>
            </a:r>
            <a:r>
              <a:rPr lang="en-US" sz="2600" dirty="0" smtClean="0"/>
              <a:t> (570-495 BC)</a:t>
            </a:r>
          </a:p>
          <a:p>
            <a:r>
              <a:rPr lang="en-US" sz="2600" dirty="0" smtClean="0"/>
              <a:t>The most influential philosophers: </a:t>
            </a:r>
            <a:r>
              <a:rPr lang="en-US" sz="2600" dirty="0" smtClean="0">
                <a:hlinkClick r:id="rId4"/>
              </a:rPr>
              <a:t>Socrates</a:t>
            </a:r>
            <a:r>
              <a:rPr lang="en-US" sz="2600" dirty="0" smtClean="0"/>
              <a:t> (470-399 BC), </a:t>
            </a:r>
            <a:r>
              <a:rPr lang="en-US" sz="2600" dirty="0">
                <a:hlinkClick r:id="rId5" invalidUrl="https://upload.wikimedia.org/wikipedia/commons/4/49/&quot;The_School_of_Athens&quot;_by_Raffaello_Sanzio_da_Urbino.jpg"/>
              </a:rPr>
              <a:t>P</a:t>
            </a:r>
            <a:r>
              <a:rPr lang="en-US" sz="2600" dirty="0" smtClean="0">
                <a:hlinkClick r:id="rId5" invalidUrl="https://upload.wikimedia.org/wikipedia/commons/4/49/&quot;The_School_of_Athens&quot;_by_Raffaello_Sanzio_da_Urbino.jpg"/>
              </a:rPr>
              <a:t>lato, and Aristotle </a:t>
            </a:r>
            <a:endParaRPr lang="en-US" sz="2600" dirty="0" smtClean="0"/>
          </a:p>
          <a:p>
            <a:pPr marL="228600" lvl="1">
              <a:spcBef>
                <a:spcPts val="1000"/>
              </a:spcBef>
            </a:pPr>
            <a:r>
              <a:rPr lang="en-US" sz="2600" dirty="0"/>
              <a:t>Philosophy </a:t>
            </a:r>
            <a:r>
              <a:rPr lang="en-US" sz="2600" dirty="0" smtClean="0"/>
              <a:t>(love of wisdom)</a:t>
            </a:r>
            <a:r>
              <a:rPr lang="en-US" sz="2200" dirty="0" smtClean="0"/>
              <a:t> (wannabe?)</a:t>
            </a:r>
          </a:p>
          <a:p>
            <a:pPr lvl="1"/>
            <a:r>
              <a:rPr lang="en-US" sz="2200" dirty="0" smtClean="0"/>
              <a:t>I am not a wise man, but I love wisdom </a:t>
            </a:r>
          </a:p>
          <a:p>
            <a:pPr lvl="1"/>
            <a:r>
              <a:rPr lang="en-US" sz="2200" dirty="0" smtClean="0"/>
              <a:t>does not intend to answer any practical questions </a:t>
            </a:r>
          </a:p>
          <a:p>
            <a:pPr lvl="1"/>
            <a:r>
              <a:rPr lang="en-US" sz="2200" dirty="0" smtClean="0"/>
              <a:t>but </a:t>
            </a:r>
            <a:r>
              <a:rPr lang="en-US" sz="2200" dirty="0"/>
              <a:t>looks for the possibility of “getting it right”. </a:t>
            </a:r>
          </a:p>
          <a:p>
            <a:pPr lvl="1"/>
            <a:r>
              <a:rPr lang="en-US" sz="2200" dirty="0"/>
              <a:t>What is right is not a concern, although “right” may sometimes mean bad news. </a:t>
            </a:r>
          </a:p>
          <a:p>
            <a:r>
              <a:rPr lang="en-US" sz="2600" dirty="0" smtClean="0"/>
              <a:t>In </a:t>
            </a:r>
            <a:r>
              <a:rPr lang="en-US" sz="2600" dirty="0"/>
              <a:t>other civilizations, such as Indian and Chinese, philosophies also started their evolution during similar </a:t>
            </a:r>
            <a:r>
              <a:rPr lang="en-US" sz="2600" dirty="0" smtClean="0"/>
              <a:t>time period.</a:t>
            </a:r>
          </a:p>
        </p:txBody>
      </p:sp>
    </p:spTree>
    <p:extLst>
      <p:ext uri="{BB962C8B-B14F-4D97-AF65-F5344CB8AC3E}">
        <p14:creationId xmlns:p14="http://schemas.microsoft.com/office/powerpoint/2010/main" val="4880733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9300" y="952250"/>
            <a:ext cx="2423160" cy="369332"/>
          </a:xfrm>
          <a:prstGeom prst="rect">
            <a:avLst/>
          </a:prstGeom>
          <a:solidFill>
            <a:schemeClr val="bg1"/>
          </a:solidFill>
        </p:spPr>
        <p:txBody>
          <a:bodyPr wrap="square" rtlCol="0">
            <a:spAutoFit/>
          </a:bodyPr>
          <a:lstStyle/>
          <a:p>
            <a:r>
              <a:rPr lang="zh-CN" altLang="en-US" smtClean="0"/>
              <a:t>            演绎推理</a:t>
            </a:r>
            <a:endParaRPr lang="en-US" dirty="0"/>
          </a:p>
        </p:txBody>
      </p:sp>
      <p:sp>
        <p:nvSpPr>
          <p:cNvPr id="7" name="TextBox 6"/>
          <p:cNvSpPr txBox="1"/>
          <p:nvPr/>
        </p:nvSpPr>
        <p:spPr>
          <a:xfrm>
            <a:off x="4084320" y="6251907"/>
            <a:ext cx="2423160" cy="369332"/>
          </a:xfrm>
          <a:prstGeom prst="rect">
            <a:avLst/>
          </a:prstGeom>
          <a:solidFill>
            <a:schemeClr val="bg1"/>
          </a:solidFill>
        </p:spPr>
        <p:txBody>
          <a:bodyPr wrap="square" rtlCol="0">
            <a:spAutoFit/>
          </a:bodyPr>
          <a:lstStyle/>
          <a:p>
            <a:r>
              <a:rPr lang="zh-CN" altLang="en-US" smtClean="0"/>
              <a:t>           辩证推理</a:t>
            </a:r>
            <a:endParaRPr lang="en-US" dirty="0"/>
          </a:p>
        </p:txBody>
      </p:sp>
      <p:sp>
        <p:nvSpPr>
          <p:cNvPr id="8" name="TextBox 7"/>
          <p:cNvSpPr txBox="1"/>
          <p:nvPr/>
        </p:nvSpPr>
        <p:spPr>
          <a:xfrm rot="16200000">
            <a:off x="3800475" y="3405394"/>
            <a:ext cx="2423160" cy="369332"/>
          </a:xfrm>
          <a:prstGeom prst="rect">
            <a:avLst/>
          </a:prstGeom>
          <a:solidFill>
            <a:schemeClr val="bg1"/>
          </a:solidFill>
        </p:spPr>
        <p:txBody>
          <a:bodyPr wrap="square" rtlCol="0">
            <a:spAutoFit/>
          </a:bodyPr>
          <a:lstStyle/>
          <a:p>
            <a:r>
              <a:rPr lang="zh-CN" altLang="en-US" smtClean="0"/>
              <a:t>            归纳推理</a:t>
            </a:r>
            <a:endParaRPr lang="en-US" dirty="0"/>
          </a:p>
        </p:txBody>
      </p:sp>
      <p:sp>
        <p:nvSpPr>
          <p:cNvPr id="12" name="TextBox 11"/>
          <p:cNvSpPr txBox="1"/>
          <p:nvPr/>
        </p:nvSpPr>
        <p:spPr>
          <a:xfrm>
            <a:off x="7040880" y="6221927"/>
            <a:ext cx="1434465" cy="369332"/>
          </a:xfrm>
          <a:prstGeom prst="rect">
            <a:avLst/>
          </a:prstGeom>
          <a:solidFill>
            <a:schemeClr val="bg1"/>
          </a:solidFill>
        </p:spPr>
        <p:txBody>
          <a:bodyPr wrap="square" rtlCol="0">
            <a:spAutoFit/>
          </a:bodyPr>
          <a:lstStyle/>
          <a:p>
            <a:r>
              <a:rPr lang="zh-CN" altLang="en-US" smtClean="0"/>
              <a:t>      理解</a:t>
            </a:r>
            <a:endParaRPr lang="en-US" dirty="0"/>
          </a:p>
        </p:txBody>
      </p:sp>
      <p:sp>
        <p:nvSpPr>
          <p:cNvPr id="14" name="TextBox 13"/>
          <p:cNvSpPr txBox="1"/>
          <p:nvPr/>
        </p:nvSpPr>
        <p:spPr>
          <a:xfrm>
            <a:off x="4827389" y="1135442"/>
            <a:ext cx="1047631" cy="369332"/>
          </a:xfrm>
          <a:prstGeom prst="rect">
            <a:avLst/>
          </a:prstGeom>
          <a:solidFill>
            <a:schemeClr val="bg1"/>
          </a:solidFill>
        </p:spPr>
        <p:txBody>
          <a:bodyPr wrap="square" rtlCol="0">
            <a:spAutoFit/>
          </a:bodyPr>
          <a:lstStyle/>
          <a:p>
            <a:r>
              <a:rPr lang="zh-CN" altLang="en-US" dirty="0" smtClean="0"/>
              <a:t> 观测</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112" t="29480" r="2207" b="25023"/>
          <a:stretch/>
        </p:blipFill>
        <p:spPr>
          <a:xfrm>
            <a:off x="0" y="1423730"/>
            <a:ext cx="8817429" cy="5144980"/>
          </a:xfrm>
        </p:spPr>
      </p:pic>
      <p:sp>
        <p:nvSpPr>
          <p:cNvPr id="3" name="TextBox 2"/>
          <p:cNvSpPr txBox="1"/>
          <p:nvPr/>
        </p:nvSpPr>
        <p:spPr>
          <a:xfrm>
            <a:off x="4396902" y="642026"/>
            <a:ext cx="4747098" cy="621597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952925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35" y="142625"/>
            <a:ext cx="7886700" cy="559340"/>
          </a:xfrm>
        </p:spPr>
        <p:txBody>
          <a:bodyPr>
            <a:noAutofit/>
          </a:bodyPr>
          <a:lstStyle/>
          <a:p>
            <a:pPr algn="ctr"/>
            <a:r>
              <a:rPr lang="en-US" sz="3200" b="1" dirty="0"/>
              <a:t>Problems with </a:t>
            </a:r>
            <a:r>
              <a:rPr lang="en-US" sz="3200" b="1" dirty="0" smtClean="0"/>
              <a:t>Inductive Reasoning</a:t>
            </a:r>
            <a:endParaRPr lang="en-US" sz="2000" dirty="0"/>
          </a:p>
        </p:txBody>
      </p:sp>
      <p:sp>
        <p:nvSpPr>
          <p:cNvPr id="3" name="Content Placeholder 2"/>
          <p:cNvSpPr>
            <a:spLocks noGrp="1"/>
          </p:cNvSpPr>
          <p:nvPr>
            <p:ph idx="1"/>
          </p:nvPr>
        </p:nvSpPr>
        <p:spPr>
          <a:xfrm>
            <a:off x="0" y="701965"/>
            <a:ext cx="9144000" cy="6156035"/>
          </a:xfrm>
        </p:spPr>
        <p:txBody>
          <a:bodyPr>
            <a:noAutofit/>
          </a:bodyPr>
          <a:lstStyle/>
          <a:p>
            <a:pPr marL="457200" lvl="1">
              <a:lnSpc>
                <a:spcPct val="100000"/>
              </a:lnSpc>
              <a:spcBef>
                <a:spcPts val="600"/>
              </a:spcBef>
            </a:pPr>
            <a:r>
              <a:rPr lang="en-US" dirty="0" smtClean="0"/>
              <a:t>There are often or always exceptions (black swans/non black ravens)</a:t>
            </a:r>
          </a:p>
          <a:p>
            <a:pPr marL="914400" lvl="2">
              <a:lnSpc>
                <a:spcPct val="100000"/>
              </a:lnSpc>
              <a:spcBef>
                <a:spcPts val="600"/>
              </a:spcBef>
            </a:pPr>
            <a:r>
              <a:rPr lang="en-US" sz="1800" dirty="0" smtClean="0"/>
              <a:t>Falsifiable by a singe case according to Popper: a flawed and failed theory of </a:t>
            </a:r>
            <a:r>
              <a:rPr lang="en-US" sz="1800" dirty="0" err="1" smtClean="0"/>
              <a:t>PoS</a:t>
            </a:r>
            <a:endParaRPr lang="en-US" sz="1800" dirty="0" smtClean="0"/>
          </a:p>
          <a:p>
            <a:pPr marL="457200" lvl="1">
              <a:lnSpc>
                <a:spcPct val="100000"/>
              </a:lnSpc>
              <a:spcBef>
                <a:spcPts val="600"/>
              </a:spcBef>
            </a:pPr>
            <a:r>
              <a:rPr lang="en-US" dirty="0" smtClean="0"/>
              <a:t>Two related observations may be </a:t>
            </a:r>
            <a:r>
              <a:rPr lang="en-US" dirty="0"/>
              <a:t>unrelated (accidental</a:t>
            </a:r>
            <a:r>
              <a:rPr lang="en-US" dirty="0" smtClean="0"/>
              <a:t>)</a:t>
            </a:r>
          </a:p>
          <a:p>
            <a:pPr marL="457200" lvl="1">
              <a:lnSpc>
                <a:spcPct val="100000"/>
              </a:lnSpc>
              <a:spcBef>
                <a:spcPts val="600"/>
              </a:spcBef>
            </a:pPr>
            <a:r>
              <a:rPr lang="en-US" dirty="0" smtClean="0"/>
              <a:t>Correlation study, in general, </a:t>
            </a:r>
            <a:r>
              <a:rPr lang="en-US" b="1" i="1" dirty="0" smtClean="0"/>
              <a:t>cannot </a:t>
            </a:r>
            <a:r>
              <a:rPr lang="en-US" b="1" i="1" dirty="0"/>
              <a:t>determine the causal relation</a:t>
            </a:r>
            <a:r>
              <a:rPr lang="en-US" dirty="0">
                <a:solidFill>
                  <a:srgbClr val="FF0000"/>
                </a:solidFill>
              </a:rPr>
              <a:t> </a:t>
            </a:r>
            <a:r>
              <a:rPr lang="en-US" dirty="0"/>
              <a:t>between two correlated </a:t>
            </a:r>
            <a:r>
              <a:rPr lang="en-US" dirty="0" smtClean="0"/>
              <a:t>quantities </a:t>
            </a:r>
          </a:p>
          <a:p>
            <a:pPr marL="914400" lvl="2">
              <a:lnSpc>
                <a:spcPct val="100000"/>
              </a:lnSpc>
              <a:spcBef>
                <a:spcPts val="600"/>
              </a:spcBef>
            </a:pPr>
            <a:r>
              <a:rPr lang="en-US" sz="1800" dirty="0"/>
              <a:t>in science, often assuming either as the cause of the other is </a:t>
            </a:r>
            <a:r>
              <a:rPr lang="en-US" sz="1800" dirty="0" smtClean="0"/>
              <a:t>valid</a:t>
            </a:r>
          </a:p>
          <a:p>
            <a:pPr marL="914400" lvl="2">
              <a:lnSpc>
                <a:spcPct val="100000"/>
              </a:lnSpc>
              <a:spcBef>
                <a:spcPts val="600"/>
              </a:spcBef>
            </a:pPr>
            <a:r>
              <a:rPr lang="en-US" sz="1800" dirty="0" smtClean="0"/>
              <a:t>In some experiments, time history is included </a:t>
            </a:r>
            <a:r>
              <a:rPr lang="en-US" sz="1800" dirty="0"/>
              <a:t>which  can </a:t>
            </a:r>
            <a:r>
              <a:rPr lang="en-US" sz="1800" dirty="0" smtClean="0"/>
              <a:t>be used to established the causal relation </a:t>
            </a:r>
          </a:p>
          <a:p>
            <a:pPr marL="457200" lvl="1">
              <a:lnSpc>
                <a:spcPct val="100000"/>
              </a:lnSpc>
              <a:spcBef>
                <a:spcPts val="600"/>
              </a:spcBef>
            </a:pPr>
            <a:r>
              <a:rPr lang="en-US" dirty="0" smtClean="0"/>
              <a:t>Interpretation inherently uncertain: </a:t>
            </a:r>
          </a:p>
          <a:p>
            <a:pPr marL="914400" lvl="2">
              <a:lnSpc>
                <a:spcPct val="100000"/>
              </a:lnSpc>
              <a:spcBef>
                <a:spcPts val="600"/>
              </a:spcBef>
            </a:pPr>
            <a:r>
              <a:rPr lang="en-US" sz="1800" dirty="0"/>
              <a:t>A</a:t>
            </a:r>
            <a:r>
              <a:rPr lang="en-US" sz="1800" dirty="0" smtClean="0"/>
              <a:t> single correlation can draw many different interpretations/conclusions, </a:t>
            </a:r>
          </a:p>
          <a:p>
            <a:pPr marL="914400" lvl="2">
              <a:lnSpc>
                <a:spcPct val="100000"/>
              </a:lnSpc>
              <a:spcBef>
                <a:spcPts val="600"/>
              </a:spcBef>
            </a:pPr>
            <a:r>
              <a:rPr lang="en-US" sz="1800" dirty="0"/>
              <a:t>S</a:t>
            </a:r>
            <a:r>
              <a:rPr lang="en-US" sz="1800" dirty="0" smtClean="0"/>
              <a:t>ome of them can be inconclusive or totally wrong (tattoo vs GI driving accident: preference for bodily risk</a:t>
            </a:r>
            <a:r>
              <a:rPr lang="en-US" sz="1800" dirty="0"/>
              <a:t>) </a:t>
            </a:r>
            <a:endParaRPr lang="en-US" sz="1800" dirty="0" smtClean="0"/>
          </a:p>
          <a:p>
            <a:pPr marL="914400" lvl="2">
              <a:lnSpc>
                <a:spcPct val="100000"/>
              </a:lnSpc>
              <a:spcBef>
                <a:spcPts val="600"/>
              </a:spcBef>
            </a:pPr>
            <a:r>
              <a:rPr lang="en-US" sz="1800" dirty="0" smtClean="0"/>
              <a:t>Smoking </a:t>
            </a:r>
            <a:r>
              <a:rPr lang="en-US" sz="1800" dirty="0"/>
              <a:t>and cancer: why not every smoker gets but non-smoker can also get</a:t>
            </a:r>
          </a:p>
          <a:p>
            <a:pPr marL="914400" lvl="2">
              <a:lnSpc>
                <a:spcPct val="100000"/>
              </a:lnSpc>
              <a:spcBef>
                <a:spcPts val="600"/>
              </a:spcBef>
            </a:pPr>
            <a:endParaRPr lang="en-US" sz="1800" dirty="0" smtClean="0"/>
          </a:p>
        </p:txBody>
      </p:sp>
    </p:spTree>
    <p:extLst>
      <p:ext uri="{BB962C8B-B14F-4D97-AF65-F5344CB8AC3E}">
        <p14:creationId xmlns:p14="http://schemas.microsoft.com/office/powerpoint/2010/main" val="24483571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35" y="103297"/>
            <a:ext cx="7886700" cy="427646"/>
          </a:xfrm>
        </p:spPr>
        <p:txBody>
          <a:bodyPr>
            <a:noAutofit/>
          </a:bodyPr>
          <a:lstStyle/>
          <a:p>
            <a:pPr algn="ctr"/>
            <a:r>
              <a:rPr lang="en-US" sz="2800" b="1" dirty="0" smtClean="0"/>
              <a:t>Inductive Reasoning: Statistical Analyses</a:t>
            </a:r>
            <a:endParaRPr lang="en-US" sz="1800" dirty="0"/>
          </a:p>
        </p:txBody>
      </p:sp>
      <p:sp>
        <p:nvSpPr>
          <p:cNvPr id="3" name="Content Placeholder 2"/>
          <p:cNvSpPr>
            <a:spLocks noGrp="1"/>
          </p:cNvSpPr>
          <p:nvPr>
            <p:ph idx="1"/>
          </p:nvPr>
        </p:nvSpPr>
        <p:spPr>
          <a:xfrm>
            <a:off x="0" y="422787"/>
            <a:ext cx="9144000" cy="6435213"/>
          </a:xfrm>
        </p:spPr>
        <p:txBody>
          <a:bodyPr>
            <a:noAutofit/>
          </a:bodyPr>
          <a:lstStyle/>
          <a:p>
            <a:pPr marL="457200" lvl="1">
              <a:lnSpc>
                <a:spcPct val="100000"/>
              </a:lnSpc>
              <a:spcBef>
                <a:spcPts val="600"/>
              </a:spcBef>
            </a:pPr>
            <a:r>
              <a:rPr lang="en-US" sz="2000" dirty="0" smtClean="0"/>
              <a:t>Correlative analysis: measurement Y is correlated with factor X</a:t>
            </a:r>
          </a:p>
          <a:p>
            <a:pPr marL="914400" lvl="2">
              <a:lnSpc>
                <a:spcPct val="100000"/>
              </a:lnSpc>
              <a:spcBef>
                <a:spcPts val="600"/>
              </a:spcBef>
            </a:pPr>
            <a:r>
              <a:rPr lang="en-US" sz="1800" dirty="0" smtClean="0"/>
              <a:t>X has to be the </a:t>
            </a:r>
            <a:r>
              <a:rPr lang="en-US" sz="1800" b="1" dirty="0" smtClean="0"/>
              <a:t>dominant factor </a:t>
            </a:r>
            <a:r>
              <a:rPr lang="en-US" sz="1800" dirty="0" smtClean="0"/>
              <a:t>governing the phenomenon Y</a:t>
            </a:r>
          </a:p>
          <a:p>
            <a:pPr marL="914400" lvl="2">
              <a:lnSpc>
                <a:spcPct val="100000"/>
              </a:lnSpc>
              <a:spcBef>
                <a:spcPts val="600"/>
              </a:spcBef>
            </a:pPr>
            <a:r>
              <a:rPr lang="en-US" sz="1800" dirty="0" smtClean="0"/>
              <a:t>All other factors have to be random (not correlated to X) so that they cancel each other when the sample size is large enough</a:t>
            </a:r>
          </a:p>
          <a:p>
            <a:pPr marL="914400" lvl="2">
              <a:lnSpc>
                <a:spcPct val="100000"/>
              </a:lnSpc>
              <a:spcBef>
                <a:spcPts val="600"/>
              </a:spcBef>
            </a:pPr>
            <a:r>
              <a:rPr lang="en-US" sz="1800" dirty="0" smtClean="0"/>
              <a:t>If scattering is larger than the trend (cc. &lt;0.5), the result is uncertain, need to reconsider the variable or subgroup of the database</a:t>
            </a:r>
          </a:p>
          <a:p>
            <a:pPr marL="914400" lvl="2">
              <a:lnSpc>
                <a:spcPct val="100000"/>
              </a:lnSpc>
              <a:spcBef>
                <a:spcPts val="600"/>
              </a:spcBef>
            </a:pPr>
            <a:r>
              <a:rPr lang="en-US" sz="1800" dirty="0" smtClean="0"/>
              <a:t>Multi-variance </a:t>
            </a:r>
            <a:r>
              <a:rPr lang="en-US" sz="1800" dirty="0"/>
              <a:t>correlation analyses: the variables have to be independent, i.e. </a:t>
            </a:r>
            <a:r>
              <a:rPr lang="en-US" sz="1800" dirty="0" smtClean="0"/>
              <a:t>orthogonal. If not independent, it is the duty of a scientist to find a right set. </a:t>
            </a:r>
          </a:p>
          <a:p>
            <a:pPr marL="914400" lvl="2">
              <a:lnSpc>
                <a:spcPct val="100000"/>
              </a:lnSpc>
              <a:spcBef>
                <a:spcPts val="600"/>
              </a:spcBef>
            </a:pPr>
            <a:r>
              <a:rPr lang="en-US" sz="1800" dirty="0" smtClean="0"/>
              <a:t>Secondary factors can be studied by subtracting the dominant factors</a:t>
            </a:r>
          </a:p>
          <a:p>
            <a:pPr marL="914400" lvl="2">
              <a:lnSpc>
                <a:spcPct val="100000"/>
              </a:lnSpc>
              <a:spcBef>
                <a:spcPts val="600"/>
              </a:spcBef>
            </a:pPr>
            <a:r>
              <a:rPr lang="en-US" sz="1800" dirty="0" smtClean="0"/>
              <a:t>Confounding </a:t>
            </a:r>
            <a:r>
              <a:rPr lang="en-US" sz="1800" dirty="0"/>
              <a:t>variables are a major problem in statistical studies. (race</a:t>
            </a:r>
            <a:r>
              <a:rPr lang="en-US" sz="1800" dirty="0" smtClean="0"/>
              <a:t>)</a:t>
            </a:r>
          </a:p>
          <a:p>
            <a:pPr marL="914400" lvl="2">
              <a:lnSpc>
                <a:spcPct val="100000"/>
              </a:lnSpc>
              <a:spcBef>
                <a:spcPts val="600"/>
              </a:spcBef>
            </a:pPr>
            <a:r>
              <a:rPr lang="en-US" sz="1800" dirty="0"/>
              <a:t>Using confounding variables in studies has been, debatably, abused in some sub-branches of social, medical and behavioral sciences. (double blind test, vitamin recommendations</a:t>
            </a:r>
            <a:r>
              <a:rPr lang="en-US" sz="1800" dirty="0" smtClean="0"/>
              <a:t>)</a:t>
            </a:r>
            <a:r>
              <a:rPr lang="en-US" sz="1800" dirty="0"/>
              <a:t> </a:t>
            </a:r>
            <a:endParaRPr lang="en-US" sz="1800" dirty="0" smtClean="0"/>
          </a:p>
          <a:p>
            <a:pPr marL="914400" lvl="2">
              <a:lnSpc>
                <a:spcPct val="100000"/>
              </a:lnSpc>
              <a:spcBef>
                <a:spcPts val="600"/>
              </a:spcBef>
            </a:pPr>
            <a:r>
              <a:rPr lang="en-US" sz="1800" dirty="0" err="1" smtClean="0"/>
              <a:t>Reliabilism</a:t>
            </a:r>
            <a:r>
              <a:rPr lang="en-US" sz="1800" dirty="0"/>
              <a:t>. Henry and the Barn façades. In science, research often starts with a case study and is followed by a statistical study. This method is falsifiable according to </a:t>
            </a:r>
            <a:r>
              <a:rPr lang="en-US" sz="1800" dirty="0" err="1"/>
              <a:t>reliabilism</a:t>
            </a:r>
            <a:r>
              <a:rPr lang="en-US" sz="1800" dirty="0"/>
              <a:t>. (common law system</a:t>
            </a:r>
            <a:r>
              <a:rPr lang="en-US" sz="1800" dirty="0" smtClean="0"/>
              <a:t>)</a:t>
            </a:r>
            <a:endParaRPr lang="en-US" sz="1800" dirty="0"/>
          </a:p>
          <a:p>
            <a:pPr marL="457200" lvl="1">
              <a:lnSpc>
                <a:spcPct val="100000"/>
              </a:lnSpc>
              <a:spcBef>
                <a:spcPts val="600"/>
              </a:spcBef>
            </a:pPr>
            <a:r>
              <a:rPr lang="en-US" sz="2000" dirty="0" smtClean="0"/>
              <a:t>Polling:</a:t>
            </a:r>
          </a:p>
          <a:p>
            <a:pPr marL="914400" lvl="2">
              <a:lnSpc>
                <a:spcPct val="100000"/>
              </a:lnSpc>
              <a:spcBef>
                <a:spcPts val="600"/>
              </a:spcBef>
            </a:pPr>
            <a:r>
              <a:rPr lang="en-US" sz="1800" dirty="0" smtClean="0"/>
              <a:t>Fundamental assumption: people telling the truth/true opinion</a:t>
            </a:r>
          </a:p>
          <a:p>
            <a:pPr marL="914400" lvl="2">
              <a:lnSpc>
                <a:spcPct val="100000"/>
              </a:lnSpc>
              <a:spcBef>
                <a:spcPts val="600"/>
              </a:spcBef>
            </a:pPr>
            <a:r>
              <a:rPr lang="en-US" sz="1800" dirty="0" smtClean="0"/>
              <a:t>When a large fraction of polling samples do not tell their true opinion for the same reason, the fluctuations are not random and cannot cancel each other– invalid poll</a:t>
            </a:r>
          </a:p>
          <a:p>
            <a:endParaRPr lang="en-US" sz="1400" dirty="0"/>
          </a:p>
        </p:txBody>
      </p:sp>
    </p:spTree>
    <p:extLst>
      <p:ext uri="{BB962C8B-B14F-4D97-AF65-F5344CB8AC3E}">
        <p14:creationId xmlns:p14="http://schemas.microsoft.com/office/powerpoint/2010/main" val="962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58" y="0"/>
            <a:ext cx="7886700" cy="411487"/>
          </a:xfrm>
        </p:spPr>
        <p:txBody>
          <a:bodyPr>
            <a:normAutofit fontScale="90000"/>
          </a:bodyPr>
          <a:lstStyle/>
          <a:p>
            <a:pPr algn="ctr"/>
            <a:r>
              <a:rPr lang="en-US" sz="3200" b="1" dirty="0" smtClean="0"/>
              <a:t>Dialectical Reasoning </a:t>
            </a:r>
            <a:endParaRPr lang="en-US" dirty="0"/>
          </a:p>
        </p:txBody>
      </p:sp>
      <p:sp>
        <p:nvSpPr>
          <p:cNvPr id="3" name="Content Placeholder 2"/>
          <p:cNvSpPr>
            <a:spLocks noGrp="1"/>
          </p:cNvSpPr>
          <p:nvPr>
            <p:ph idx="1"/>
          </p:nvPr>
        </p:nvSpPr>
        <p:spPr>
          <a:xfrm>
            <a:off x="0" y="411487"/>
            <a:ext cx="9144000" cy="6446513"/>
          </a:xfrm>
        </p:spPr>
        <p:txBody>
          <a:bodyPr>
            <a:noAutofit/>
          </a:bodyPr>
          <a:lstStyle/>
          <a:p>
            <a:pPr>
              <a:lnSpc>
                <a:spcPct val="100000"/>
              </a:lnSpc>
            </a:pPr>
            <a:r>
              <a:rPr lang="en-US" sz="1800" dirty="0" smtClean="0"/>
              <a:t>Examine </a:t>
            </a:r>
            <a:r>
              <a:rPr lang="en-US" sz="1800" dirty="0"/>
              <a:t>a problem from multiple view points/directions, </a:t>
            </a:r>
            <a:r>
              <a:rPr lang="en-US" sz="1800" dirty="0" smtClean="0"/>
              <a:t>based on the </a:t>
            </a:r>
            <a:r>
              <a:rPr lang="en-US" sz="1800" dirty="0"/>
              <a:t>method of elimination by </a:t>
            </a:r>
            <a:r>
              <a:rPr lang="en-US" sz="1800" dirty="0" smtClean="0"/>
              <a:t>falsification.</a:t>
            </a:r>
            <a:endParaRPr lang="en-US" sz="1800" dirty="0"/>
          </a:p>
          <a:p>
            <a:pPr>
              <a:lnSpc>
                <a:spcPct val="100000"/>
              </a:lnSpc>
            </a:pPr>
            <a:r>
              <a:rPr lang="en-US" sz="1800" dirty="0" smtClean="0"/>
              <a:t>One makes a/any </a:t>
            </a:r>
            <a:r>
              <a:rPr lang="en-US" sz="1800" b="1" dirty="0"/>
              <a:t>reasonable and relevant </a:t>
            </a:r>
            <a:r>
              <a:rPr lang="en-US" sz="1800" dirty="0"/>
              <a:t>assumption to start the </a:t>
            </a:r>
            <a:r>
              <a:rPr lang="en-US" sz="1800" dirty="0" smtClean="0"/>
              <a:t>reasoning: </a:t>
            </a:r>
            <a:r>
              <a:rPr lang="en-US" sz="1800" b="1" dirty="0" smtClean="0"/>
              <a:t>if …. </a:t>
            </a:r>
            <a:endParaRPr lang="en-US" sz="1800" b="1" dirty="0"/>
          </a:p>
          <a:p>
            <a:pPr>
              <a:lnSpc>
                <a:spcPct val="100000"/>
              </a:lnSpc>
            </a:pPr>
            <a:r>
              <a:rPr lang="en-US" sz="1800" dirty="0" smtClean="0"/>
              <a:t>He/she then</a:t>
            </a:r>
            <a:r>
              <a:rPr lang="en-US" sz="1800" b="1" dirty="0" smtClean="0"/>
              <a:t> follows standard </a:t>
            </a:r>
            <a:r>
              <a:rPr lang="en-US" sz="1800" dirty="0"/>
              <a:t>deductive and inductive reasoning until </a:t>
            </a:r>
            <a:r>
              <a:rPr lang="en-US" sz="1800" b="1" dirty="0"/>
              <a:t>negative </a:t>
            </a:r>
            <a:r>
              <a:rPr lang="en-US" sz="1800" dirty="0"/>
              <a:t>results are </a:t>
            </a:r>
            <a:r>
              <a:rPr lang="en-US" sz="1800" dirty="0" smtClean="0"/>
              <a:t>derived </a:t>
            </a:r>
            <a:r>
              <a:rPr lang="en-US" sz="1800" dirty="0"/>
              <a:t>with respect to the </a:t>
            </a:r>
            <a:r>
              <a:rPr lang="en-US" sz="1800" dirty="0" smtClean="0"/>
              <a:t>problem</a:t>
            </a:r>
            <a:r>
              <a:rPr lang="en-US" sz="1800" dirty="0"/>
              <a:t>;</a:t>
            </a:r>
            <a:r>
              <a:rPr lang="en-US" sz="1800" dirty="0" smtClean="0"/>
              <a:t> then the </a:t>
            </a:r>
            <a:r>
              <a:rPr lang="en-US" sz="1800" dirty="0"/>
              <a:t>initial </a:t>
            </a:r>
            <a:r>
              <a:rPr lang="en-US" sz="1800" dirty="0" smtClean="0"/>
              <a:t>assumption is falsified</a:t>
            </a:r>
          </a:p>
          <a:p>
            <a:pPr>
              <a:lnSpc>
                <a:spcPct val="100000"/>
              </a:lnSpc>
            </a:pPr>
            <a:r>
              <a:rPr lang="en-US" sz="1800" dirty="0"/>
              <a:t>The logic form </a:t>
            </a:r>
            <a:r>
              <a:rPr lang="en-US" sz="1800" dirty="0" smtClean="0"/>
              <a:t>is not </a:t>
            </a:r>
            <a:r>
              <a:rPr lang="en-US" sz="1800" dirty="0"/>
              <a:t>Q =&gt; not P,  a valid form </a:t>
            </a:r>
            <a:r>
              <a:rPr lang="en-US" sz="1800" dirty="0" smtClean="0"/>
              <a:t>for If </a:t>
            </a:r>
            <a:r>
              <a:rPr lang="en-US" sz="1800" dirty="0"/>
              <a:t>P then </a:t>
            </a:r>
            <a:r>
              <a:rPr lang="en-US" sz="1800" dirty="0" smtClean="0"/>
              <a:t>Q </a:t>
            </a:r>
            <a:endParaRPr lang="en-US" sz="1800" dirty="0"/>
          </a:p>
          <a:p>
            <a:pPr>
              <a:lnSpc>
                <a:spcPct val="100000"/>
              </a:lnSpc>
            </a:pPr>
            <a:r>
              <a:rPr lang="en-US" sz="1800" dirty="0" smtClean="0"/>
              <a:t>The Socratic dialogues</a:t>
            </a:r>
            <a:r>
              <a:rPr lang="en-US" sz="1800" dirty="0"/>
              <a:t> are a particular form of dialectic </a:t>
            </a:r>
            <a:r>
              <a:rPr lang="en-US" sz="1800" dirty="0" smtClean="0"/>
              <a:t>(refutation</a:t>
            </a:r>
            <a:r>
              <a:rPr lang="en-US" sz="1800" dirty="0"/>
              <a:t>, </a:t>
            </a:r>
            <a:r>
              <a:rPr lang="en-US" sz="1800" dirty="0" smtClean="0"/>
              <a:t>scrutiny) with questions </a:t>
            </a:r>
          </a:p>
          <a:p>
            <a:pPr lvl="1">
              <a:lnSpc>
                <a:spcPct val="100000"/>
              </a:lnSpc>
            </a:pPr>
            <a:r>
              <a:rPr lang="en-US" sz="1600" dirty="0" smtClean="0"/>
              <a:t>to clarify </a:t>
            </a:r>
            <a:r>
              <a:rPr lang="en-US" sz="1600" dirty="0"/>
              <a:t>a more precise statement of a vague belief, </a:t>
            </a:r>
            <a:endParaRPr lang="en-US" sz="1600" dirty="0" smtClean="0"/>
          </a:p>
          <a:p>
            <a:pPr lvl="1">
              <a:lnSpc>
                <a:spcPct val="100000"/>
              </a:lnSpc>
            </a:pPr>
            <a:r>
              <a:rPr lang="en-US" sz="1600" dirty="0" smtClean="0"/>
              <a:t>To explore the logical </a:t>
            </a:r>
            <a:r>
              <a:rPr lang="en-US" sz="1600" dirty="0"/>
              <a:t>consequences of that </a:t>
            </a:r>
            <a:r>
              <a:rPr lang="en-US" sz="1600" dirty="0" smtClean="0"/>
              <a:t>statement</a:t>
            </a:r>
          </a:p>
          <a:p>
            <a:pPr lvl="1">
              <a:lnSpc>
                <a:spcPct val="100000"/>
              </a:lnSpc>
            </a:pPr>
            <a:r>
              <a:rPr lang="en-US" sz="1600" dirty="0" smtClean="0"/>
              <a:t>contradiction </a:t>
            </a:r>
            <a:r>
              <a:rPr lang="en-US" sz="1600" dirty="0"/>
              <a:t>is discovered. </a:t>
            </a:r>
            <a:endParaRPr lang="en-US" sz="1600" dirty="0" smtClean="0"/>
          </a:p>
          <a:p>
            <a:pPr lvl="1">
              <a:lnSpc>
                <a:spcPct val="100000"/>
              </a:lnSpc>
            </a:pPr>
            <a:r>
              <a:rPr lang="en-US" sz="1600" dirty="0" smtClean="0"/>
              <a:t>The </a:t>
            </a:r>
            <a:r>
              <a:rPr lang="en-US" sz="1600" dirty="0"/>
              <a:t>method is largely </a:t>
            </a:r>
            <a:r>
              <a:rPr lang="en-US" sz="1600" dirty="0" smtClean="0"/>
              <a:t>destructive</a:t>
            </a:r>
            <a:r>
              <a:rPr lang="en-US" sz="1600" dirty="0"/>
              <a:t>.</a:t>
            </a:r>
            <a:r>
              <a:rPr lang="en-US" sz="1600" dirty="0" smtClean="0"/>
              <a:t> The </a:t>
            </a:r>
            <a:r>
              <a:rPr lang="en-US" sz="1600" dirty="0"/>
              <a:t>detection of error does not amount to a proof of the </a:t>
            </a:r>
            <a:r>
              <a:rPr lang="en-US" sz="1600" dirty="0" smtClean="0"/>
              <a:t>antithesis</a:t>
            </a:r>
          </a:p>
          <a:p>
            <a:pPr>
              <a:lnSpc>
                <a:spcPct val="100000"/>
              </a:lnSpc>
            </a:pPr>
            <a:r>
              <a:rPr lang="en-US" sz="1800" dirty="0" smtClean="0"/>
              <a:t>The method can be used at any critical connecting points in inductive or deductive reasoning</a:t>
            </a:r>
            <a:endParaRPr lang="en-US" sz="1800" dirty="0"/>
          </a:p>
          <a:p>
            <a:pPr>
              <a:lnSpc>
                <a:spcPct val="100000"/>
              </a:lnSpc>
            </a:pPr>
            <a:r>
              <a:rPr lang="en-US" sz="1800" dirty="0" smtClean="0"/>
              <a:t>In dialectical reasoning, </a:t>
            </a:r>
            <a:r>
              <a:rPr lang="en-US" sz="1800" dirty="0"/>
              <a:t>a </a:t>
            </a:r>
            <a:r>
              <a:rPr lang="en-US" sz="1800" b="1" dirty="0"/>
              <a:t>positive result does not account as a </a:t>
            </a:r>
            <a:r>
              <a:rPr lang="en-US" sz="1800" b="1" dirty="0" smtClean="0"/>
              <a:t>justification </a:t>
            </a:r>
            <a:r>
              <a:rPr lang="en-US" sz="1800" dirty="0" smtClean="0"/>
              <a:t>(</a:t>
            </a:r>
            <a:r>
              <a:rPr lang="en-US" sz="1800" dirty="0" err="1" smtClean="0"/>
              <a:t>abductive</a:t>
            </a:r>
            <a:r>
              <a:rPr lang="en-US" sz="1800" dirty="0" smtClean="0"/>
              <a:t> reasoning), </a:t>
            </a:r>
            <a:r>
              <a:rPr lang="en-US" sz="1800" dirty="0"/>
              <a:t>because the assumption may not be relevant or intrinsically </a:t>
            </a:r>
            <a:r>
              <a:rPr lang="en-US" sz="1800" dirty="0" smtClean="0"/>
              <a:t>circular, or supporting evidence being an exception. </a:t>
            </a:r>
            <a:r>
              <a:rPr lang="en-US" sz="1800" dirty="0"/>
              <a:t>Other assumptions will have to be </a:t>
            </a:r>
            <a:r>
              <a:rPr lang="en-US" sz="1800" dirty="0" smtClean="0"/>
              <a:t>tested.</a:t>
            </a:r>
          </a:p>
          <a:p>
            <a:pPr>
              <a:lnSpc>
                <a:spcPct val="100000"/>
              </a:lnSpc>
            </a:pPr>
            <a:r>
              <a:rPr lang="en-US" sz="1800" dirty="0" smtClean="0"/>
              <a:t>Hagel: Dialectical </a:t>
            </a:r>
            <a:r>
              <a:rPr lang="en-US" sz="1800" dirty="0"/>
              <a:t>triad: thesis, antithesis, and synthesis, which can continue at higher </a:t>
            </a:r>
            <a:r>
              <a:rPr lang="en-US" sz="1800" dirty="0" smtClean="0"/>
              <a:t>levels (wave-particle duality), but is generally dismissed by American philosophers. </a:t>
            </a:r>
          </a:p>
          <a:p>
            <a:pPr>
              <a:lnSpc>
                <a:spcPct val="100000"/>
              </a:lnSpc>
            </a:pPr>
            <a:r>
              <a:rPr lang="en-US" sz="1800" dirty="0" smtClean="0"/>
              <a:t>Dialectical </a:t>
            </a:r>
            <a:r>
              <a:rPr lang="en-US" sz="1800" dirty="0"/>
              <a:t>reasoning is investigative, not </a:t>
            </a:r>
            <a:r>
              <a:rPr lang="en-US" sz="1800" dirty="0" smtClean="0"/>
              <a:t>argumentative, i.e. </a:t>
            </a:r>
            <a:r>
              <a:rPr lang="en-US" sz="1800" dirty="0" err="1" smtClean="0"/>
              <a:t>Gedanken</a:t>
            </a:r>
            <a:r>
              <a:rPr lang="en-US" sz="1800" dirty="0" smtClean="0"/>
              <a:t> experiment.</a:t>
            </a:r>
            <a:endParaRPr lang="en-US" sz="1800" dirty="0"/>
          </a:p>
        </p:txBody>
      </p:sp>
    </p:spTree>
    <p:extLst>
      <p:ext uri="{BB962C8B-B14F-4D97-AF65-F5344CB8AC3E}">
        <p14:creationId xmlns:p14="http://schemas.microsoft.com/office/powerpoint/2010/main" val="12711262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49" y="0"/>
            <a:ext cx="7886700" cy="411487"/>
          </a:xfrm>
        </p:spPr>
        <p:txBody>
          <a:bodyPr>
            <a:noAutofit/>
          </a:bodyPr>
          <a:lstStyle/>
          <a:p>
            <a:pPr algn="ctr"/>
            <a:r>
              <a:rPr lang="en-US" sz="3200" b="1" dirty="0"/>
              <a:t>Problems with </a:t>
            </a:r>
            <a:r>
              <a:rPr lang="en-US" sz="3200" b="1" dirty="0" smtClean="0"/>
              <a:t>Dialectical Reasoning</a:t>
            </a:r>
            <a:endParaRPr lang="en-US" b="1" dirty="0"/>
          </a:p>
        </p:txBody>
      </p:sp>
      <p:sp>
        <p:nvSpPr>
          <p:cNvPr id="3" name="Content Placeholder 2"/>
          <p:cNvSpPr>
            <a:spLocks noGrp="1"/>
          </p:cNvSpPr>
          <p:nvPr>
            <p:ph idx="1"/>
          </p:nvPr>
        </p:nvSpPr>
        <p:spPr>
          <a:xfrm>
            <a:off x="0" y="411486"/>
            <a:ext cx="9144000" cy="6446513"/>
          </a:xfrm>
        </p:spPr>
        <p:txBody>
          <a:bodyPr>
            <a:normAutofit fontScale="25000" lnSpcReduction="20000"/>
          </a:bodyPr>
          <a:lstStyle/>
          <a:p>
            <a:pPr marL="457200" lvl="1">
              <a:lnSpc>
                <a:spcPct val="120000"/>
              </a:lnSpc>
              <a:spcBef>
                <a:spcPts val="600"/>
              </a:spcBef>
            </a:pPr>
            <a:r>
              <a:rPr lang="en-US" sz="8000" dirty="0" smtClean="0"/>
              <a:t>It is not conclusive</a:t>
            </a:r>
            <a:r>
              <a:rPr lang="en-US" sz="8000" dirty="0"/>
              <a:t>: if done correctly, </a:t>
            </a:r>
            <a:r>
              <a:rPr lang="en-US" sz="8000" dirty="0" smtClean="0"/>
              <a:t>one can (a kind of) know for sure what does </a:t>
            </a:r>
            <a:r>
              <a:rPr lang="en-US" sz="8000" b="1" i="1" dirty="0" smtClean="0"/>
              <a:t>not</a:t>
            </a:r>
            <a:r>
              <a:rPr lang="en-US" sz="8000" dirty="0" smtClean="0"/>
              <a:t> work but not sure what works. </a:t>
            </a:r>
          </a:p>
          <a:p>
            <a:pPr marL="457200" lvl="1">
              <a:lnSpc>
                <a:spcPct val="120000"/>
              </a:lnSpc>
              <a:spcBef>
                <a:spcPts val="600"/>
              </a:spcBef>
            </a:pPr>
            <a:r>
              <a:rPr lang="en-US" sz="8000" dirty="0" smtClean="0"/>
              <a:t>There are infinite number of possibilities:  </a:t>
            </a:r>
            <a:r>
              <a:rPr lang="en-US" sz="7600" dirty="0" smtClean="0"/>
              <a:t>possibilities of falsification cannot be tested completely, i.e. we cannot come up with an ultimate proof of our idea.</a:t>
            </a:r>
          </a:p>
          <a:p>
            <a:pPr marL="914400" lvl="2">
              <a:lnSpc>
                <a:spcPct val="120000"/>
              </a:lnSpc>
              <a:spcBef>
                <a:spcPts val="600"/>
              </a:spcBef>
            </a:pPr>
            <a:r>
              <a:rPr lang="en-US" sz="7600" dirty="0" smtClean="0"/>
              <a:t>Many possibilities cannot be tested directly because of available means.</a:t>
            </a:r>
          </a:p>
          <a:p>
            <a:pPr marL="457200" lvl="1">
              <a:lnSpc>
                <a:spcPct val="120000"/>
              </a:lnSpc>
              <a:spcBef>
                <a:spcPts val="600"/>
              </a:spcBef>
            </a:pPr>
            <a:r>
              <a:rPr lang="en-US" sz="8000" dirty="0" smtClean="0"/>
              <a:t>The problems associated with each of the deductive and inductive reasoning steps, e.g. questionable assumptions, irrelevance, accidental, exception, permeability, leakage, and contamination, may also lead to false falsification.</a:t>
            </a:r>
          </a:p>
          <a:p>
            <a:pPr marL="914400" lvl="2">
              <a:lnSpc>
                <a:spcPct val="120000"/>
              </a:lnSpc>
              <a:spcBef>
                <a:spcPts val="600"/>
              </a:spcBef>
            </a:pPr>
            <a:r>
              <a:rPr lang="en-US" sz="7600" dirty="0" smtClean="0"/>
              <a:t>Sometimes correct or partially correct answers may be eliminated for wrong reasons because of limited knowledge or mistakes in the process.</a:t>
            </a:r>
          </a:p>
          <a:p>
            <a:pPr marL="914400" lvl="2">
              <a:lnSpc>
                <a:spcPct val="120000"/>
              </a:lnSpc>
              <a:spcBef>
                <a:spcPts val="600"/>
              </a:spcBef>
            </a:pPr>
            <a:r>
              <a:rPr lang="en-US" sz="7600" dirty="0" smtClean="0"/>
              <a:t>In polling, assumptions could be wrong, or questions may lead to biased responses </a:t>
            </a:r>
          </a:p>
          <a:p>
            <a:pPr marL="914400" lvl="2">
              <a:lnSpc>
                <a:spcPct val="120000"/>
              </a:lnSpc>
              <a:spcBef>
                <a:spcPts val="600"/>
              </a:spcBef>
            </a:pPr>
            <a:r>
              <a:rPr lang="en-US" sz="7600" dirty="0" smtClean="0"/>
              <a:t>Sometimes, wrong conclusions can be drawn if a small number of or incompetent people are involved.</a:t>
            </a:r>
          </a:p>
          <a:p>
            <a:pPr marL="457200" lvl="1">
              <a:lnSpc>
                <a:spcPct val="120000"/>
              </a:lnSpc>
              <a:spcBef>
                <a:spcPts val="600"/>
              </a:spcBef>
            </a:pPr>
            <a:r>
              <a:rPr lang="en-US" sz="8000" dirty="0" smtClean="0"/>
              <a:t>Sometimes, debates are futile and do not provide useful conclusion. </a:t>
            </a:r>
          </a:p>
          <a:p>
            <a:pPr marL="457200" lvl="1">
              <a:lnSpc>
                <a:spcPct val="120000"/>
              </a:lnSpc>
              <a:spcBef>
                <a:spcPts val="600"/>
              </a:spcBef>
            </a:pPr>
            <a:r>
              <a:rPr lang="en-US" sz="8000" dirty="0" smtClean="0"/>
              <a:t>Sometimes, synthesis cannot be reached or is not accepted by everyone involved.</a:t>
            </a:r>
          </a:p>
          <a:p>
            <a:pPr marL="457200" lvl="1">
              <a:lnSpc>
                <a:spcPct val="120000"/>
              </a:lnSpc>
              <a:spcBef>
                <a:spcPts val="600"/>
              </a:spcBef>
            </a:pPr>
            <a:r>
              <a:rPr lang="en-US" sz="8000" dirty="0" smtClean="0"/>
              <a:t>Some people, according to dialectical logic, would accept both thesis and antithesis, for “why not?”--  The law of the exclusion of contradictions would be broken.</a:t>
            </a:r>
          </a:p>
          <a:p>
            <a:endParaRPr lang="en-US" sz="5500" dirty="0"/>
          </a:p>
        </p:txBody>
      </p:sp>
    </p:spTree>
    <p:extLst>
      <p:ext uri="{BB962C8B-B14F-4D97-AF65-F5344CB8AC3E}">
        <p14:creationId xmlns:p14="http://schemas.microsoft.com/office/powerpoint/2010/main" val="23002381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84320" y="6251907"/>
            <a:ext cx="2423160" cy="369332"/>
          </a:xfrm>
          <a:prstGeom prst="rect">
            <a:avLst/>
          </a:prstGeom>
          <a:solidFill>
            <a:schemeClr val="bg1"/>
          </a:solidFill>
        </p:spPr>
        <p:txBody>
          <a:bodyPr wrap="square" rtlCol="0">
            <a:spAutoFit/>
          </a:bodyPr>
          <a:lstStyle/>
          <a:p>
            <a:r>
              <a:rPr lang="zh-CN" altLang="en-US" smtClean="0"/>
              <a:t>           辩证推理</a:t>
            </a:r>
            <a:endParaRPr lang="en-US" dirty="0"/>
          </a:p>
        </p:txBody>
      </p:sp>
      <p:sp>
        <p:nvSpPr>
          <p:cNvPr id="8" name="TextBox 7"/>
          <p:cNvSpPr txBox="1"/>
          <p:nvPr/>
        </p:nvSpPr>
        <p:spPr>
          <a:xfrm rot="16200000">
            <a:off x="3800475" y="3405394"/>
            <a:ext cx="2423160" cy="369332"/>
          </a:xfrm>
          <a:prstGeom prst="rect">
            <a:avLst/>
          </a:prstGeom>
          <a:solidFill>
            <a:schemeClr val="bg1"/>
          </a:solidFill>
        </p:spPr>
        <p:txBody>
          <a:bodyPr wrap="square" rtlCol="0">
            <a:spAutoFit/>
          </a:bodyPr>
          <a:lstStyle/>
          <a:p>
            <a:r>
              <a:rPr lang="zh-CN" altLang="en-US" smtClean="0"/>
              <a:t>            归纳推理</a:t>
            </a:r>
            <a:endParaRPr lang="en-US" dirty="0"/>
          </a:p>
        </p:txBody>
      </p:sp>
      <p:sp>
        <p:nvSpPr>
          <p:cNvPr id="12" name="TextBox 11"/>
          <p:cNvSpPr txBox="1"/>
          <p:nvPr/>
        </p:nvSpPr>
        <p:spPr>
          <a:xfrm>
            <a:off x="7040880" y="6221927"/>
            <a:ext cx="1434465" cy="369332"/>
          </a:xfrm>
          <a:prstGeom prst="rect">
            <a:avLst/>
          </a:prstGeom>
          <a:solidFill>
            <a:schemeClr val="bg1"/>
          </a:solidFill>
        </p:spPr>
        <p:txBody>
          <a:bodyPr wrap="square" rtlCol="0">
            <a:spAutoFit/>
          </a:bodyPr>
          <a:lstStyle/>
          <a:p>
            <a:r>
              <a:rPr lang="zh-CN" altLang="en-US" smtClean="0"/>
              <a:t>      理解</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112" t="29480" r="2207" b="25023"/>
          <a:stretch/>
        </p:blipFill>
        <p:spPr>
          <a:xfrm>
            <a:off x="0" y="1423730"/>
            <a:ext cx="8817429" cy="5144980"/>
          </a:xfrm>
        </p:spPr>
      </p:pic>
      <p:sp>
        <p:nvSpPr>
          <p:cNvPr id="9" name="Title 1"/>
          <p:cNvSpPr>
            <a:spLocks noGrp="1"/>
          </p:cNvSpPr>
          <p:nvPr>
            <p:ph type="title"/>
          </p:nvPr>
        </p:nvSpPr>
        <p:spPr>
          <a:xfrm>
            <a:off x="1521104" y="274245"/>
            <a:ext cx="6364305" cy="848704"/>
          </a:xfrm>
        </p:spPr>
        <p:txBody>
          <a:bodyPr>
            <a:normAutofit/>
          </a:bodyPr>
          <a:lstStyle/>
          <a:p>
            <a:pPr algn="ctr"/>
            <a:r>
              <a:rPr lang="en-US" altLang="zh-CN" sz="3600" b="1" dirty="0" smtClean="0"/>
              <a:t>Scientific Reasoning Process</a:t>
            </a:r>
            <a:endParaRPr lang="en-US" sz="3600" b="1" dirty="0"/>
          </a:p>
        </p:txBody>
      </p:sp>
    </p:spTree>
    <p:extLst>
      <p:ext uri="{BB962C8B-B14F-4D97-AF65-F5344CB8AC3E}">
        <p14:creationId xmlns:p14="http://schemas.microsoft.com/office/powerpoint/2010/main" val="10332564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67" y="523743"/>
            <a:ext cx="7886700" cy="496084"/>
          </a:xfrm>
        </p:spPr>
        <p:txBody>
          <a:bodyPr>
            <a:noAutofit/>
          </a:bodyPr>
          <a:lstStyle/>
          <a:p>
            <a:pPr algn="ctr"/>
            <a:r>
              <a:rPr lang="en-US" sz="3200" b="1" dirty="0" smtClean="0"/>
              <a:t>Dialectical Reasoning: Falsification </a:t>
            </a:r>
            <a:endParaRPr lang="en-US" sz="3200" b="1" dirty="0"/>
          </a:p>
        </p:txBody>
      </p:sp>
      <p:sp>
        <p:nvSpPr>
          <p:cNvPr id="3" name="Content Placeholder 2"/>
          <p:cNvSpPr>
            <a:spLocks noGrp="1"/>
          </p:cNvSpPr>
          <p:nvPr>
            <p:ph idx="1"/>
          </p:nvPr>
        </p:nvSpPr>
        <p:spPr>
          <a:xfrm>
            <a:off x="142435" y="876822"/>
            <a:ext cx="8823765" cy="5661764"/>
          </a:xfrm>
        </p:spPr>
        <p:txBody>
          <a:bodyPr>
            <a:normAutofit fontScale="25000" lnSpcReduction="20000"/>
          </a:bodyPr>
          <a:lstStyle/>
          <a:p>
            <a:endParaRPr lang="en-US" dirty="0"/>
          </a:p>
          <a:p>
            <a:pPr>
              <a:spcBef>
                <a:spcPts val="1600"/>
              </a:spcBef>
            </a:pPr>
            <a:r>
              <a:rPr lang="en-US" sz="9600" b="1" dirty="0" smtClean="0"/>
              <a:t>“Unfalsifiable” </a:t>
            </a:r>
            <a:r>
              <a:rPr lang="en-US" sz="9600" dirty="0"/>
              <a:t>is the most difficult aspect </a:t>
            </a:r>
            <a:r>
              <a:rPr lang="en-US" sz="9600" dirty="0" smtClean="0"/>
              <a:t>in </a:t>
            </a:r>
            <a:r>
              <a:rPr lang="en-US" sz="9600" dirty="0"/>
              <a:t>science </a:t>
            </a:r>
            <a:r>
              <a:rPr lang="en-US" sz="9600" dirty="0" smtClean="0"/>
              <a:t>research</a:t>
            </a:r>
          </a:p>
          <a:p>
            <a:pPr>
              <a:spcBef>
                <a:spcPts val="1600"/>
              </a:spcBef>
            </a:pPr>
            <a:r>
              <a:rPr lang="en-US" sz="9600" dirty="0" smtClean="0"/>
              <a:t>First, </a:t>
            </a:r>
            <a:r>
              <a:rPr lang="en-US" sz="9600" dirty="0"/>
              <a:t>the relevance between the justification and the underlying truth </a:t>
            </a:r>
            <a:r>
              <a:rPr lang="en-US" sz="9600" dirty="0" smtClean="0"/>
              <a:t>can be falsified. </a:t>
            </a:r>
            <a:r>
              <a:rPr lang="en-US" sz="9600" dirty="0"/>
              <a:t>Simple correlations in observations can be accidental</a:t>
            </a:r>
            <a:r>
              <a:rPr lang="en-US" sz="9600" dirty="0" smtClean="0"/>
              <a:t>. </a:t>
            </a:r>
            <a:endParaRPr lang="en-US" sz="9600" dirty="0"/>
          </a:p>
          <a:p>
            <a:pPr>
              <a:spcBef>
                <a:spcPts val="1600"/>
              </a:spcBef>
            </a:pPr>
            <a:r>
              <a:rPr lang="en-US" sz="9600" dirty="0" smtClean="0"/>
              <a:t>Evidence </a:t>
            </a:r>
            <a:r>
              <a:rPr lang="en-US" sz="9600" dirty="0"/>
              <a:t>(</a:t>
            </a:r>
            <a:r>
              <a:rPr lang="en-US" sz="9600" dirty="0" smtClean="0"/>
              <a:t>note, this is not the observation itself, but interpretation) can be flawed</a:t>
            </a:r>
          </a:p>
          <a:p>
            <a:pPr>
              <a:spcBef>
                <a:spcPts val="1600"/>
              </a:spcBef>
            </a:pPr>
            <a:r>
              <a:rPr lang="en-US" sz="9600" dirty="0" smtClean="0"/>
              <a:t>The quality of the data may not be able to support the level a conclusion demands</a:t>
            </a:r>
          </a:p>
          <a:p>
            <a:pPr>
              <a:spcBef>
                <a:spcPts val="1600"/>
              </a:spcBef>
            </a:pPr>
            <a:r>
              <a:rPr lang="en-US" sz="9600" dirty="0" smtClean="0"/>
              <a:t>Reasoning can be flawed, especially at each critical connecting point</a:t>
            </a:r>
          </a:p>
          <a:p>
            <a:pPr>
              <a:spcBef>
                <a:spcPts val="1600"/>
              </a:spcBef>
            </a:pPr>
            <a:r>
              <a:rPr lang="en-US" sz="9600" dirty="0" smtClean="0"/>
              <a:t>The </a:t>
            </a:r>
            <a:r>
              <a:rPr lang="en-US" sz="9600" dirty="0"/>
              <a:t>method/precision/condition/probability of justification plays the key role in proving any new knowledge </a:t>
            </a:r>
          </a:p>
          <a:p>
            <a:pPr>
              <a:spcBef>
                <a:spcPts val="1600"/>
              </a:spcBef>
            </a:pPr>
            <a:r>
              <a:rPr lang="en-US" sz="9600" dirty="0" smtClean="0"/>
              <a:t>Falsification </a:t>
            </a:r>
            <a:r>
              <a:rPr lang="en-US" sz="9600" dirty="0"/>
              <a:t>tests often limit the range and </a:t>
            </a:r>
            <a:r>
              <a:rPr lang="en-US" sz="9600" dirty="0" smtClean="0"/>
              <a:t>conditions or </a:t>
            </a:r>
            <a:r>
              <a:rPr lang="en-US" sz="9600" b="1" dirty="0" smtClean="0"/>
              <a:t>improve the soundness </a:t>
            </a:r>
            <a:r>
              <a:rPr lang="en-US" sz="9600" dirty="0"/>
              <a:t>of a belief if the belief originally bears truth. </a:t>
            </a:r>
          </a:p>
          <a:p>
            <a:pPr>
              <a:spcBef>
                <a:spcPts val="1600"/>
              </a:spcBef>
            </a:pPr>
            <a:r>
              <a:rPr lang="en-US" sz="9600" dirty="0" smtClean="0"/>
              <a:t>To </a:t>
            </a:r>
            <a:r>
              <a:rPr lang="en-US" sz="9600" dirty="0"/>
              <a:t>figure out the limits is </a:t>
            </a:r>
            <a:r>
              <a:rPr lang="en-US" sz="9600" dirty="0" smtClean="0"/>
              <a:t>often the most </a:t>
            </a:r>
            <a:r>
              <a:rPr lang="en-US" sz="9600" dirty="0"/>
              <a:t>important aspect of </a:t>
            </a:r>
            <a:r>
              <a:rPr lang="en-US" sz="9600" dirty="0" smtClean="0"/>
              <a:t>a scientific </a:t>
            </a:r>
            <a:r>
              <a:rPr lang="en-US" sz="9600" dirty="0"/>
              <a:t>research.</a:t>
            </a:r>
          </a:p>
          <a:p>
            <a:pPr lvl="1"/>
            <a:endParaRPr lang="en-US" sz="7400" dirty="0"/>
          </a:p>
          <a:p>
            <a:endParaRPr lang="en-US" sz="7200" dirty="0"/>
          </a:p>
        </p:txBody>
      </p:sp>
    </p:spTree>
    <p:extLst>
      <p:ext uri="{BB962C8B-B14F-4D97-AF65-F5344CB8AC3E}">
        <p14:creationId xmlns:p14="http://schemas.microsoft.com/office/powerpoint/2010/main" val="3212084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491" y="0"/>
            <a:ext cx="7886700" cy="550606"/>
          </a:xfrm>
        </p:spPr>
        <p:txBody>
          <a:bodyPr>
            <a:normAutofit/>
          </a:bodyPr>
          <a:lstStyle/>
          <a:p>
            <a:pPr algn="ctr"/>
            <a:r>
              <a:rPr lang="en-US" sz="2800" b="1" dirty="0" smtClean="0"/>
              <a:t>Summary</a:t>
            </a:r>
            <a:endParaRPr lang="en-US" sz="2800" b="1" dirty="0"/>
          </a:p>
        </p:txBody>
      </p:sp>
      <p:sp>
        <p:nvSpPr>
          <p:cNvPr id="3" name="Content Placeholder 2"/>
          <p:cNvSpPr>
            <a:spLocks noGrp="1"/>
          </p:cNvSpPr>
          <p:nvPr>
            <p:ph idx="1"/>
          </p:nvPr>
        </p:nvSpPr>
        <p:spPr>
          <a:xfrm>
            <a:off x="0" y="403120"/>
            <a:ext cx="9143999" cy="6553199"/>
          </a:xfrm>
        </p:spPr>
        <p:txBody>
          <a:bodyPr>
            <a:normAutofit fontScale="77500" lnSpcReduction="20000"/>
          </a:bodyPr>
          <a:lstStyle/>
          <a:p>
            <a:r>
              <a:rPr lang="en-US" dirty="0" smtClean="0"/>
              <a:t>It </a:t>
            </a:r>
            <a:r>
              <a:rPr lang="en-US" dirty="0"/>
              <a:t>is clear that no single reasoning method of the three alone is able to produce a sound scientific result.</a:t>
            </a:r>
          </a:p>
          <a:p>
            <a:r>
              <a:rPr lang="en-US" dirty="0"/>
              <a:t>For scientific </a:t>
            </a:r>
            <a:r>
              <a:rPr lang="en-US" dirty="0" smtClean="0"/>
              <a:t>research, </a:t>
            </a:r>
            <a:r>
              <a:rPr lang="en-US" dirty="0"/>
              <a:t>all 3 ways of reasoning are necessary: </a:t>
            </a:r>
            <a:r>
              <a:rPr lang="en-US" dirty="0" smtClean="0"/>
              <a:t> e.g.</a:t>
            </a:r>
          </a:p>
          <a:p>
            <a:pPr lvl="1">
              <a:spcBef>
                <a:spcPts val="1200"/>
              </a:spcBef>
            </a:pPr>
            <a:r>
              <a:rPr lang="en-US" dirty="0" smtClean="0"/>
              <a:t>Empirical </a:t>
            </a:r>
            <a:r>
              <a:rPr lang="en-US" dirty="0"/>
              <a:t>observations, based on inductive reasoning and maybe combined with deductive reasoning, are often the start </a:t>
            </a:r>
            <a:r>
              <a:rPr lang="en-US" dirty="0" smtClean="0"/>
              <a:t>point, the key is how to interpret </a:t>
            </a:r>
          </a:p>
          <a:p>
            <a:pPr lvl="1">
              <a:spcBef>
                <a:spcPts val="1200"/>
              </a:spcBef>
            </a:pPr>
            <a:r>
              <a:rPr lang="en-US" dirty="0"/>
              <a:t>D</a:t>
            </a:r>
            <a:r>
              <a:rPr lang="en-US" dirty="0" smtClean="0"/>
              <a:t>eductive </a:t>
            </a:r>
            <a:r>
              <a:rPr lang="en-US" dirty="0"/>
              <a:t>reasoning is essential for any theoretical research or interpretation/understanding of an </a:t>
            </a:r>
            <a:r>
              <a:rPr lang="en-US" dirty="0" smtClean="0"/>
              <a:t>observation </a:t>
            </a:r>
          </a:p>
          <a:p>
            <a:pPr lvl="1">
              <a:spcBef>
                <a:spcPts val="1200"/>
              </a:spcBef>
            </a:pPr>
            <a:r>
              <a:rPr lang="en-US" dirty="0" smtClean="0"/>
              <a:t>Dialectical </a:t>
            </a:r>
            <a:r>
              <a:rPr lang="en-US" dirty="0"/>
              <a:t>reasoning combined with deductive reasoning is used to examine </a:t>
            </a:r>
            <a:r>
              <a:rPr lang="en-US" dirty="0" smtClean="0"/>
              <a:t>each critical point and the </a:t>
            </a:r>
            <a:r>
              <a:rPr lang="en-US" dirty="0"/>
              <a:t>outcomes. </a:t>
            </a:r>
            <a:r>
              <a:rPr lang="en-US" dirty="0" smtClean="0"/>
              <a:t>(referee/reply process)</a:t>
            </a:r>
          </a:p>
          <a:p>
            <a:pPr lvl="1">
              <a:spcBef>
                <a:spcPts val="1200"/>
              </a:spcBef>
            </a:pPr>
            <a:r>
              <a:rPr lang="en-US" dirty="0" smtClean="0"/>
              <a:t>The </a:t>
            </a:r>
            <a:r>
              <a:rPr lang="en-US"/>
              <a:t>Occam’s </a:t>
            </a:r>
            <a:r>
              <a:rPr lang="en-US" smtClean="0"/>
              <a:t>razor, </a:t>
            </a:r>
            <a:r>
              <a:rPr lang="en-US" dirty="0"/>
              <a:t>or </a:t>
            </a:r>
            <a:r>
              <a:rPr lang="en-US" dirty="0" smtClean="0"/>
              <a:t>argument </a:t>
            </a:r>
            <a:r>
              <a:rPr lang="en-US" smtClean="0"/>
              <a:t>of Simplicity, </a:t>
            </a:r>
            <a:r>
              <a:rPr lang="en-US" dirty="0" smtClean="0"/>
              <a:t>is </a:t>
            </a:r>
            <a:r>
              <a:rPr lang="en-US" dirty="0"/>
              <a:t>used to break a tie</a:t>
            </a:r>
            <a:r>
              <a:rPr lang="en-US" dirty="0" smtClean="0"/>
              <a:t>. (higher probability)</a:t>
            </a:r>
          </a:p>
          <a:p>
            <a:pPr lvl="1">
              <a:spcBef>
                <a:spcPts val="1200"/>
              </a:spcBef>
            </a:pPr>
            <a:r>
              <a:rPr lang="en-US" dirty="0" smtClean="0"/>
              <a:t>If these three ways of reasoning are conducted in whole society level by most intelligent people in the society (when they are not under political pressure), we may have the best chance to derive results that are close to the truth</a:t>
            </a:r>
          </a:p>
          <a:p>
            <a:pPr lvl="1">
              <a:spcBef>
                <a:spcPts val="1200"/>
              </a:spcBef>
            </a:pPr>
            <a:r>
              <a:rPr lang="en-US" dirty="0" smtClean="0"/>
              <a:t>This is what safe-guard science enterprise, not a scientific method. </a:t>
            </a:r>
            <a:endParaRPr lang="en-US" dirty="0"/>
          </a:p>
          <a:p>
            <a:r>
              <a:rPr lang="en-US" dirty="0"/>
              <a:t>The scientific </a:t>
            </a:r>
            <a:r>
              <a:rPr lang="en-US" dirty="0" smtClean="0"/>
              <a:t>refereeing </a:t>
            </a:r>
            <a:r>
              <a:rPr lang="en-US" dirty="0"/>
              <a:t>process is mostly a </a:t>
            </a:r>
            <a:r>
              <a:rPr lang="en-US" dirty="0" smtClean="0"/>
              <a:t>dialectical </a:t>
            </a:r>
            <a:r>
              <a:rPr lang="en-US" dirty="0"/>
              <a:t>reasoning process</a:t>
            </a:r>
          </a:p>
          <a:p>
            <a:pPr lvl="1"/>
            <a:r>
              <a:rPr lang="en-US" dirty="0"/>
              <a:t>To reduce the difficulty in the </a:t>
            </a:r>
            <a:r>
              <a:rPr lang="en-US" dirty="0" smtClean="0"/>
              <a:t>referee </a:t>
            </a:r>
            <a:r>
              <a:rPr lang="en-US" dirty="0"/>
              <a:t>process, a scientist needs to learn how to question your own ideas.</a:t>
            </a:r>
          </a:p>
          <a:p>
            <a:pPr lvl="1"/>
            <a:r>
              <a:rPr lang="en-US" dirty="0" smtClean="0"/>
              <a:t>Learn to think from philosophical level</a:t>
            </a:r>
          </a:p>
          <a:p>
            <a:pPr lvl="1"/>
            <a:r>
              <a:rPr lang="en-US" dirty="0" smtClean="0"/>
              <a:t>Questioning yourself </a:t>
            </a:r>
            <a:r>
              <a:rPr lang="en-US" dirty="0"/>
              <a:t>is </a:t>
            </a:r>
            <a:r>
              <a:rPr lang="en-US" dirty="0" smtClean="0"/>
              <a:t>an </a:t>
            </a:r>
            <a:r>
              <a:rPr lang="en-US" dirty="0"/>
              <a:t>important part </a:t>
            </a:r>
            <a:r>
              <a:rPr lang="en-US" dirty="0" smtClean="0"/>
              <a:t>of education (most important for PhD</a:t>
            </a:r>
            <a:endParaRPr lang="en-US" dirty="0"/>
          </a:p>
          <a:p>
            <a:pPr lvl="1"/>
            <a:r>
              <a:rPr lang="en-US" dirty="0"/>
              <a:t>Your advisers and fellow scientists are the best </a:t>
            </a:r>
            <a:r>
              <a:rPr lang="en-US" dirty="0" smtClean="0"/>
              <a:t>sources </a:t>
            </a:r>
            <a:r>
              <a:rPr lang="en-US" dirty="0"/>
              <a:t>for the improvement and </a:t>
            </a:r>
            <a:r>
              <a:rPr lang="en-US" dirty="0" smtClean="0"/>
              <a:t>criticisms</a:t>
            </a:r>
          </a:p>
          <a:p>
            <a:r>
              <a:rPr lang="en-US" dirty="0" smtClean="0"/>
              <a:t>Students should be able to teach their professors with their new findings!</a:t>
            </a:r>
            <a:endParaRPr lang="en-US" dirty="0"/>
          </a:p>
          <a:p>
            <a:endParaRPr lang="en-US" dirty="0"/>
          </a:p>
          <a:p>
            <a:endParaRPr lang="en-US" dirty="0"/>
          </a:p>
        </p:txBody>
      </p:sp>
    </p:spTree>
    <p:extLst>
      <p:ext uri="{BB962C8B-B14F-4D97-AF65-F5344CB8AC3E}">
        <p14:creationId xmlns:p14="http://schemas.microsoft.com/office/powerpoint/2010/main" val="32908317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84320" y="6251907"/>
            <a:ext cx="2423160" cy="369332"/>
          </a:xfrm>
          <a:prstGeom prst="rect">
            <a:avLst/>
          </a:prstGeom>
          <a:solidFill>
            <a:schemeClr val="bg1"/>
          </a:solidFill>
        </p:spPr>
        <p:txBody>
          <a:bodyPr wrap="square" rtlCol="0">
            <a:spAutoFit/>
          </a:bodyPr>
          <a:lstStyle/>
          <a:p>
            <a:r>
              <a:rPr lang="zh-CN" altLang="en-US" smtClean="0"/>
              <a:t>           辩证推理</a:t>
            </a:r>
            <a:endParaRPr lang="en-US" dirty="0"/>
          </a:p>
        </p:txBody>
      </p:sp>
      <p:sp>
        <p:nvSpPr>
          <p:cNvPr id="8" name="TextBox 7"/>
          <p:cNvSpPr txBox="1"/>
          <p:nvPr/>
        </p:nvSpPr>
        <p:spPr>
          <a:xfrm rot="16200000">
            <a:off x="3800475" y="3405394"/>
            <a:ext cx="2423160" cy="369332"/>
          </a:xfrm>
          <a:prstGeom prst="rect">
            <a:avLst/>
          </a:prstGeom>
          <a:solidFill>
            <a:schemeClr val="bg1"/>
          </a:solidFill>
        </p:spPr>
        <p:txBody>
          <a:bodyPr wrap="square" rtlCol="0">
            <a:spAutoFit/>
          </a:bodyPr>
          <a:lstStyle/>
          <a:p>
            <a:r>
              <a:rPr lang="zh-CN" altLang="en-US" smtClean="0"/>
              <a:t>            归纳推理</a:t>
            </a:r>
            <a:endParaRPr lang="en-US" dirty="0"/>
          </a:p>
        </p:txBody>
      </p:sp>
      <p:sp>
        <p:nvSpPr>
          <p:cNvPr id="12" name="TextBox 11"/>
          <p:cNvSpPr txBox="1"/>
          <p:nvPr/>
        </p:nvSpPr>
        <p:spPr>
          <a:xfrm>
            <a:off x="7040880" y="6221927"/>
            <a:ext cx="1434465" cy="369332"/>
          </a:xfrm>
          <a:prstGeom prst="rect">
            <a:avLst/>
          </a:prstGeom>
          <a:solidFill>
            <a:schemeClr val="bg1"/>
          </a:solidFill>
        </p:spPr>
        <p:txBody>
          <a:bodyPr wrap="square" rtlCol="0">
            <a:spAutoFit/>
          </a:bodyPr>
          <a:lstStyle/>
          <a:p>
            <a:r>
              <a:rPr lang="zh-CN" altLang="en-US" smtClean="0"/>
              <a:t>      理解</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112" t="29480" r="2207" b="25023"/>
          <a:stretch/>
        </p:blipFill>
        <p:spPr>
          <a:xfrm>
            <a:off x="0" y="1423730"/>
            <a:ext cx="8817429" cy="5144980"/>
          </a:xfrm>
        </p:spPr>
      </p:pic>
      <p:sp>
        <p:nvSpPr>
          <p:cNvPr id="9" name="Title 1"/>
          <p:cNvSpPr>
            <a:spLocks noGrp="1"/>
          </p:cNvSpPr>
          <p:nvPr>
            <p:ph type="title"/>
          </p:nvPr>
        </p:nvSpPr>
        <p:spPr>
          <a:xfrm>
            <a:off x="1521104" y="274245"/>
            <a:ext cx="6364305" cy="848704"/>
          </a:xfrm>
        </p:spPr>
        <p:txBody>
          <a:bodyPr>
            <a:normAutofit/>
          </a:bodyPr>
          <a:lstStyle/>
          <a:p>
            <a:pPr algn="ctr"/>
            <a:r>
              <a:rPr lang="en-US" altLang="zh-CN" sz="3600" b="1" dirty="0" smtClean="0"/>
              <a:t>Scientific Reasoning Process</a:t>
            </a:r>
            <a:endParaRPr lang="en-US" sz="3600" b="1" dirty="0"/>
          </a:p>
        </p:txBody>
      </p:sp>
    </p:spTree>
    <p:extLst>
      <p:ext uri="{BB962C8B-B14F-4D97-AF65-F5344CB8AC3E}">
        <p14:creationId xmlns:p14="http://schemas.microsoft.com/office/powerpoint/2010/main" val="37444227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t>
            </a:r>
            <a:endParaRPr lang="en-US" dirty="0"/>
          </a:p>
        </p:txBody>
      </p:sp>
      <p:sp>
        <p:nvSpPr>
          <p:cNvPr id="3" name="Content Placeholder 2"/>
          <p:cNvSpPr>
            <a:spLocks noGrp="1"/>
          </p:cNvSpPr>
          <p:nvPr>
            <p:ph idx="1"/>
          </p:nvPr>
        </p:nvSpPr>
        <p:spPr>
          <a:xfrm>
            <a:off x="314632" y="1825625"/>
            <a:ext cx="8200718" cy="4351338"/>
          </a:xfrm>
        </p:spPr>
        <p:txBody>
          <a:bodyPr/>
          <a:lstStyle/>
          <a:p>
            <a:r>
              <a:rPr lang="en-US" dirty="0" smtClean="0"/>
              <a:t>April 16, Sociology of Science</a:t>
            </a:r>
          </a:p>
          <a:p>
            <a:r>
              <a:rPr lang="en-US" dirty="0" smtClean="0"/>
              <a:t>April 18, Naturalism</a:t>
            </a:r>
          </a:p>
          <a:p>
            <a:r>
              <a:rPr lang="en-US" dirty="0" smtClean="0"/>
              <a:t>April 23, Scientific realism</a:t>
            </a:r>
          </a:p>
          <a:p>
            <a:r>
              <a:rPr lang="en-US" dirty="0" smtClean="0"/>
              <a:t>April 25, Causal relation and explanation, </a:t>
            </a:r>
            <a:r>
              <a:rPr lang="en-US" dirty="0" err="1"/>
              <a:t>B</a:t>
            </a:r>
            <a:r>
              <a:rPr lang="en-US" dirty="0" err="1" smtClean="0"/>
              <a:t>ayesianism</a:t>
            </a:r>
            <a:endParaRPr lang="en-US" dirty="0" smtClean="0"/>
          </a:p>
          <a:p>
            <a:r>
              <a:rPr lang="en-US" dirty="0" smtClean="0"/>
              <a:t>April 30, Discussion</a:t>
            </a:r>
          </a:p>
          <a:p>
            <a:r>
              <a:rPr lang="en-US" dirty="0" smtClean="0"/>
              <a:t>May 2, </a:t>
            </a:r>
            <a:r>
              <a:rPr lang="en-US" dirty="0"/>
              <a:t>C</a:t>
            </a:r>
            <a:r>
              <a:rPr lang="en-US" dirty="0" smtClean="0"/>
              <a:t>hallenging existing scientific knowledge</a:t>
            </a:r>
            <a:endParaRPr lang="en-US" dirty="0"/>
          </a:p>
        </p:txBody>
      </p:sp>
    </p:spTree>
    <p:extLst>
      <p:ext uri="{BB962C8B-B14F-4D97-AF65-F5344CB8AC3E}">
        <p14:creationId xmlns:p14="http://schemas.microsoft.com/office/powerpoint/2010/main" val="179920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02048"/>
            <a:ext cx="7886700" cy="5032375"/>
          </a:xfrm>
        </p:spPr>
        <p:txBody>
          <a:bodyPr>
            <a:normAutofit fontScale="92500" lnSpcReduction="20000"/>
          </a:bodyPr>
          <a:lstStyle/>
          <a:p>
            <a:r>
              <a:rPr lang="en-US" dirty="0" smtClean="0"/>
              <a:t>Plato-Socrates</a:t>
            </a:r>
          </a:p>
          <a:p>
            <a:pPr lvl="1"/>
            <a:r>
              <a:rPr lang="en-US" dirty="0" smtClean="0"/>
              <a:t>Republic</a:t>
            </a:r>
          </a:p>
          <a:p>
            <a:pPr lvl="1"/>
            <a:r>
              <a:rPr lang="en-US" dirty="0" smtClean="0"/>
              <a:t>Justice</a:t>
            </a:r>
          </a:p>
          <a:p>
            <a:pPr lvl="1"/>
            <a:r>
              <a:rPr lang="en-US" dirty="0" smtClean="0"/>
              <a:t>Form of government: philosopher king</a:t>
            </a:r>
          </a:p>
          <a:p>
            <a:pPr lvl="1"/>
            <a:r>
              <a:rPr lang="en-US" dirty="0" smtClean="0"/>
              <a:t>Allegory of the Cave (metaphor) </a:t>
            </a:r>
          </a:p>
          <a:p>
            <a:pPr lvl="1"/>
            <a:r>
              <a:rPr lang="en-US" dirty="0" smtClean="0"/>
              <a:t>virtue</a:t>
            </a:r>
          </a:p>
          <a:p>
            <a:r>
              <a:rPr lang="en-US" dirty="0" smtClean="0"/>
              <a:t>Aristotle, more explicit to natural science/natural philosophy</a:t>
            </a:r>
          </a:p>
          <a:p>
            <a:pPr lvl="1"/>
            <a:r>
              <a:rPr lang="en-US" dirty="0" smtClean="0"/>
              <a:t>Ethics and politics: political animal</a:t>
            </a:r>
          </a:p>
          <a:p>
            <a:pPr lvl="1"/>
            <a:r>
              <a:rPr lang="en-US" dirty="0" smtClean="0"/>
              <a:t>Laws and republic</a:t>
            </a:r>
          </a:p>
          <a:p>
            <a:pPr lvl="1"/>
            <a:r>
              <a:rPr lang="en-US" dirty="0" smtClean="0"/>
              <a:t>Happiness</a:t>
            </a:r>
          </a:p>
          <a:p>
            <a:pPr lvl="1"/>
            <a:r>
              <a:rPr lang="en-US" dirty="0" smtClean="0"/>
              <a:t>Moral virtues</a:t>
            </a:r>
          </a:p>
          <a:p>
            <a:pPr lvl="1"/>
            <a:r>
              <a:rPr lang="en-US" dirty="0" smtClean="0"/>
              <a:t>Friendship: good, pleasant, useful</a:t>
            </a:r>
          </a:p>
          <a:p>
            <a:pPr lvl="1"/>
            <a:r>
              <a:rPr lang="en-US" dirty="0" smtClean="0"/>
              <a:t>Physics, astronomy, geology, biology, psychology</a:t>
            </a:r>
          </a:p>
          <a:p>
            <a:pPr lvl="1"/>
            <a:r>
              <a:rPr lang="en-US" dirty="0" smtClean="0"/>
              <a:t>Metaphysics</a:t>
            </a:r>
          </a:p>
          <a:p>
            <a:pPr lvl="1"/>
            <a:endParaRPr lang="en-US" dirty="0" smtClean="0"/>
          </a:p>
          <a:p>
            <a:endParaRPr lang="en-US" dirty="0"/>
          </a:p>
        </p:txBody>
      </p:sp>
    </p:spTree>
    <p:extLst>
      <p:ext uri="{BB962C8B-B14F-4D97-AF65-F5344CB8AC3E}">
        <p14:creationId xmlns:p14="http://schemas.microsoft.com/office/powerpoint/2010/main" val="6386726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65053"/>
          </a:xfrm>
        </p:spPr>
        <p:txBody>
          <a:bodyPr>
            <a:normAutofit fontScale="90000"/>
          </a:bodyPr>
          <a:lstStyle/>
          <a:p>
            <a:pPr algn="ctr"/>
            <a:r>
              <a:rPr lang="en-US" sz="3200" b="1" dirty="0" smtClean="0"/>
              <a:t>Sociology of Science</a:t>
            </a:r>
            <a:endParaRPr lang="en-US" sz="3200" b="1" dirty="0"/>
          </a:p>
        </p:txBody>
      </p:sp>
      <p:sp>
        <p:nvSpPr>
          <p:cNvPr id="3" name="Content Placeholder 2"/>
          <p:cNvSpPr>
            <a:spLocks noGrp="1"/>
          </p:cNvSpPr>
          <p:nvPr>
            <p:ph idx="1"/>
          </p:nvPr>
        </p:nvSpPr>
        <p:spPr>
          <a:xfrm>
            <a:off x="0" y="465053"/>
            <a:ext cx="9144000" cy="6392947"/>
          </a:xfrm>
        </p:spPr>
        <p:txBody>
          <a:bodyPr>
            <a:normAutofit fontScale="70000" lnSpcReduction="20000"/>
          </a:bodyPr>
          <a:lstStyle/>
          <a:p>
            <a:r>
              <a:rPr lang="en-US" dirty="0" smtClean="0"/>
              <a:t>Because science is a social enterprise =&gt; </a:t>
            </a:r>
          </a:p>
          <a:p>
            <a:r>
              <a:rPr lang="en-US" dirty="0" smtClean="0"/>
              <a:t>Sociology: general study of human social structures (not logic based)</a:t>
            </a:r>
          </a:p>
          <a:p>
            <a:pPr lvl="1"/>
            <a:r>
              <a:rPr lang="en-US" dirty="0" smtClean="0"/>
              <a:t>Believing gender, money, prestige, politics, and intelligence should not be a factor in science </a:t>
            </a:r>
          </a:p>
          <a:p>
            <a:pPr lvl="1"/>
            <a:r>
              <a:rPr lang="en-US" dirty="0" smtClean="0"/>
              <a:t>Science may benefit a certain group of people so that they support it (how to define “benefit”, doesn’t science benefit everyone?)</a:t>
            </a:r>
          </a:p>
          <a:p>
            <a:pPr lvl="1"/>
            <a:r>
              <a:rPr lang="en-US" dirty="0" err="1" smtClean="0"/>
              <a:t>PoS</a:t>
            </a:r>
            <a:r>
              <a:rPr lang="en-US" dirty="0" smtClean="0"/>
              <a:t> is misguided, asking big (wrong) questions they cannot answer, </a:t>
            </a:r>
            <a:r>
              <a:rPr lang="en-US" dirty="0" err="1" smtClean="0"/>
              <a:t>SoS</a:t>
            </a:r>
            <a:r>
              <a:rPr lang="en-US" dirty="0" smtClean="0"/>
              <a:t> is to replace </a:t>
            </a:r>
            <a:r>
              <a:rPr lang="en-US" dirty="0" err="1" smtClean="0"/>
              <a:t>PoS</a:t>
            </a:r>
            <a:endParaRPr lang="en-US" dirty="0" smtClean="0"/>
          </a:p>
          <a:p>
            <a:pPr marL="228600" lvl="1">
              <a:spcBef>
                <a:spcPts val="1000"/>
              </a:spcBef>
            </a:pPr>
            <a:r>
              <a:rPr lang="en-US" sz="2900" dirty="0" smtClean="0"/>
              <a:t>Old Sociology of Science: structure of science and its history development </a:t>
            </a:r>
          </a:p>
          <a:p>
            <a:pPr marL="685800" lvl="2">
              <a:spcBef>
                <a:spcPts val="1000"/>
              </a:spcBef>
            </a:pPr>
            <a:r>
              <a:rPr lang="en-US" sz="2400" dirty="0" smtClean="0"/>
              <a:t>Norms of science, basic values that govern scientific community  </a:t>
            </a:r>
          </a:p>
          <a:p>
            <a:pPr marL="868680" lvl="2"/>
            <a:r>
              <a:rPr lang="en-US" sz="2300" dirty="0" smtClean="0"/>
              <a:t>Universalism</a:t>
            </a:r>
            <a:r>
              <a:rPr lang="en-US" sz="2300" dirty="0"/>
              <a:t>: personal attribute/social background irrelevant to scientific value of a person’s </a:t>
            </a:r>
            <a:r>
              <a:rPr lang="en-US" sz="2300" dirty="0" smtClean="0"/>
              <a:t>idea</a:t>
            </a:r>
          </a:p>
          <a:p>
            <a:pPr marL="868680" lvl="2"/>
            <a:r>
              <a:rPr lang="en-US" sz="2300" dirty="0"/>
              <a:t>Communism: common ownership of scientific ideas and results</a:t>
            </a:r>
          </a:p>
          <a:p>
            <a:pPr marL="868680" lvl="2"/>
            <a:r>
              <a:rPr lang="en-US" sz="2300" dirty="0" smtClean="0"/>
              <a:t>Disinterestedness: scientists are not for personal gain </a:t>
            </a:r>
          </a:p>
          <a:p>
            <a:pPr marL="868680" lvl="2"/>
            <a:r>
              <a:rPr lang="en-US" sz="2300" dirty="0" smtClean="0"/>
              <a:t>Organized skepticism: community-wide pattern of challenging and testing, not </a:t>
            </a:r>
            <a:r>
              <a:rPr lang="en-US" sz="2300" dirty="0"/>
              <a:t>simply </a:t>
            </a:r>
            <a:r>
              <a:rPr lang="en-US" sz="2300" dirty="0" smtClean="0"/>
              <a:t>trusting, ideas</a:t>
            </a:r>
            <a:endParaRPr lang="en-US" sz="2100" dirty="0" smtClean="0"/>
          </a:p>
          <a:p>
            <a:pPr lvl="1"/>
            <a:r>
              <a:rPr lang="en-US" dirty="0" smtClean="0"/>
              <a:t>Reward system (against disinterestedness?)</a:t>
            </a:r>
          </a:p>
          <a:p>
            <a:pPr marL="868680" lvl="2"/>
            <a:r>
              <a:rPr lang="en-US" sz="2300" dirty="0" smtClean="0"/>
              <a:t>Recognition/first: publications/patents/national committees/reviewers</a:t>
            </a:r>
          </a:p>
          <a:p>
            <a:pPr marL="868680" lvl="2"/>
            <a:r>
              <a:rPr lang="en-US" sz="2300" dirty="0" smtClean="0"/>
              <a:t>Punishments: fraud, plagiarism, libel, slander</a:t>
            </a:r>
          </a:p>
          <a:p>
            <a:pPr marL="868680" lvl="2"/>
            <a:r>
              <a:rPr lang="en-US" sz="2300" dirty="0" smtClean="0"/>
              <a:t>Publish or perish (sometimes produce junks)</a:t>
            </a:r>
          </a:p>
          <a:p>
            <a:r>
              <a:rPr lang="en-US" dirty="0" smtClean="0"/>
              <a:t>New: use sociological methods to explain </a:t>
            </a:r>
          </a:p>
          <a:p>
            <a:pPr lvl="1"/>
            <a:r>
              <a:rPr lang="en-US" dirty="0" smtClean="0"/>
              <a:t>why scientists believe what they do, why they behave as they do, how scientific thinking and practice change over time </a:t>
            </a:r>
          </a:p>
          <a:p>
            <a:pPr lvl="1"/>
            <a:r>
              <a:rPr lang="en-US" dirty="0" smtClean="0"/>
              <a:t>Symmetry principle: same toward beliefs you think true or false in history and social roles</a:t>
            </a:r>
          </a:p>
          <a:p>
            <a:pPr marL="868680" lvl="2"/>
            <a:r>
              <a:rPr lang="en-US" sz="2300" dirty="0" smtClean="0"/>
              <a:t>Scientists are not a special breed of pure, disinterested thinkers</a:t>
            </a:r>
          </a:p>
          <a:p>
            <a:pPr marL="868680" lvl="2"/>
            <a:r>
              <a:rPr lang="en-US" sz="2300" dirty="0" smtClean="0"/>
              <a:t>Like tribes, each science community has local norms to regulate beliefs/disagreements.</a:t>
            </a:r>
          </a:p>
          <a:p>
            <a:pPr marL="868680" lvl="2"/>
            <a:r>
              <a:rPr lang="en-US" sz="2300" dirty="0" smtClean="0"/>
              <a:t>Scientific ideas reflect the interests of a social/political group and benefit the group</a:t>
            </a:r>
          </a:p>
          <a:p>
            <a:pPr marL="868680" lvl="2"/>
            <a:r>
              <a:rPr lang="en-US" sz="2300" dirty="0" smtClean="0"/>
              <a:t>Scientists know only local norms, not outside norms, but local norms can be justified only from outside and non-scientific norms</a:t>
            </a:r>
          </a:p>
        </p:txBody>
      </p:sp>
    </p:spTree>
    <p:extLst>
      <p:ext uri="{BB962C8B-B14F-4D97-AF65-F5344CB8AC3E}">
        <p14:creationId xmlns:p14="http://schemas.microsoft.com/office/powerpoint/2010/main" val="5123841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13" y="0"/>
            <a:ext cx="7886700" cy="599832"/>
          </a:xfrm>
        </p:spPr>
        <p:txBody>
          <a:bodyPr>
            <a:normAutofit/>
          </a:bodyPr>
          <a:lstStyle/>
          <a:p>
            <a:pPr algn="ctr"/>
            <a:r>
              <a:rPr lang="en-US" sz="3200" b="1" dirty="0" smtClean="0"/>
              <a:t>Examples of New Sociology of Science</a:t>
            </a:r>
            <a:endParaRPr lang="en-US" sz="3200" b="1" dirty="0"/>
          </a:p>
        </p:txBody>
      </p:sp>
      <p:sp>
        <p:nvSpPr>
          <p:cNvPr id="3" name="Content Placeholder 2"/>
          <p:cNvSpPr>
            <a:spLocks noGrp="1"/>
          </p:cNvSpPr>
          <p:nvPr>
            <p:ph idx="1"/>
          </p:nvPr>
        </p:nvSpPr>
        <p:spPr>
          <a:xfrm>
            <a:off x="0" y="516193"/>
            <a:ext cx="9143999" cy="6341807"/>
          </a:xfrm>
        </p:spPr>
        <p:txBody>
          <a:bodyPr>
            <a:normAutofit fontScale="70000" lnSpcReduction="20000"/>
          </a:bodyPr>
          <a:lstStyle/>
          <a:p>
            <a:r>
              <a:rPr lang="en-US" i="1" dirty="0" smtClean="0"/>
              <a:t>Problem of vacuum</a:t>
            </a:r>
          </a:p>
          <a:p>
            <a:pPr lvl="1"/>
            <a:r>
              <a:rPr lang="en-US" dirty="0" smtClean="0"/>
              <a:t>Air is everywhere– vacuum, nothing in it, is impossible</a:t>
            </a:r>
          </a:p>
          <a:p>
            <a:pPr lvl="1"/>
            <a:r>
              <a:rPr lang="en-US" dirty="0" smtClean="0"/>
              <a:t>Definition of vacuum is a language game (is vacuum natural or manmade?)</a:t>
            </a:r>
          </a:p>
          <a:p>
            <a:pPr lvl="1"/>
            <a:r>
              <a:rPr lang="en-US" dirty="0" smtClean="0"/>
              <a:t>Facts (i.e. vacuum) are made rather than found (</a:t>
            </a:r>
            <a:r>
              <a:rPr lang="en-US" dirty="0"/>
              <a:t>by scientists</a:t>
            </a:r>
            <a:r>
              <a:rPr lang="en-US" dirty="0" smtClean="0"/>
              <a:t>) although making facts (deception) is not something </a:t>
            </a:r>
            <a:r>
              <a:rPr lang="en-US" dirty="0"/>
              <a:t>bad </a:t>
            </a:r>
            <a:endParaRPr lang="en-US" dirty="0" smtClean="0"/>
          </a:p>
          <a:p>
            <a:pPr lvl="1"/>
            <a:r>
              <a:rPr lang="en-US" dirty="0" smtClean="0"/>
              <a:t>Science is not only to describe and understand but also manufacture facts! Very bad label!</a:t>
            </a:r>
          </a:p>
          <a:p>
            <a:pPr lvl="1"/>
            <a:r>
              <a:rPr lang="en-US" dirty="0" smtClean="0"/>
              <a:t>It is ourselves and not reality that is responsible for what we know</a:t>
            </a:r>
          </a:p>
          <a:p>
            <a:pPr lvl="1"/>
            <a:r>
              <a:rPr lang="en-US" dirty="0" smtClean="0"/>
              <a:t>Human knowledge is part of reality (nature vs. fact vs. reality</a:t>
            </a:r>
            <a:r>
              <a:rPr lang="en-US" dirty="0"/>
              <a:t>)</a:t>
            </a:r>
            <a:r>
              <a:rPr lang="en-US" dirty="0" smtClean="0"/>
              <a:t> </a:t>
            </a:r>
          </a:p>
          <a:p>
            <a:r>
              <a:rPr lang="en-US" i="1" dirty="0" smtClean="0"/>
              <a:t>Laboratory Life</a:t>
            </a:r>
            <a:r>
              <a:rPr lang="en-US" dirty="0" smtClean="0"/>
              <a:t>: based on visits to a molecular biology lab, work from which resulted in  a Nobel Prize</a:t>
            </a:r>
          </a:p>
          <a:p>
            <a:pPr lvl="1"/>
            <a:r>
              <a:rPr lang="en-US" dirty="0" smtClean="0"/>
              <a:t>Lab is a kind of machine with inputs and an output, in a process aimed at</a:t>
            </a:r>
          </a:p>
          <a:p>
            <a:pPr lvl="1"/>
            <a:r>
              <a:rPr lang="en-US" dirty="0" smtClean="0"/>
              <a:t>Taking scientific claims</a:t>
            </a:r>
          </a:p>
          <a:p>
            <a:pPr lvl="1"/>
            <a:r>
              <a:rPr lang="en-US" dirty="0" smtClean="0"/>
              <a:t>Building structures of support around them</a:t>
            </a:r>
          </a:p>
          <a:p>
            <a:pPr lvl="1"/>
            <a:r>
              <a:rPr lang="en-US" dirty="0" smtClean="0"/>
              <a:t>So they would eventually be taken as facts</a:t>
            </a:r>
          </a:p>
          <a:p>
            <a:pPr lvl="1"/>
            <a:r>
              <a:rPr lang="en-US" dirty="0" smtClean="0"/>
              <a:t>A key step in this process is hiding the human work involved in turning something into a fact</a:t>
            </a:r>
          </a:p>
          <a:p>
            <a:pPr lvl="1"/>
            <a:r>
              <a:rPr lang="en-US" dirty="0" smtClean="0"/>
              <a:t>To turn something into a fact is to make it look like it is not a human product but is given directly by </a:t>
            </a:r>
            <a:r>
              <a:rPr lang="en-US" dirty="0"/>
              <a:t>nature </a:t>
            </a:r>
            <a:r>
              <a:rPr lang="en-US" dirty="0" smtClean="0"/>
              <a:t>(error: making </a:t>
            </a:r>
            <a:r>
              <a:rPr lang="en-US" dirty="0"/>
              <a:t>ideas are different from making reality)</a:t>
            </a:r>
            <a:endParaRPr lang="en-US" dirty="0" smtClean="0"/>
          </a:p>
          <a:p>
            <a:r>
              <a:rPr lang="en-US" dirty="0"/>
              <a:t>Experiments are expensive “PR” exercises</a:t>
            </a:r>
          </a:p>
          <a:p>
            <a:r>
              <a:rPr lang="en-US" dirty="0" smtClean="0"/>
              <a:t>When one explains why one side (of a scientific controversy) succeeded and another side failed, he/she should never give the explanation in terms of nature</a:t>
            </a:r>
          </a:p>
          <a:p>
            <a:r>
              <a:rPr lang="en-US" dirty="0" smtClean="0"/>
              <a:t>One side win because the facts become immune to challenge, or better “PR”</a:t>
            </a:r>
          </a:p>
          <a:p>
            <a:r>
              <a:rPr lang="en-US" dirty="0" smtClean="0"/>
              <a:t>Science is controlled entirely by human collective choices and social interests</a:t>
            </a:r>
          </a:p>
          <a:p>
            <a:r>
              <a:rPr lang="en-US" dirty="0" smtClean="0"/>
              <a:t>What makes science run is negotiation, conflict resolution, hierarchies, power inequality</a:t>
            </a:r>
          </a:p>
        </p:txBody>
      </p:sp>
    </p:spTree>
    <p:extLst>
      <p:ext uri="{BB962C8B-B14F-4D97-AF65-F5344CB8AC3E}">
        <p14:creationId xmlns:p14="http://schemas.microsoft.com/office/powerpoint/2010/main" val="758882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2622"/>
            <a:ext cx="7886700" cy="597400"/>
          </a:xfrm>
        </p:spPr>
        <p:txBody>
          <a:bodyPr>
            <a:normAutofit/>
          </a:bodyPr>
          <a:lstStyle/>
          <a:p>
            <a:pPr algn="ctr"/>
            <a:r>
              <a:rPr lang="en-US" sz="3200" b="1" dirty="0" smtClean="0"/>
              <a:t>Laboratory Life</a:t>
            </a:r>
            <a:endParaRPr lang="en-US" sz="3200"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856" t="6364" r="45525" b="52451"/>
          <a:stretch/>
        </p:blipFill>
        <p:spPr>
          <a:xfrm rot="5400000">
            <a:off x="3295591" y="170715"/>
            <a:ext cx="5135595" cy="6561224"/>
          </a:xfrm>
        </p:spPr>
      </p:pic>
      <p:sp>
        <p:nvSpPr>
          <p:cNvPr id="5" name="TextBox 4"/>
          <p:cNvSpPr txBox="1"/>
          <p:nvPr/>
        </p:nvSpPr>
        <p:spPr>
          <a:xfrm>
            <a:off x="160420" y="884742"/>
            <a:ext cx="2422355" cy="3139321"/>
          </a:xfrm>
          <a:prstGeom prst="rect">
            <a:avLst/>
          </a:prstGeom>
          <a:noFill/>
        </p:spPr>
        <p:txBody>
          <a:bodyPr wrap="square" rtlCol="0">
            <a:spAutoFit/>
          </a:bodyPr>
          <a:lstStyle/>
          <a:p>
            <a:r>
              <a:rPr lang="en-US" dirty="0" smtClean="0"/>
              <a:t>Inputs:</a:t>
            </a:r>
          </a:p>
          <a:p>
            <a:r>
              <a:rPr lang="en-US" dirty="0" smtClean="0"/>
              <a:t>Animals, </a:t>
            </a:r>
          </a:p>
          <a:p>
            <a:r>
              <a:rPr lang="en-US" dirty="0" smtClean="0"/>
              <a:t>chemicals, </a:t>
            </a:r>
          </a:p>
          <a:p>
            <a:r>
              <a:rPr lang="en-US" dirty="0" smtClean="0"/>
              <a:t>energy,</a:t>
            </a:r>
          </a:p>
          <a:p>
            <a:r>
              <a:rPr lang="en-US" dirty="0" smtClean="0"/>
              <a:t>Mails, telephones</a:t>
            </a:r>
          </a:p>
          <a:p>
            <a:r>
              <a:rPr lang="en-US" dirty="0" smtClean="0"/>
              <a:t>Reams of blank papers</a:t>
            </a:r>
          </a:p>
          <a:p>
            <a:endParaRPr lang="en-US" dirty="0"/>
          </a:p>
          <a:p>
            <a:r>
              <a:rPr lang="en-US" dirty="0" smtClean="0"/>
              <a:t>Output:</a:t>
            </a:r>
          </a:p>
          <a:p>
            <a:r>
              <a:rPr lang="en-US" dirty="0" smtClean="0"/>
              <a:t>Small printed pieces of papers: journal articles and technical reports</a:t>
            </a:r>
            <a:endParaRPr lang="en-US" dirty="0"/>
          </a:p>
        </p:txBody>
      </p:sp>
    </p:spTree>
    <p:extLst>
      <p:ext uri="{BB962C8B-B14F-4D97-AF65-F5344CB8AC3E}">
        <p14:creationId xmlns:p14="http://schemas.microsoft.com/office/powerpoint/2010/main" val="8019388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439" y="0"/>
            <a:ext cx="7772400" cy="572622"/>
          </a:xfrm>
        </p:spPr>
        <p:txBody>
          <a:bodyPr>
            <a:normAutofit/>
          </a:bodyPr>
          <a:lstStyle/>
          <a:p>
            <a:r>
              <a:rPr lang="en-US" sz="3200" b="1" dirty="0" smtClean="0"/>
              <a:t>Naturalism, </a:t>
            </a:r>
            <a:r>
              <a:rPr lang="en-US" sz="3200" b="1" dirty="0" err="1" smtClean="0"/>
              <a:t>PoS</a:t>
            </a:r>
            <a:endParaRPr lang="en-US" sz="3200" b="1" dirty="0"/>
          </a:p>
        </p:txBody>
      </p:sp>
      <p:sp>
        <p:nvSpPr>
          <p:cNvPr id="3" name="Subtitle 2"/>
          <p:cNvSpPr>
            <a:spLocks noGrp="1"/>
          </p:cNvSpPr>
          <p:nvPr>
            <p:ph type="subTitle" idx="1"/>
          </p:nvPr>
        </p:nvSpPr>
        <p:spPr>
          <a:xfrm>
            <a:off x="0" y="461818"/>
            <a:ext cx="9144000" cy="6396181"/>
          </a:xfrm>
        </p:spPr>
        <p:txBody>
          <a:bodyPr>
            <a:normAutofit fontScale="77500" lnSpcReduction="20000"/>
          </a:bodyPr>
          <a:lstStyle/>
          <a:p>
            <a:pPr marL="342900" indent="-342900" algn="l">
              <a:buFont typeface="Arial" panose="020B0604020202020204" pitchFamily="34" charset="0"/>
              <a:buChar char="•"/>
            </a:pPr>
            <a:r>
              <a:rPr lang="en-US" dirty="0" smtClean="0"/>
              <a:t>Foundationalism: </a:t>
            </a:r>
            <a:r>
              <a:rPr lang="en-US" dirty="0" err="1" smtClean="0"/>
              <a:t>PoS</a:t>
            </a:r>
            <a:r>
              <a:rPr lang="en-US" dirty="0" smtClean="0"/>
              <a:t> should be done from an external and more secure standpoint</a:t>
            </a:r>
          </a:p>
          <a:p>
            <a:pPr marL="640080" lvl="1" indent="-342900" algn="l">
              <a:buFont typeface="Arial" panose="020B0604020202020204" pitchFamily="34" charset="0"/>
              <a:buChar char="•"/>
            </a:pPr>
            <a:r>
              <a:rPr lang="en-US" dirty="0" smtClean="0"/>
              <a:t>The </a:t>
            </a:r>
            <a:r>
              <a:rPr lang="en-US" dirty="0"/>
              <a:t>description of knowledge and science cannot be more accurate than scientific theory itself</a:t>
            </a:r>
          </a:p>
          <a:p>
            <a:pPr marL="342900" indent="-342900" algn="l">
              <a:buFont typeface="Arial" panose="020B0604020202020204" pitchFamily="34" charset="0"/>
              <a:buChar char="•"/>
            </a:pPr>
            <a:r>
              <a:rPr lang="en-US" dirty="0" smtClean="0"/>
              <a:t>Naturalism: </a:t>
            </a:r>
            <a:r>
              <a:rPr lang="en-US" dirty="0" err="1"/>
              <a:t>PoS</a:t>
            </a:r>
            <a:r>
              <a:rPr lang="en-US" dirty="0"/>
              <a:t> can use results from science, not only logic in </a:t>
            </a:r>
            <a:r>
              <a:rPr lang="en-US" dirty="0" err="1"/>
              <a:t>PoS</a:t>
            </a:r>
            <a:r>
              <a:rPr lang="en-US" dirty="0"/>
              <a:t>, to help answer philosophical questions and even in philosophy of science itself</a:t>
            </a:r>
          </a:p>
          <a:p>
            <a:pPr marL="640080" lvl="2" indent="-342900" algn="l">
              <a:buFont typeface="Arial" panose="020B0604020202020204" pitchFamily="34" charset="0"/>
              <a:buChar char="•"/>
            </a:pPr>
            <a:r>
              <a:rPr lang="en-US" sz="2200" dirty="0"/>
              <a:t>Criticisms: circular?</a:t>
            </a:r>
          </a:p>
          <a:p>
            <a:pPr marL="342900" indent="-342900" algn="l">
              <a:buFont typeface="Arial" panose="020B0604020202020204" pitchFamily="34" charset="0"/>
              <a:buChar char="•"/>
            </a:pPr>
            <a:r>
              <a:rPr lang="en-US" i="1" dirty="0" smtClean="0"/>
              <a:t>Epistemology </a:t>
            </a:r>
            <a:r>
              <a:rPr lang="en-US" i="1" dirty="0"/>
              <a:t>Naturalized </a:t>
            </a:r>
            <a:r>
              <a:rPr lang="en-US" dirty="0"/>
              <a:t>(Quine, 1969): Psychology will eventually give a purely scientific description of how beliefs are formed and how they change, </a:t>
            </a:r>
            <a:r>
              <a:rPr lang="en-US" dirty="0" smtClean="0"/>
              <a:t>i.e. </a:t>
            </a:r>
            <a:r>
              <a:rPr lang="en-US" dirty="0"/>
              <a:t>epistemology</a:t>
            </a:r>
          </a:p>
          <a:p>
            <a:pPr marL="640080" lvl="1" indent="-342900" algn="l">
              <a:buFont typeface="Arial" panose="020B0604020202020204" pitchFamily="34" charset="0"/>
              <a:buChar char="•"/>
            </a:pPr>
            <a:r>
              <a:rPr lang="en-US" sz="2200" dirty="0" smtClean="0"/>
              <a:t>Epistemology is not judged by truth but psychology!</a:t>
            </a:r>
          </a:p>
          <a:p>
            <a:pPr marL="640080" lvl="1" indent="-342900" algn="l">
              <a:buFont typeface="Arial" panose="020B0604020202020204" pitchFamily="34" charset="0"/>
              <a:buChar char="•"/>
            </a:pPr>
            <a:r>
              <a:rPr lang="en-US" sz="2200" dirty="0" smtClean="0"/>
              <a:t>Against psychology=&gt;biology=&gt;chemistry=&gt;physics</a:t>
            </a:r>
          </a:p>
          <a:p>
            <a:pPr marL="640080" lvl="1" indent="-342900" algn="l">
              <a:buFont typeface="Arial" panose="020B0604020202020204" pitchFamily="34" charset="0"/>
              <a:buChar char="•"/>
            </a:pPr>
            <a:r>
              <a:rPr lang="en-US" sz="2200" dirty="0" smtClean="0"/>
              <a:t>Project of trying to give general philosophical foundations for science is always doomed to fail</a:t>
            </a:r>
          </a:p>
          <a:p>
            <a:pPr marL="640080" lvl="1" indent="-342900" algn="l">
              <a:buFont typeface="Arial" panose="020B0604020202020204" pitchFamily="34" charset="0"/>
              <a:buChar char="•"/>
            </a:pPr>
            <a:r>
              <a:rPr lang="en-US" sz="2200" dirty="0" smtClean="0"/>
              <a:t>Philosophical foundation is not needed for science in any case</a:t>
            </a:r>
          </a:p>
          <a:p>
            <a:pPr marL="342900" indent="-342900" algn="l">
              <a:buFont typeface="Arial" panose="020B0604020202020204" pitchFamily="34" charset="0"/>
              <a:buChar char="•"/>
            </a:pPr>
            <a:r>
              <a:rPr lang="en-US" dirty="0" smtClean="0"/>
              <a:t>Normative naturalism: </a:t>
            </a:r>
            <a:r>
              <a:rPr lang="en-US" dirty="0" err="1" smtClean="0"/>
              <a:t>PoS</a:t>
            </a:r>
            <a:r>
              <a:rPr lang="en-US" dirty="0" smtClean="0"/>
              <a:t> involves a value judgment, “is” vs “should be”</a:t>
            </a:r>
          </a:p>
          <a:p>
            <a:pPr marL="342900" indent="-342900" algn="l">
              <a:buFont typeface="Arial" panose="020B0604020202020204" pitchFamily="34" charset="0"/>
              <a:buChar char="•"/>
            </a:pPr>
            <a:r>
              <a:rPr lang="en-US" dirty="0"/>
              <a:t>Instrumentally rational: </a:t>
            </a:r>
            <a:r>
              <a:rPr lang="en-US" dirty="0" err="1" smtClean="0"/>
              <a:t>PoS</a:t>
            </a:r>
            <a:r>
              <a:rPr lang="en-US" dirty="0" smtClean="0"/>
              <a:t> is only </a:t>
            </a:r>
            <a:r>
              <a:rPr lang="en-US" dirty="0"/>
              <a:t>about how to achieve a goal but not what that goal is or whether the goal is good, goal oriented </a:t>
            </a:r>
          </a:p>
          <a:p>
            <a:pPr marL="342900" indent="-342900" algn="l">
              <a:buFont typeface="Arial" panose="020B0604020202020204" pitchFamily="34" charset="0"/>
              <a:buChar char="•"/>
            </a:pPr>
            <a:r>
              <a:rPr lang="en-US" dirty="0" smtClean="0"/>
              <a:t>They question: Can </a:t>
            </a:r>
            <a:r>
              <a:rPr lang="en-US" dirty="0"/>
              <a:t>observation be trusted (against empiricism)?</a:t>
            </a:r>
          </a:p>
          <a:p>
            <a:pPr marL="640080" lvl="1" indent="-342900" algn="l">
              <a:buFont typeface="Arial" panose="020B0604020202020204" pitchFamily="34" charset="0"/>
              <a:buChar char="•"/>
            </a:pPr>
            <a:r>
              <a:rPr lang="en-US" sz="2200" dirty="0"/>
              <a:t>When science becomes complicated, many scientific understandings are not intuitive, and </a:t>
            </a:r>
          </a:p>
          <a:p>
            <a:pPr marL="640080" lvl="1" indent="-342900" algn="l">
              <a:buFont typeface="Arial" panose="020B0604020202020204" pitchFamily="34" charset="0"/>
              <a:buChar char="•"/>
            </a:pPr>
            <a:r>
              <a:rPr lang="en-US" sz="2200" dirty="0"/>
              <a:t>Observations often are not direct, but based on some theories (theory-</a:t>
            </a:r>
            <a:r>
              <a:rPr lang="en-US" sz="2200" dirty="0" err="1"/>
              <a:t>ladenness</a:t>
            </a:r>
            <a:r>
              <a:rPr lang="en-US" sz="2200" dirty="0"/>
              <a:t>)</a:t>
            </a:r>
          </a:p>
          <a:p>
            <a:pPr marL="640080" lvl="1" indent="-342900" algn="l">
              <a:buFont typeface="Arial" panose="020B0604020202020204" pitchFamily="34" charset="0"/>
              <a:buChar char="•"/>
            </a:pPr>
            <a:r>
              <a:rPr lang="en-US" sz="2200" dirty="0" smtClean="0"/>
              <a:t>An observational result </a:t>
            </a:r>
            <a:r>
              <a:rPr lang="en-US" sz="2200" dirty="0"/>
              <a:t>can be interpreted differently (hundred explanations)</a:t>
            </a:r>
          </a:p>
          <a:p>
            <a:pPr marL="640080" lvl="1" indent="-342900" algn="l">
              <a:buFont typeface="Arial" panose="020B0604020202020204" pitchFamily="34" charset="0"/>
              <a:buChar char="•"/>
            </a:pPr>
            <a:r>
              <a:rPr lang="en-US" sz="2200" dirty="0"/>
              <a:t>Observations are often “guided” by theories (what and where to look)</a:t>
            </a:r>
          </a:p>
          <a:p>
            <a:pPr marL="640080" lvl="1" indent="-342900" algn="l">
              <a:buFont typeface="Arial" panose="020B0604020202020204" pitchFamily="34" charset="0"/>
              <a:buChar char="•"/>
            </a:pPr>
            <a:r>
              <a:rPr lang="en-US" sz="2200" dirty="0"/>
              <a:t>Observers can be biased because of previous experience (reviewer will remove most of it)</a:t>
            </a:r>
          </a:p>
          <a:p>
            <a:pPr marL="640080" lvl="1" indent="-342900" algn="l">
              <a:buFont typeface="Arial" panose="020B0604020202020204" pitchFamily="34" charset="0"/>
              <a:buChar char="•"/>
            </a:pPr>
            <a:r>
              <a:rPr lang="en-US" sz="2200" dirty="0"/>
              <a:t>Illusions (low-level sets of assumptions about e.g. 2-D projection of 3-D nature of space, not high-level scientific theories</a:t>
            </a:r>
          </a:p>
          <a:p>
            <a:pPr marL="342900" indent="-342900" algn="l">
              <a:buFont typeface="Arial" panose="020B0604020202020204" pitchFamily="34" charset="0"/>
              <a:buChar char="•"/>
            </a:pPr>
            <a:r>
              <a:rPr lang="en-US" dirty="0" smtClean="0"/>
              <a:t>They conclude: traditional </a:t>
            </a:r>
            <a:r>
              <a:rPr lang="en-US" dirty="0"/>
              <a:t>empiricist views of roles of observation in science are flawed</a:t>
            </a:r>
          </a:p>
          <a:p>
            <a:pPr marL="342900" indent="-342900" algn="l">
              <a:buFont typeface="Arial" panose="020B0604020202020204" pitchFamily="34" charset="0"/>
              <a:buChar char="•"/>
            </a:pPr>
            <a:r>
              <a:rPr lang="en-US" dirty="0"/>
              <a:t>Simple </a:t>
            </a:r>
            <a:r>
              <a:rPr lang="en-US" dirty="0" err="1"/>
              <a:t>falsificationism</a:t>
            </a:r>
            <a:r>
              <a:rPr lang="en-US" dirty="0"/>
              <a:t> does not work in science judgments </a:t>
            </a:r>
          </a:p>
        </p:txBody>
      </p:sp>
    </p:spTree>
    <p:extLst>
      <p:ext uri="{BB962C8B-B14F-4D97-AF65-F5344CB8AC3E}">
        <p14:creationId xmlns:p14="http://schemas.microsoft.com/office/powerpoint/2010/main" val="3751571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207" t="6148" r="65939" b="59829"/>
          <a:stretch/>
        </p:blipFill>
        <p:spPr>
          <a:xfrm rot="5400000">
            <a:off x="3562491" y="54574"/>
            <a:ext cx="3016703" cy="5843979"/>
          </a:xfrm>
        </p:spPr>
      </p:pic>
    </p:spTree>
    <p:extLst>
      <p:ext uri="{BB962C8B-B14F-4D97-AF65-F5344CB8AC3E}">
        <p14:creationId xmlns:p14="http://schemas.microsoft.com/office/powerpoint/2010/main" val="2183366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3431" t="12931" r="24819" b="56161"/>
          <a:stretch/>
        </p:blipFill>
        <p:spPr>
          <a:xfrm rot="5400000">
            <a:off x="2837544" y="573315"/>
            <a:ext cx="3497940" cy="4818744"/>
          </a:xfrm>
        </p:spPr>
      </p:pic>
    </p:spTree>
    <p:extLst>
      <p:ext uri="{BB962C8B-B14F-4D97-AF65-F5344CB8AC3E}">
        <p14:creationId xmlns:p14="http://schemas.microsoft.com/office/powerpoint/2010/main" val="3349220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649" t="5270" r="22608" b="57697"/>
          <a:stretch/>
        </p:blipFill>
        <p:spPr>
          <a:xfrm rot="5400000">
            <a:off x="1654626" y="203201"/>
            <a:ext cx="5863775" cy="7024914"/>
          </a:xfrm>
        </p:spPr>
      </p:pic>
    </p:spTree>
    <p:extLst>
      <p:ext uri="{BB962C8B-B14F-4D97-AF65-F5344CB8AC3E}">
        <p14:creationId xmlns:p14="http://schemas.microsoft.com/office/powerpoint/2010/main" val="5398682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595085"/>
          </a:xfrm>
        </p:spPr>
        <p:txBody>
          <a:bodyPr>
            <a:normAutofit/>
          </a:bodyPr>
          <a:lstStyle/>
          <a:p>
            <a:pPr algn="ctr"/>
            <a:r>
              <a:rPr lang="en-US" sz="3200" b="1" dirty="0" smtClean="0"/>
              <a:t>Naturalism, cont. 1</a:t>
            </a:r>
            <a:endParaRPr lang="en-US" sz="3200" b="1" dirty="0"/>
          </a:p>
        </p:txBody>
      </p:sp>
      <p:sp>
        <p:nvSpPr>
          <p:cNvPr id="3" name="Content Placeholder 2"/>
          <p:cNvSpPr>
            <a:spLocks noGrp="1"/>
          </p:cNvSpPr>
          <p:nvPr>
            <p:ph idx="1"/>
          </p:nvPr>
        </p:nvSpPr>
        <p:spPr>
          <a:xfrm>
            <a:off x="0" y="476332"/>
            <a:ext cx="9144000" cy="6381667"/>
          </a:xfrm>
        </p:spPr>
        <p:txBody>
          <a:bodyPr>
            <a:normAutofit fontScale="70000" lnSpcReduction="20000"/>
          </a:bodyPr>
          <a:lstStyle/>
          <a:p>
            <a:r>
              <a:rPr lang="en-US" dirty="0" smtClean="0"/>
              <a:t>(My comments) Most </a:t>
            </a:r>
            <a:r>
              <a:rPr lang="en-US" dirty="0"/>
              <a:t>problems </a:t>
            </a:r>
            <a:r>
              <a:rPr lang="en-US" dirty="0" smtClean="0"/>
              <a:t>above against empiricism </a:t>
            </a:r>
            <a:r>
              <a:rPr lang="en-US" dirty="0"/>
              <a:t>can be resolved among scientists in review processes</a:t>
            </a:r>
          </a:p>
          <a:p>
            <a:pPr lvl="1"/>
            <a:r>
              <a:rPr lang="en-US" sz="2600" dirty="0"/>
              <a:t>“Armchair speculations” by outsiders who do not understand how science is regulated</a:t>
            </a:r>
          </a:p>
          <a:p>
            <a:pPr lvl="1"/>
            <a:r>
              <a:rPr lang="en-US" sz="2600" dirty="0"/>
              <a:t>New successful scientific theories, new technologies, new inventions prove the system works</a:t>
            </a:r>
          </a:p>
          <a:p>
            <a:pPr lvl="1"/>
            <a:r>
              <a:rPr lang="en-US" sz="2600" dirty="0"/>
              <a:t>Underestimate the urge and courage scientists search for truth, (short-time </a:t>
            </a:r>
            <a:r>
              <a:rPr lang="en-US" sz="2600" dirty="0" smtClean="0"/>
              <a:t>irregularities</a:t>
            </a:r>
            <a:r>
              <a:rPr lang="en-US" sz="2600" dirty="0"/>
              <a:t>: nutrition guideline)</a:t>
            </a:r>
          </a:p>
          <a:p>
            <a:pPr lvl="1"/>
            <a:r>
              <a:rPr lang="en-US" sz="2600" dirty="0" err="1"/>
              <a:t>PoS</a:t>
            </a:r>
            <a:r>
              <a:rPr lang="en-US" sz="2600" dirty="0"/>
              <a:t> should not have focused too much on the “linguistic” level, </a:t>
            </a:r>
            <a:endParaRPr lang="en-US" dirty="0"/>
          </a:p>
          <a:p>
            <a:pPr lvl="2"/>
            <a:r>
              <a:rPr lang="en-US" sz="2400" dirty="0"/>
              <a:t>a fact or a correlation does not depend on how you call it. </a:t>
            </a:r>
          </a:p>
          <a:p>
            <a:pPr lvl="2"/>
            <a:r>
              <a:rPr lang="en-US" sz="2400" dirty="0"/>
              <a:t>if a theory depends critically on choice of word, the scientist is considered deceitful   </a:t>
            </a:r>
          </a:p>
          <a:p>
            <a:pPr marL="342900" indent="-342900"/>
            <a:r>
              <a:rPr lang="en-US" dirty="0" smtClean="0"/>
              <a:t>To </a:t>
            </a:r>
            <a:r>
              <a:rPr lang="en-US" dirty="0"/>
              <a:t>answer </a:t>
            </a:r>
            <a:r>
              <a:rPr lang="en-US" dirty="0" smtClean="0"/>
              <a:t>the epistemology </a:t>
            </a:r>
            <a:r>
              <a:rPr lang="en-US" dirty="0"/>
              <a:t>question: what is the relationship between the common-sense knowledge and scientific description of our real contact with the world</a:t>
            </a:r>
          </a:p>
          <a:p>
            <a:pPr marL="800100" lvl="1" indent="-342900"/>
            <a:r>
              <a:rPr lang="en-US" sz="2600" dirty="0"/>
              <a:t>“Philosopher patrols relationship between adjacent sciences and occasionally climbing into a helicopter to get a synoptic view of how pieces fit together”</a:t>
            </a:r>
          </a:p>
          <a:p>
            <a:pPr marL="800100" lvl="1" indent="-342900"/>
            <a:r>
              <a:rPr lang="en-US" sz="2600" dirty="0" smtClean="0"/>
              <a:t>(me) This </a:t>
            </a:r>
            <a:r>
              <a:rPr lang="en-US" sz="2600" dirty="0"/>
              <a:t>used to be true, but based on the work described in the book, they have done a poor job  (Copernicus, Newton</a:t>
            </a:r>
          </a:p>
          <a:p>
            <a:pPr marL="800100" lvl="1" indent="-342900"/>
            <a:r>
              <a:rPr lang="en-US" sz="2600" dirty="0"/>
              <a:t>Sciences have become too complicated and intertwined for philosophers to understand</a:t>
            </a:r>
          </a:p>
          <a:p>
            <a:pPr marL="800100" lvl="1" indent="-342900"/>
            <a:r>
              <a:rPr lang="en-US" sz="2600" dirty="0"/>
              <a:t>It is done now by scientific leaders (any philosopher in national science council/board?)</a:t>
            </a:r>
          </a:p>
          <a:p>
            <a:r>
              <a:rPr lang="en-US" dirty="0" smtClean="0"/>
              <a:t>Better questions to ask</a:t>
            </a:r>
          </a:p>
          <a:p>
            <a:pPr lvl="1"/>
            <a:r>
              <a:rPr lang="en-US" sz="2600" dirty="0" smtClean="0"/>
              <a:t>To what extent is observation a reliable way of forming true beliefs? </a:t>
            </a:r>
          </a:p>
          <a:p>
            <a:pPr lvl="1"/>
            <a:r>
              <a:rPr lang="en-US" sz="2600" dirty="0" smtClean="0"/>
              <a:t>when is observation using ordinary human senses reliable and when is not?</a:t>
            </a:r>
          </a:p>
          <a:p>
            <a:pPr lvl="1"/>
            <a:r>
              <a:rPr lang="en-US" sz="2600" dirty="0" smtClean="0"/>
              <a:t>Is observation neutral between competing theories of the kind we wish to test in science?</a:t>
            </a:r>
          </a:p>
          <a:p>
            <a:pPr lvl="1"/>
            <a:r>
              <a:rPr lang="en-US" sz="2600" dirty="0" smtClean="0"/>
              <a:t>Can people with very different theoretical commitments agree about what has been observed?</a:t>
            </a:r>
          </a:p>
          <a:p>
            <a:endParaRPr lang="en-US" dirty="0"/>
          </a:p>
        </p:txBody>
      </p:sp>
    </p:spTree>
    <p:extLst>
      <p:ext uri="{BB962C8B-B14F-4D97-AF65-F5344CB8AC3E}">
        <p14:creationId xmlns:p14="http://schemas.microsoft.com/office/powerpoint/2010/main" val="5493874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595085"/>
          </a:xfrm>
        </p:spPr>
        <p:txBody>
          <a:bodyPr>
            <a:normAutofit/>
          </a:bodyPr>
          <a:lstStyle/>
          <a:p>
            <a:pPr algn="ctr"/>
            <a:r>
              <a:rPr lang="en-US" sz="3200" b="1" dirty="0" smtClean="0"/>
              <a:t>Naturalism, cont. 2</a:t>
            </a:r>
            <a:endParaRPr lang="en-US" sz="3200" b="1" dirty="0"/>
          </a:p>
        </p:txBody>
      </p:sp>
      <p:sp>
        <p:nvSpPr>
          <p:cNvPr id="3" name="Content Placeholder 2"/>
          <p:cNvSpPr>
            <a:spLocks noGrp="1"/>
          </p:cNvSpPr>
          <p:nvPr>
            <p:ph idx="1"/>
          </p:nvPr>
        </p:nvSpPr>
        <p:spPr>
          <a:xfrm>
            <a:off x="0" y="724395"/>
            <a:ext cx="9144000" cy="6133604"/>
          </a:xfrm>
        </p:spPr>
        <p:txBody>
          <a:bodyPr>
            <a:normAutofit fontScale="92500" lnSpcReduction="10000"/>
          </a:bodyPr>
          <a:lstStyle/>
          <a:p>
            <a:r>
              <a:rPr lang="en-US" dirty="0" smtClean="0"/>
              <a:t>A theory proposed by a Naturalist of philosophy (the author of the book, a new empiricism)</a:t>
            </a:r>
          </a:p>
          <a:p>
            <a:pPr lvl="1"/>
            <a:r>
              <a:rPr lang="en-US" sz="2600" dirty="0" smtClean="0"/>
              <a:t>Begin based on current best scientific knowledge, do not try to justify outside of science,</a:t>
            </a:r>
          </a:p>
          <a:p>
            <a:pPr lvl="1"/>
            <a:r>
              <a:rPr lang="en-US" sz="2600" dirty="0" smtClean="0"/>
              <a:t>Ask traditional philosophical questions, e.g. nature of belief, justification, and knowledge </a:t>
            </a:r>
          </a:p>
          <a:p>
            <a:pPr lvl="1"/>
            <a:r>
              <a:rPr lang="en-US" sz="2600" dirty="0"/>
              <a:t>Science is used as a source </a:t>
            </a:r>
            <a:r>
              <a:rPr lang="en-US" sz="2600" dirty="0" smtClean="0"/>
              <a:t>for settling philosophical questions, </a:t>
            </a:r>
            <a:r>
              <a:rPr lang="en-US" sz="2600" dirty="0"/>
              <a:t>not as a </a:t>
            </a:r>
            <a:r>
              <a:rPr lang="en-US" sz="2600" dirty="0" smtClean="0"/>
              <a:t>replacement for philosophy</a:t>
            </a:r>
          </a:p>
          <a:p>
            <a:pPr lvl="1"/>
            <a:r>
              <a:rPr lang="en-US" sz="2600" dirty="0" smtClean="0"/>
              <a:t>Philosophy serves a useful role of an incubator for novel ideas, and benefits from the open-ended agenda</a:t>
            </a:r>
          </a:p>
          <a:p>
            <a:pPr lvl="1"/>
            <a:r>
              <a:rPr lang="en-US" sz="2600" dirty="0" smtClean="0"/>
              <a:t>Observation is a form of physical contact between our minds and the world</a:t>
            </a:r>
          </a:p>
          <a:p>
            <a:pPr lvl="1"/>
            <a:r>
              <a:rPr lang="en-US" sz="2600" dirty="0"/>
              <a:t>Because we are limited by our ability to contact the world, without science, our observation can only cover a very small range</a:t>
            </a:r>
          </a:p>
          <a:p>
            <a:pPr lvl="1"/>
            <a:r>
              <a:rPr lang="en-US" sz="2600" dirty="0" smtClean="0"/>
              <a:t>Science is an attempt to exploit this limited contact between our mind and the world</a:t>
            </a:r>
          </a:p>
          <a:p>
            <a:r>
              <a:rPr lang="en-US" dirty="0" smtClean="0"/>
              <a:t>The theory does not tell much other than a logical relationship between science, observation, and philosophy</a:t>
            </a:r>
          </a:p>
          <a:p>
            <a:endParaRPr lang="en-US" dirty="0" smtClean="0"/>
          </a:p>
        </p:txBody>
      </p:sp>
    </p:spTree>
    <p:extLst>
      <p:ext uri="{BB962C8B-B14F-4D97-AF65-F5344CB8AC3E}">
        <p14:creationId xmlns:p14="http://schemas.microsoft.com/office/powerpoint/2010/main" val="761990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0"/>
            <a:ext cx="8930244" cy="644277"/>
          </a:xfrm>
        </p:spPr>
        <p:txBody>
          <a:bodyPr>
            <a:normAutofit/>
          </a:bodyPr>
          <a:lstStyle/>
          <a:p>
            <a:pPr algn="ctr"/>
            <a:r>
              <a:rPr lang="en-US" sz="3200" b="1" dirty="0" smtClean="0"/>
              <a:t>Science as a Process</a:t>
            </a:r>
            <a:endParaRPr lang="en-US" sz="3200" b="1" dirty="0"/>
          </a:p>
        </p:txBody>
      </p:sp>
      <p:sp>
        <p:nvSpPr>
          <p:cNvPr id="3" name="Content Placeholder 2"/>
          <p:cNvSpPr>
            <a:spLocks noGrp="1"/>
          </p:cNvSpPr>
          <p:nvPr>
            <p:ph idx="1"/>
          </p:nvPr>
        </p:nvSpPr>
        <p:spPr>
          <a:xfrm>
            <a:off x="0" y="510638"/>
            <a:ext cx="9144000" cy="6347361"/>
          </a:xfrm>
        </p:spPr>
        <p:txBody>
          <a:bodyPr>
            <a:normAutofit fontScale="77500" lnSpcReduction="20000"/>
          </a:bodyPr>
          <a:lstStyle/>
          <a:p>
            <a:r>
              <a:rPr lang="en-US" sz="2600" dirty="0"/>
              <a:t>David </a:t>
            </a:r>
            <a:r>
              <a:rPr lang="en-US" sz="2600" dirty="0" smtClean="0"/>
              <a:t>Hull, Prof, Northwestern, author of </a:t>
            </a:r>
            <a:r>
              <a:rPr lang="en-US" sz="2600" dirty="0"/>
              <a:t>(1988</a:t>
            </a:r>
            <a:r>
              <a:rPr lang="en-US" sz="2600" dirty="0" smtClean="0"/>
              <a:t>) </a:t>
            </a:r>
            <a:r>
              <a:rPr lang="en-US" sz="2600" i="1" dirty="0" smtClean="0"/>
              <a:t>Science </a:t>
            </a:r>
            <a:r>
              <a:rPr lang="en-US" sz="2600" i="1" dirty="0"/>
              <a:t>as a </a:t>
            </a:r>
            <a:r>
              <a:rPr lang="en-US" sz="2600" i="1" dirty="0" smtClean="0"/>
              <a:t>Process</a:t>
            </a:r>
          </a:p>
          <a:p>
            <a:pPr lvl="1"/>
            <a:r>
              <a:rPr lang="en-US" dirty="0" smtClean="0"/>
              <a:t>Scientists are driven by two basic human motivations: curiosity and individual </a:t>
            </a:r>
            <a:r>
              <a:rPr lang="en-US" dirty="0" smtClean="0"/>
              <a:t>recognition (different level of importance, scientists are not rewarded well)</a:t>
            </a:r>
            <a:endParaRPr lang="en-US" dirty="0" smtClean="0"/>
          </a:p>
          <a:p>
            <a:pPr lvl="1"/>
            <a:r>
              <a:rPr lang="en-US" dirty="0" smtClean="0"/>
              <a:t>Fundamental relationship among scientists are balanced between cooperation and </a:t>
            </a:r>
            <a:r>
              <a:rPr lang="en-US" dirty="0" smtClean="0"/>
              <a:t>competition (depending on the scope of the project, large one cannot be do by simple competition)</a:t>
            </a:r>
            <a:endParaRPr lang="en-US" dirty="0" smtClean="0"/>
          </a:p>
          <a:p>
            <a:pPr lvl="1"/>
            <a:r>
              <a:rPr lang="en-US" dirty="0" smtClean="0"/>
              <a:t>Reward is recognition of “first” or “to use”, but latter more important   </a:t>
            </a:r>
          </a:p>
          <a:p>
            <a:pPr lvl="1"/>
            <a:r>
              <a:rPr lang="en-US" dirty="0" smtClean="0"/>
              <a:t>Measure for “use”=&gt; citations</a:t>
            </a:r>
          </a:p>
          <a:p>
            <a:pPr lvl="2"/>
            <a:r>
              <a:rPr lang="en-US" dirty="0" smtClean="0"/>
              <a:t>H-index</a:t>
            </a:r>
          </a:p>
          <a:p>
            <a:pPr lvl="2"/>
            <a:r>
              <a:rPr lang="en-US" dirty="0"/>
              <a:t>PR</a:t>
            </a:r>
            <a:r>
              <a:rPr lang="en-US" dirty="0" smtClean="0"/>
              <a:t>,</a:t>
            </a:r>
          </a:p>
          <a:p>
            <a:pPr lvl="2"/>
            <a:r>
              <a:rPr lang="en-US" dirty="0" smtClean="0"/>
              <a:t>Citation is reciprocal=&gt; tread favor, networking</a:t>
            </a:r>
          </a:p>
          <a:p>
            <a:pPr lvl="1"/>
            <a:r>
              <a:rPr lang="en-US" dirty="0" smtClean="0"/>
              <a:t>Review/referee: </a:t>
            </a:r>
          </a:p>
          <a:p>
            <a:pPr lvl="2"/>
            <a:r>
              <a:rPr lang="en-US" dirty="0" smtClean="0"/>
              <a:t>Assumption: no one has the time to do much of replication and checking</a:t>
            </a:r>
            <a:r>
              <a:rPr lang="en-US" dirty="0" smtClean="0"/>
              <a:t>! (wrong: more important are the ideas shown in the work)</a:t>
            </a:r>
            <a:endParaRPr lang="en-US" dirty="0" smtClean="0"/>
          </a:p>
          <a:p>
            <a:pPr lvl="2"/>
            <a:r>
              <a:rPr lang="en-US" dirty="0" smtClean="0"/>
              <a:t>You either check whether </a:t>
            </a:r>
            <a:r>
              <a:rPr lang="en-US" dirty="0" smtClean="0">
                <a:solidFill>
                  <a:srgbClr val="FF0000"/>
                </a:solidFill>
              </a:rPr>
              <a:t>your</a:t>
            </a:r>
            <a:r>
              <a:rPr lang="en-US" dirty="0" smtClean="0"/>
              <a:t> previous work can derive the same results so that you can ask the authors to cite </a:t>
            </a:r>
            <a:r>
              <a:rPr lang="en-US" dirty="0" smtClean="0">
                <a:solidFill>
                  <a:srgbClr val="FF0000"/>
                </a:solidFill>
              </a:rPr>
              <a:t>your</a:t>
            </a:r>
            <a:r>
              <a:rPr lang="en-US" dirty="0" smtClean="0"/>
              <a:t> work, or</a:t>
            </a:r>
          </a:p>
          <a:p>
            <a:pPr lvl="2"/>
            <a:r>
              <a:rPr lang="en-US" dirty="0" smtClean="0"/>
              <a:t>You seriously examine the results if </a:t>
            </a:r>
            <a:r>
              <a:rPr lang="en-US" dirty="0" smtClean="0">
                <a:solidFill>
                  <a:srgbClr val="FF0000"/>
                </a:solidFill>
              </a:rPr>
              <a:t>your</a:t>
            </a:r>
            <a:r>
              <a:rPr lang="en-US" dirty="0" smtClean="0"/>
              <a:t> results are discredited or made less important</a:t>
            </a:r>
          </a:p>
          <a:p>
            <a:pPr lvl="1"/>
            <a:r>
              <a:rPr lang="en-US" dirty="0" smtClean="0"/>
              <a:t>Fraud is more serious than theft, as the latter hurts only one </a:t>
            </a:r>
            <a:r>
              <a:rPr lang="en-US" dirty="0" smtClean="0"/>
              <a:t>person (low cost?)</a:t>
            </a:r>
            <a:endParaRPr lang="en-US" dirty="0" smtClean="0"/>
          </a:p>
          <a:p>
            <a:pPr lvl="1"/>
            <a:r>
              <a:rPr lang="en-US" dirty="0" smtClean="0"/>
              <a:t>No need for self-criticizing, referees will do for </a:t>
            </a:r>
            <a:r>
              <a:rPr lang="en-US" dirty="0" smtClean="0"/>
              <a:t>you (your reputation?)</a:t>
            </a:r>
            <a:endParaRPr lang="en-US" dirty="0" smtClean="0"/>
          </a:p>
          <a:p>
            <a:pPr lvl="1"/>
            <a:r>
              <a:rPr lang="en-US" dirty="0" smtClean="0"/>
              <a:t>Science evolves in a similar manner to an evolutionary biology process</a:t>
            </a:r>
          </a:p>
          <a:p>
            <a:pPr lvl="2"/>
            <a:r>
              <a:rPr lang="en-US" dirty="0" smtClean="0"/>
              <a:t>Darwinian variation and selection (when I used Darwinian: no single scientist can decide a theory is right or wrong) </a:t>
            </a:r>
          </a:p>
          <a:p>
            <a:pPr lvl="2"/>
            <a:r>
              <a:rPr lang="en-US" dirty="0" smtClean="0"/>
              <a:t>Science ideas are replicated  similar to genes</a:t>
            </a:r>
          </a:p>
          <a:p>
            <a:pPr lvl="2"/>
            <a:r>
              <a:rPr lang="en-US" dirty="0" smtClean="0"/>
              <a:t>The truth is determined by the fastest replicating ideas/publications (mosquitos are a better </a:t>
            </a:r>
            <a:r>
              <a:rPr lang="en-US" dirty="0" smtClean="0"/>
              <a:t>fit than human according to this logic)</a:t>
            </a:r>
            <a:endParaRPr lang="en-US" dirty="0" smtClean="0"/>
          </a:p>
          <a:p>
            <a:r>
              <a:rPr lang="en-US" sz="2600" dirty="0" smtClean="0"/>
              <a:t>Can we trust the results </a:t>
            </a:r>
            <a:r>
              <a:rPr lang="en-US" sz="2600" dirty="0" smtClean="0"/>
              <a:t>from</a:t>
            </a:r>
            <a:r>
              <a:rPr lang="en-US" sz="2600" dirty="0" smtClean="0"/>
              <a:t> </a:t>
            </a:r>
            <a:r>
              <a:rPr lang="en-US" sz="2600" dirty="0" smtClean="0"/>
              <a:t>science process</a:t>
            </a:r>
            <a:r>
              <a:rPr lang="en-US" sz="2600" dirty="0" smtClean="0"/>
              <a:t>? (wrong starting point, deductive)</a:t>
            </a:r>
            <a:endParaRPr lang="en-US" sz="2600" dirty="0" smtClean="0"/>
          </a:p>
          <a:p>
            <a:endParaRPr lang="en-US" dirty="0"/>
          </a:p>
        </p:txBody>
      </p:sp>
    </p:spTree>
    <p:extLst>
      <p:ext uri="{BB962C8B-B14F-4D97-AF65-F5344CB8AC3E}">
        <p14:creationId xmlns:p14="http://schemas.microsoft.com/office/powerpoint/2010/main" val="5339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76865"/>
          </a:xfrm>
        </p:spPr>
        <p:txBody>
          <a:bodyPr>
            <a:normAutofit/>
          </a:bodyPr>
          <a:lstStyle/>
          <a:p>
            <a:pPr algn="ctr"/>
            <a:r>
              <a:rPr lang="en-US" sz="3600" b="1" dirty="0" smtClean="0"/>
              <a:t>Method of Inquiry</a:t>
            </a:r>
            <a:endParaRPr lang="en-US" sz="3600" b="1" dirty="0"/>
          </a:p>
        </p:txBody>
      </p:sp>
      <p:sp>
        <p:nvSpPr>
          <p:cNvPr id="3" name="Content Placeholder 2"/>
          <p:cNvSpPr>
            <a:spLocks noGrp="1"/>
          </p:cNvSpPr>
          <p:nvPr>
            <p:ph idx="1"/>
          </p:nvPr>
        </p:nvSpPr>
        <p:spPr>
          <a:xfrm>
            <a:off x="379828" y="1041991"/>
            <a:ext cx="8510954" cy="5578941"/>
          </a:xfrm>
        </p:spPr>
        <p:txBody>
          <a:bodyPr>
            <a:normAutofit/>
          </a:bodyPr>
          <a:lstStyle/>
          <a:p>
            <a:pPr>
              <a:lnSpc>
                <a:spcPct val="120000"/>
              </a:lnSpc>
            </a:pPr>
            <a:r>
              <a:rPr lang="en-US" sz="2400" dirty="0" smtClean="0"/>
              <a:t>Central difference between philosophy and sophism is the </a:t>
            </a:r>
            <a:r>
              <a:rPr lang="en-US" sz="2400" dirty="0"/>
              <a:t>philosophical </a:t>
            </a:r>
            <a:r>
              <a:rPr lang="en-US" sz="2400" dirty="0" smtClean="0"/>
              <a:t>method: </a:t>
            </a:r>
            <a:r>
              <a:rPr lang="en-US" sz="2400" dirty="0"/>
              <a:t>called</a:t>
            </a:r>
            <a:r>
              <a:rPr lang="en-US" sz="2400" b="1" dirty="0"/>
              <a:t> </a:t>
            </a:r>
            <a:r>
              <a:rPr lang="en-US" sz="2400" b="1" dirty="0" smtClean="0">
                <a:hlinkClick r:id="rId3"/>
              </a:rPr>
              <a:t>Socratic</a:t>
            </a:r>
            <a:r>
              <a:rPr lang="en-US" sz="2400" dirty="0" smtClean="0"/>
              <a:t>, or,</a:t>
            </a:r>
            <a:r>
              <a:rPr lang="en-US" sz="2400" b="1" dirty="0" smtClean="0"/>
              <a:t> dialectical </a:t>
            </a:r>
            <a:r>
              <a:rPr lang="en-US" sz="2400" b="1" dirty="0"/>
              <a:t>method of </a:t>
            </a:r>
            <a:r>
              <a:rPr lang="en-US" sz="2400" b="1" dirty="0" smtClean="0"/>
              <a:t>inquiry</a:t>
            </a:r>
            <a:r>
              <a:rPr lang="en-US" sz="2400" dirty="0" smtClean="0"/>
              <a:t> (gadfly, learn virtues, cloud, an unexamined life is not worth living)</a:t>
            </a:r>
            <a:endParaRPr lang="en-US" sz="2400" b="1" dirty="0" smtClean="0"/>
          </a:p>
          <a:p>
            <a:pPr lvl="1">
              <a:lnSpc>
                <a:spcPct val="120000"/>
              </a:lnSpc>
            </a:pPr>
            <a:r>
              <a:rPr lang="en-US" sz="2000" dirty="0" smtClean="0"/>
              <a:t>Not </a:t>
            </a:r>
            <a:r>
              <a:rPr lang="en-US" sz="2000" dirty="0"/>
              <a:t>about the subjects of study </a:t>
            </a:r>
            <a:endParaRPr lang="en-US" sz="2000" dirty="0" smtClean="0"/>
          </a:p>
          <a:p>
            <a:pPr lvl="1">
              <a:lnSpc>
                <a:spcPct val="120000"/>
              </a:lnSpc>
            </a:pPr>
            <a:r>
              <a:rPr lang="en-US" sz="2000" dirty="0" smtClean="0"/>
              <a:t>Not about a particular view </a:t>
            </a:r>
            <a:r>
              <a:rPr lang="en-US" sz="2000" dirty="0"/>
              <a:t>on </a:t>
            </a:r>
            <a:r>
              <a:rPr lang="en-US" sz="2000" dirty="0" smtClean="0"/>
              <a:t>a subject or who is right</a:t>
            </a:r>
          </a:p>
          <a:p>
            <a:pPr lvl="1">
              <a:lnSpc>
                <a:spcPct val="120000"/>
              </a:lnSpc>
            </a:pPr>
            <a:r>
              <a:rPr lang="en-US" sz="2000" dirty="0" smtClean="0"/>
              <a:t>It is criticism</a:t>
            </a:r>
            <a:r>
              <a:rPr lang="en-US" sz="2000" dirty="0"/>
              <a:t>, </a:t>
            </a:r>
            <a:r>
              <a:rPr lang="en-US" sz="2000" dirty="0" smtClean="0"/>
              <a:t>self-criticism</a:t>
            </a:r>
          </a:p>
          <a:p>
            <a:pPr lvl="1">
              <a:lnSpc>
                <a:spcPct val="120000"/>
              </a:lnSpc>
            </a:pPr>
            <a:r>
              <a:rPr lang="en-US" sz="2000" dirty="0" smtClean="0"/>
              <a:t>Philosophy developed in Chinese and Indian  also used the same method</a:t>
            </a:r>
            <a:endParaRPr lang="en-US" sz="2000" dirty="0"/>
          </a:p>
        </p:txBody>
      </p:sp>
    </p:spTree>
    <p:extLst>
      <p:ext uri="{BB962C8B-B14F-4D97-AF65-F5344CB8AC3E}">
        <p14:creationId xmlns:p14="http://schemas.microsoft.com/office/powerpoint/2010/main" val="39324572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79863"/>
          </a:xfrm>
        </p:spPr>
        <p:txBody>
          <a:bodyPr>
            <a:normAutofit/>
          </a:bodyPr>
          <a:lstStyle/>
          <a:p>
            <a:pPr algn="ctr"/>
            <a:r>
              <a:rPr lang="en-US" sz="3200" b="1" dirty="0" smtClean="0"/>
              <a:t>Scientific Realism</a:t>
            </a:r>
            <a:endParaRPr lang="en-US" sz="3200" b="1" dirty="0"/>
          </a:p>
        </p:txBody>
      </p:sp>
      <p:sp>
        <p:nvSpPr>
          <p:cNvPr id="3" name="Content Placeholder 2"/>
          <p:cNvSpPr>
            <a:spLocks noGrp="1"/>
          </p:cNvSpPr>
          <p:nvPr>
            <p:ph idx="1"/>
          </p:nvPr>
        </p:nvSpPr>
        <p:spPr>
          <a:xfrm>
            <a:off x="0" y="448236"/>
            <a:ext cx="9144000" cy="6409764"/>
          </a:xfrm>
        </p:spPr>
        <p:txBody>
          <a:bodyPr>
            <a:normAutofit fontScale="70000" lnSpcReduction="20000"/>
          </a:bodyPr>
          <a:lstStyle/>
          <a:p>
            <a:r>
              <a:rPr lang="en-US" dirty="0" smtClean="0"/>
              <a:t>The concern is about the relationship between science and reality (not  about truth)</a:t>
            </a:r>
          </a:p>
          <a:p>
            <a:r>
              <a:rPr lang="en-US" dirty="0" smtClean="0"/>
              <a:t>Common-sense Realism: we all live in a common reality that is independent of how we think about it, as we may think about it differently</a:t>
            </a:r>
          </a:p>
          <a:p>
            <a:r>
              <a:rPr lang="en-US" dirty="0" smtClean="0"/>
              <a:t>Scientific realism:  the world as described by science is the real world=&gt; no miracle</a:t>
            </a:r>
          </a:p>
          <a:p>
            <a:pPr lvl="1"/>
            <a:r>
              <a:rPr lang="en-US" dirty="0" smtClean="0"/>
              <a:t>because the success of scientific theories means they are related to truth/reality even if the current description is not accurate, </a:t>
            </a:r>
          </a:p>
          <a:p>
            <a:pPr lvl="1"/>
            <a:r>
              <a:rPr lang="en-US" dirty="0" smtClean="0"/>
              <a:t>But more unsuccessful theories, are they reality before being falsified?</a:t>
            </a:r>
          </a:p>
          <a:p>
            <a:pPr lvl="1"/>
            <a:r>
              <a:rPr lang="en-US" dirty="0" smtClean="0"/>
              <a:t>Some successful theories are wrong/not reality (Carnot, caloric theory</a:t>
            </a:r>
          </a:p>
          <a:p>
            <a:pPr lvl="1"/>
            <a:r>
              <a:rPr lang="en-US" dirty="0" smtClean="0"/>
              <a:t>What about speculative ideas? (is a black hole, or an electron, or a quark, a reality? </a:t>
            </a:r>
          </a:p>
          <a:p>
            <a:pPr marL="457200" lvl="1" indent="0">
              <a:buNone/>
            </a:pPr>
            <a:r>
              <a:rPr lang="en-US" dirty="0" smtClean="0"/>
              <a:t>     we do not have sense or common-sense of each)</a:t>
            </a:r>
          </a:p>
          <a:p>
            <a:pPr lvl="1"/>
            <a:r>
              <a:rPr lang="en-US" dirty="0" smtClean="0"/>
              <a:t>Is a scientific realist a common-sense realist? </a:t>
            </a:r>
          </a:p>
          <a:p>
            <a:pPr lvl="1"/>
            <a:r>
              <a:rPr lang="en-US" dirty="0" smtClean="0"/>
              <a:t>Common-sense realism is often wrong: earth is flat, sun moves around the earth </a:t>
            </a:r>
          </a:p>
          <a:p>
            <a:r>
              <a:rPr lang="en-US" dirty="0" smtClean="0"/>
              <a:t>Redefining common-sense realism (to naturalized one) or refine “reality” to include something that might later find false by science</a:t>
            </a:r>
            <a:r>
              <a:rPr lang="en-US" dirty="0"/>
              <a:t>. (</a:t>
            </a:r>
            <a:r>
              <a:rPr lang="en-US" dirty="0" smtClean="0"/>
              <a:t>knowledge: </a:t>
            </a:r>
            <a:r>
              <a:rPr lang="en-US" dirty="0"/>
              <a:t>collectively, presently </a:t>
            </a:r>
            <a:endParaRPr lang="en-US" dirty="0" smtClean="0"/>
          </a:p>
          <a:p>
            <a:r>
              <a:rPr lang="en-US" dirty="0" smtClean="0"/>
              <a:t>Current debates in scientific realism</a:t>
            </a:r>
          </a:p>
          <a:p>
            <a:pPr lvl="1"/>
            <a:r>
              <a:rPr lang="en-US" dirty="0" smtClean="0"/>
              <a:t>Optimistic scientific realism: thinks we can be confident that science is succeeding in uncovering the basic structure of the world and how it works</a:t>
            </a:r>
          </a:p>
          <a:p>
            <a:pPr lvl="1"/>
            <a:r>
              <a:rPr lang="en-US" dirty="0" smtClean="0"/>
              <a:t>Pessimistic: more cautious or slightly skeptical</a:t>
            </a:r>
          </a:p>
          <a:p>
            <a:pPr lvl="1"/>
            <a:r>
              <a:rPr lang="en-US" dirty="0"/>
              <a:t>The confidence we have </a:t>
            </a:r>
            <a:r>
              <a:rPr lang="en-US" dirty="0" smtClean="0"/>
              <a:t>in</a:t>
            </a:r>
            <a:r>
              <a:rPr lang="en-US" dirty="0" smtClean="0"/>
              <a:t> </a:t>
            </a:r>
            <a:r>
              <a:rPr lang="en-US" dirty="0"/>
              <a:t>basic physics is </a:t>
            </a:r>
            <a:r>
              <a:rPr lang="en-US" dirty="0" smtClean="0"/>
              <a:t>the assumption</a:t>
            </a:r>
            <a:r>
              <a:rPr lang="en-US" dirty="0" smtClean="0"/>
              <a:t> </a:t>
            </a:r>
            <a:r>
              <a:rPr lang="en-US" dirty="0"/>
              <a:t>that low-level structural features of the </a:t>
            </a:r>
            <a:r>
              <a:rPr lang="en-US" dirty="0" smtClean="0"/>
              <a:t>world has </a:t>
            </a:r>
            <a:r>
              <a:rPr lang="en-US" dirty="0"/>
              <a:t>been captured reliably by our models and equations (mostly deductive)  </a:t>
            </a:r>
          </a:p>
          <a:p>
            <a:pPr lvl="1"/>
            <a:r>
              <a:rPr lang="en-US" dirty="0" smtClean="0"/>
              <a:t>But we </a:t>
            </a:r>
            <a:r>
              <a:rPr lang="en-US" dirty="0" smtClean="0"/>
              <a:t>have</a:t>
            </a:r>
            <a:r>
              <a:rPr lang="en-US" dirty="0" smtClean="0"/>
              <a:t> </a:t>
            </a:r>
            <a:r>
              <a:rPr lang="en-US" dirty="0" smtClean="0"/>
              <a:t>not </a:t>
            </a:r>
            <a:r>
              <a:rPr lang="en-US" dirty="0" smtClean="0"/>
              <a:t>fou</a:t>
            </a:r>
            <a:r>
              <a:rPr lang="en-US" dirty="0" smtClean="0"/>
              <a:t>nd </a:t>
            </a:r>
            <a:r>
              <a:rPr lang="en-US" dirty="0" smtClean="0"/>
              <a:t>powerful mathematical formalisms in other fields, e.g. biology, </a:t>
            </a:r>
            <a:r>
              <a:rPr lang="en-US" dirty="0" smtClean="0"/>
              <a:t>psycho</a:t>
            </a:r>
            <a:endParaRPr lang="en-US" dirty="0" smtClean="0"/>
          </a:p>
          <a:p>
            <a:pPr lvl="1"/>
            <a:r>
              <a:rPr lang="en-US" dirty="0" smtClean="0"/>
              <a:t>Because fundamental ideas have changed so often in science—especially in physics– we should expect our current view to be wrong!, pessimistic</a:t>
            </a:r>
          </a:p>
          <a:p>
            <a:pPr lvl="1"/>
            <a:r>
              <a:rPr lang="en-US" dirty="0"/>
              <a:t>T</a:t>
            </a:r>
            <a:r>
              <a:rPr lang="en-US" dirty="0" smtClean="0"/>
              <a:t>he issue is about the right level of optimism in well-established theories.</a:t>
            </a:r>
          </a:p>
          <a:p>
            <a:r>
              <a:rPr lang="en-US" dirty="0" smtClean="0"/>
              <a:t>Only Popper and many naturalists in favor of realism, but Kuhn, sociologists not</a:t>
            </a:r>
          </a:p>
        </p:txBody>
      </p:sp>
    </p:spTree>
    <p:extLst>
      <p:ext uri="{BB962C8B-B14F-4D97-AF65-F5344CB8AC3E}">
        <p14:creationId xmlns:p14="http://schemas.microsoft.com/office/powerpoint/2010/main" val="6973875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537882"/>
          </a:xfrm>
        </p:spPr>
        <p:txBody>
          <a:bodyPr>
            <a:normAutofit/>
          </a:bodyPr>
          <a:lstStyle/>
          <a:p>
            <a:r>
              <a:rPr lang="en-US" sz="3200" b="1" dirty="0" smtClean="0"/>
              <a:t>Challenges to Scientific Realism</a:t>
            </a:r>
            <a:endParaRPr lang="en-US" sz="3200" b="1" dirty="0"/>
          </a:p>
        </p:txBody>
      </p:sp>
      <p:sp>
        <p:nvSpPr>
          <p:cNvPr id="3" name="Subtitle 2"/>
          <p:cNvSpPr>
            <a:spLocks noGrp="1"/>
          </p:cNvSpPr>
          <p:nvPr>
            <p:ph type="subTitle" idx="1"/>
          </p:nvPr>
        </p:nvSpPr>
        <p:spPr>
          <a:xfrm>
            <a:off x="0" y="537882"/>
            <a:ext cx="9144000" cy="6320117"/>
          </a:xfrm>
        </p:spPr>
        <p:txBody>
          <a:bodyPr>
            <a:normAutofit fontScale="92500" lnSpcReduction="10000"/>
          </a:bodyPr>
          <a:lstStyle/>
          <a:p>
            <a:pPr marL="342900" indent="-342900" algn="l">
              <a:buFont typeface="Arial" panose="020B0604020202020204" pitchFamily="34" charset="0"/>
              <a:buChar char="•"/>
            </a:pPr>
            <a:r>
              <a:rPr lang="en-US" dirty="0" smtClean="0"/>
              <a:t>From Traditional empiricism</a:t>
            </a:r>
          </a:p>
          <a:p>
            <a:pPr marL="800100" lvl="1" indent="-342900" algn="l">
              <a:buFont typeface="Arial" panose="020B0604020202020204" pitchFamily="34" charset="0"/>
              <a:buChar char="•"/>
            </a:pPr>
            <a:r>
              <a:rPr lang="en-US" dirty="0" smtClean="0"/>
              <a:t>Limited sensory evidence is not good enough for us to have access to real world, reality of external world is a meaningless concept</a:t>
            </a:r>
          </a:p>
          <a:p>
            <a:pPr marL="800100" lvl="1" indent="-342900" algn="l">
              <a:buFont typeface="Arial" panose="020B0604020202020204" pitchFamily="34" charset="0"/>
              <a:buChar char="•"/>
            </a:pPr>
            <a:r>
              <a:rPr lang="en-US" dirty="0" smtClean="0"/>
              <a:t>Relation between science and reality is a meaningless discussion </a:t>
            </a:r>
          </a:p>
          <a:p>
            <a:pPr marL="800100" lvl="1" indent="-342900" algn="l">
              <a:buFont typeface="Arial" panose="020B0604020202020204" pitchFamily="34" charset="0"/>
              <a:buChar char="•"/>
            </a:pPr>
            <a:r>
              <a:rPr lang="en-US" dirty="0" smtClean="0"/>
              <a:t>Under-determination of theory by evidence: there is a range of alternative theories compatible with all our possible evidence.</a:t>
            </a:r>
          </a:p>
          <a:p>
            <a:pPr marL="800100" lvl="1" indent="-342900" algn="l">
              <a:buFont typeface="Arial" panose="020B0604020202020204" pitchFamily="34" charset="0"/>
              <a:buChar char="•"/>
            </a:pPr>
            <a:r>
              <a:rPr lang="en-US" dirty="0" smtClean="0"/>
              <a:t>Truth cannot be determined by observational data, because scientists can make data more like theory</a:t>
            </a:r>
          </a:p>
          <a:p>
            <a:pPr marL="342900" indent="-342900" algn="l">
              <a:buFont typeface="Arial" panose="020B0604020202020204" pitchFamily="34" charset="0"/>
              <a:buChar char="•"/>
            </a:pPr>
            <a:r>
              <a:rPr lang="en-US" dirty="0" smtClean="0"/>
              <a:t>From Metaphysical constructivism: world is created or constructed by scientific theorizing (Laboratory life, </a:t>
            </a:r>
            <a:r>
              <a:rPr lang="en-US" dirty="0" err="1" smtClean="0"/>
              <a:t>grue</a:t>
            </a:r>
            <a:r>
              <a:rPr lang="en-US" dirty="0" smtClean="0"/>
              <a:t>)</a:t>
            </a:r>
          </a:p>
          <a:p>
            <a:pPr marL="800100" lvl="1" indent="-342900" algn="l">
              <a:buFont typeface="Arial" panose="020B0604020202020204" pitchFamily="34" charset="0"/>
              <a:buChar char="•"/>
            </a:pPr>
            <a:r>
              <a:rPr lang="en-US" dirty="0" smtClean="0"/>
              <a:t>The phenomenal world is knowable, but it is partly our creation. It does not exist independently of the structure of our minds</a:t>
            </a:r>
          </a:p>
          <a:p>
            <a:pPr marL="800100" lvl="1" indent="-342900" algn="l">
              <a:buFont typeface="Arial" panose="020B0604020202020204" pitchFamily="34" charset="0"/>
              <a:buChar char="•"/>
            </a:pPr>
            <a:r>
              <a:rPr lang="en-US" dirty="0" smtClean="0"/>
              <a:t>People have different minds so that there is no common-sense reality</a:t>
            </a:r>
          </a:p>
          <a:p>
            <a:pPr marL="342900" indent="-342900" algn="l">
              <a:buFont typeface="Arial" panose="020B0604020202020204" pitchFamily="34" charset="0"/>
              <a:buChar char="•"/>
            </a:pPr>
            <a:r>
              <a:rPr lang="en-US" dirty="0" smtClean="0"/>
              <a:t>From Instrumentalism: (antirealism) </a:t>
            </a:r>
          </a:p>
          <a:p>
            <a:pPr marL="800100" lvl="1" indent="-342900" algn="l">
              <a:buFont typeface="Arial" panose="020B0604020202020204" pitchFamily="34" charset="0"/>
              <a:buChar char="•"/>
            </a:pPr>
            <a:r>
              <a:rPr lang="en-US" dirty="0" smtClean="0"/>
              <a:t>scientific theories are devices for helping us deal with experience (observable parts of the world), do not need to worry about whether they truly describe reality </a:t>
            </a:r>
          </a:p>
          <a:p>
            <a:pPr marL="800100" lvl="1" indent="-342900" algn="l">
              <a:buFont typeface="Arial" panose="020B0604020202020204" pitchFamily="34" charset="0"/>
              <a:buChar char="•"/>
            </a:pPr>
            <a:r>
              <a:rPr lang="en-US" dirty="0" smtClean="0"/>
              <a:t>All </a:t>
            </a:r>
            <a:r>
              <a:rPr lang="en-US" dirty="0"/>
              <a:t>we </a:t>
            </a:r>
            <a:r>
              <a:rPr lang="en-US" dirty="0" smtClean="0"/>
              <a:t>need for an acceptable theory are: (there is no reality among them!)</a:t>
            </a:r>
          </a:p>
          <a:p>
            <a:pPr marL="1257300" lvl="2" indent="-342900" algn="l">
              <a:buFont typeface="Arial" panose="020B0604020202020204" pitchFamily="34" charset="0"/>
              <a:buChar char="•"/>
            </a:pPr>
            <a:r>
              <a:rPr lang="en-US" dirty="0" smtClean="0"/>
              <a:t>The theory is empirically adequate, explain all phenomena within </a:t>
            </a:r>
            <a:r>
              <a:rPr lang="en-US" dirty="0" smtClean="0">
                <a:solidFill>
                  <a:srgbClr val="FF0000"/>
                </a:solidFill>
              </a:rPr>
              <a:t>domain</a:t>
            </a:r>
            <a:r>
              <a:rPr lang="en-US" dirty="0" smtClean="0"/>
              <a:t>, both observable and unobservable.</a:t>
            </a:r>
          </a:p>
          <a:p>
            <a:pPr marL="1257300" lvl="2" indent="-342900" algn="l">
              <a:buFont typeface="Arial" panose="020B0604020202020204" pitchFamily="34" charset="0"/>
              <a:buChar char="•"/>
            </a:pPr>
            <a:r>
              <a:rPr lang="en-US" dirty="0" smtClean="0"/>
              <a:t>Use of the concepts/pictures provided by the theory can go beyond the domain when trying to extend and refine the theory</a:t>
            </a:r>
          </a:p>
          <a:p>
            <a:pPr marL="1257300" lvl="2" indent="-342900" algn="l">
              <a:buFont typeface="Arial" panose="020B0604020202020204" pitchFamily="34" charset="0"/>
              <a:buChar char="•"/>
            </a:pPr>
            <a:r>
              <a:rPr lang="en-US" dirty="0" smtClean="0"/>
              <a:t>detectable vs. observable, unobservable/undetectable vs. unobserved/undetected</a:t>
            </a:r>
            <a:endParaRPr lang="en-US" dirty="0"/>
          </a:p>
        </p:txBody>
      </p:sp>
    </p:spTree>
    <p:extLst>
      <p:ext uri="{BB962C8B-B14F-4D97-AF65-F5344CB8AC3E}">
        <p14:creationId xmlns:p14="http://schemas.microsoft.com/office/powerpoint/2010/main" val="42544558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401444"/>
          </a:xfrm>
        </p:spPr>
        <p:txBody>
          <a:bodyPr>
            <a:normAutofit fontScale="90000"/>
          </a:bodyPr>
          <a:lstStyle/>
          <a:p>
            <a:pPr algn="ctr"/>
            <a:r>
              <a:rPr lang="en-US" sz="3200" b="1" dirty="0" smtClean="0"/>
              <a:t>Explanation</a:t>
            </a:r>
            <a:endParaRPr lang="en-US" sz="3200" b="1" dirty="0"/>
          </a:p>
        </p:txBody>
      </p:sp>
      <p:sp>
        <p:nvSpPr>
          <p:cNvPr id="3" name="Content Placeholder 2"/>
          <p:cNvSpPr>
            <a:spLocks noGrp="1"/>
          </p:cNvSpPr>
          <p:nvPr>
            <p:ph idx="1"/>
          </p:nvPr>
        </p:nvSpPr>
        <p:spPr>
          <a:xfrm>
            <a:off x="0" y="401444"/>
            <a:ext cx="9144000" cy="6456556"/>
          </a:xfrm>
        </p:spPr>
        <p:txBody>
          <a:bodyPr>
            <a:normAutofit fontScale="62500" lnSpcReduction="20000"/>
          </a:bodyPr>
          <a:lstStyle/>
          <a:p>
            <a:r>
              <a:rPr lang="en-US" dirty="0" smtClean="0"/>
              <a:t>Explanation, proof (confirmation), prediction, forecast</a:t>
            </a:r>
          </a:p>
          <a:p>
            <a:pPr lvl="1"/>
            <a:r>
              <a:rPr lang="en-US" sz="2700" dirty="0" smtClean="0"/>
              <a:t>Proof: is often when believing a scientific theory being true but in the process of proving </a:t>
            </a:r>
          </a:p>
          <a:p>
            <a:pPr lvl="1"/>
            <a:r>
              <a:rPr lang="en-US" sz="2700" dirty="0" smtClean="0"/>
              <a:t>Explanation</a:t>
            </a:r>
            <a:r>
              <a:rPr lang="en-US" sz="2700" dirty="0"/>
              <a:t>: we have to assume we have chosen the theory at least for now, </a:t>
            </a:r>
          </a:p>
          <a:p>
            <a:pPr lvl="1"/>
            <a:r>
              <a:rPr lang="en-US" sz="2700" dirty="0"/>
              <a:t>Sometimes the two may affect each other</a:t>
            </a:r>
          </a:p>
          <a:p>
            <a:pPr lvl="1"/>
            <a:r>
              <a:rPr lang="en-US" sz="2700" dirty="0"/>
              <a:t>Explanation vs prediction, happened vs not happened yet</a:t>
            </a:r>
          </a:p>
          <a:p>
            <a:pPr lvl="1"/>
            <a:r>
              <a:rPr lang="en-US" sz="2700" dirty="0"/>
              <a:t>We have known the problem associated with “explanatory inference” (a </a:t>
            </a:r>
            <a:r>
              <a:rPr lang="en-US" sz="2700" dirty="0" smtClean="0"/>
              <a:t>hundred of </a:t>
            </a:r>
            <a:r>
              <a:rPr lang="en-US" sz="2700" dirty="0"/>
              <a:t>explanations, symptom vs. illness).   </a:t>
            </a:r>
          </a:p>
          <a:p>
            <a:pPr lvl="1"/>
            <a:r>
              <a:rPr lang="en-US" sz="2700" dirty="0"/>
              <a:t>We have to narrow </a:t>
            </a:r>
            <a:r>
              <a:rPr lang="en-US" sz="2700" dirty="0" smtClean="0"/>
              <a:t>the number of </a:t>
            </a:r>
            <a:r>
              <a:rPr lang="en-US" sz="2700" dirty="0"/>
              <a:t>candidates</a:t>
            </a:r>
          </a:p>
          <a:p>
            <a:pPr lvl="1"/>
            <a:r>
              <a:rPr lang="en-US" sz="2700" dirty="0"/>
              <a:t>Types of explanations: particular event vs general phenomena/pattern/regularities</a:t>
            </a:r>
          </a:p>
          <a:p>
            <a:pPr marL="274320" lvl="1"/>
            <a:r>
              <a:rPr lang="en-US" sz="2900" dirty="0" smtClean="0"/>
              <a:t>Covering Law Theory </a:t>
            </a:r>
            <a:r>
              <a:rPr lang="en-US" sz="2900" dirty="0"/>
              <a:t>of </a:t>
            </a:r>
            <a:r>
              <a:rPr lang="en-US" sz="2900" dirty="0" smtClean="0"/>
              <a:t>Explanation</a:t>
            </a:r>
            <a:r>
              <a:rPr lang="en-US" sz="2900" dirty="0"/>
              <a:t>: to explain using logical </a:t>
            </a:r>
            <a:r>
              <a:rPr lang="en-US" sz="2900" dirty="0" smtClean="0"/>
              <a:t>arguments </a:t>
            </a:r>
            <a:r>
              <a:rPr lang="en-US" sz="2900" dirty="0"/>
              <a:t>with a law</a:t>
            </a:r>
            <a:endParaRPr lang="en-US" dirty="0"/>
          </a:p>
          <a:p>
            <a:pPr lvl="1"/>
            <a:r>
              <a:rPr lang="en-US" sz="2700" dirty="0"/>
              <a:t>“</a:t>
            </a:r>
            <a:r>
              <a:rPr lang="en-US" sz="2700" dirty="0">
                <a:solidFill>
                  <a:srgbClr val="FF0000"/>
                </a:solidFill>
              </a:rPr>
              <a:t>Why X? because Y</a:t>
            </a:r>
            <a:r>
              <a:rPr lang="en-US" sz="2700" dirty="0"/>
              <a:t>”. (X: </a:t>
            </a:r>
            <a:r>
              <a:rPr lang="en-US" sz="2700" dirty="0" err="1"/>
              <a:t>explanandum</a:t>
            </a:r>
            <a:r>
              <a:rPr lang="en-US" sz="2700" dirty="0"/>
              <a:t>, Y: </a:t>
            </a:r>
            <a:r>
              <a:rPr lang="en-US" sz="2700" dirty="0" err="1"/>
              <a:t>explanans</a:t>
            </a:r>
            <a:r>
              <a:rPr lang="en-US" sz="2700" dirty="0"/>
              <a:t>)</a:t>
            </a:r>
          </a:p>
          <a:p>
            <a:pPr lvl="2"/>
            <a:r>
              <a:rPr lang="en-US" sz="2600" dirty="0"/>
              <a:t>Y must be </a:t>
            </a:r>
            <a:r>
              <a:rPr lang="en-US" sz="2600" dirty="0" smtClean="0"/>
              <a:t>independently verifiable and </a:t>
            </a:r>
            <a:r>
              <a:rPr lang="en-US" sz="2600" dirty="0"/>
              <a:t>is used as premise, X is conclusion</a:t>
            </a:r>
          </a:p>
          <a:p>
            <a:pPr lvl="2"/>
            <a:r>
              <a:rPr lang="en-US" sz="2600" dirty="0"/>
              <a:t>A good explanation requires: (a) a good logical argument, (b) at least one statement of law of nature, (c) the law has to contribute to the argument</a:t>
            </a:r>
          </a:p>
          <a:p>
            <a:pPr lvl="2"/>
            <a:r>
              <a:rPr lang="en-US" sz="2600" dirty="0" smtClean="0"/>
              <a:t>Covering law theory allows non-deductive arguments, but </a:t>
            </a:r>
            <a:r>
              <a:rPr lang="en-US" sz="2600" dirty="0"/>
              <a:t>what qualifies as a </a:t>
            </a:r>
            <a:r>
              <a:rPr lang="en-US" sz="2600" dirty="0" smtClean="0"/>
              <a:t>law?</a:t>
            </a:r>
            <a:endParaRPr lang="en-US" sz="2300" dirty="0" smtClean="0"/>
          </a:p>
          <a:p>
            <a:pPr lvl="1"/>
            <a:r>
              <a:rPr lang="en-US" sz="2700" dirty="0" smtClean="0"/>
              <a:t>Comparing </a:t>
            </a:r>
            <a:r>
              <a:rPr lang="en-US" sz="2700" dirty="0"/>
              <a:t>with “if P, then Q”, Y=&gt;P, X=&gt;Q, and recall,</a:t>
            </a:r>
          </a:p>
          <a:p>
            <a:pPr lvl="2"/>
            <a:r>
              <a:rPr lang="en-US" sz="2600" dirty="0"/>
              <a:t>P is true=&gt;Q is true, valid, deductive; </a:t>
            </a:r>
          </a:p>
          <a:p>
            <a:pPr lvl="2"/>
            <a:r>
              <a:rPr lang="en-US" sz="2600" dirty="0"/>
              <a:t>Q is true =&gt;P is true, </a:t>
            </a:r>
            <a:r>
              <a:rPr lang="en-US" sz="2600" dirty="0">
                <a:solidFill>
                  <a:srgbClr val="FF0000"/>
                </a:solidFill>
              </a:rPr>
              <a:t>not</a:t>
            </a:r>
            <a:r>
              <a:rPr lang="en-US" sz="2600" dirty="0"/>
              <a:t> valid, </a:t>
            </a:r>
            <a:r>
              <a:rPr lang="en-US" sz="2600" dirty="0" err="1"/>
              <a:t>abductive</a:t>
            </a:r>
            <a:endParaRPr lang="en-US" sz="2600" dirty="0"/>
          </a:p>
          <a:p>
            <a:pPr lvl="1"/>
            <a:r>
              <a:rPr lang="en-US" sz="2700" dirty="0">
                <a:solidFill>
                  <a:srgbClr val="FF0000"/>
                </a:solidFill>
              </a:rPr>
              <a:t>Covering law theory is fundamentally </a:t>
            </a:r>
            <a:r>
              <a:rPr lang="en-US" sz="2700" dirty="0" smtClean="0">
                <a:solidFill>
                  <a:srgbClr val="FF0000"/>
                </a:solidFill>
              </a:rPr>
              <a:t>flawed: uniqueness</a:t>
            </a:r>
            <a:r>
              <a:rPr lang="en-US" sz="2700" dirty="0" smtClean="0"/>
              <a:t>! </a:t>
            </a:r>
            <a:r>
              <a:rPr lang="en-US" sz="2700" dirty="0"/>
              <a:t>(why headache, because </a:t>
            </a:r>
            <a:r>
              <a:rPr lang="en-US" sz="2700" dirty="0" smtClean="0"/>
              <a:t>drunk</a:t>
            </a:r>
            <a:r>
              <a:rPr lang="en-US" sz="2700" dirty="0"/>
              <a:t>)</a:t>
            </a:r>
          </a:p>
          <a:p>
            <a:pPr lvl="1"/>
            <a:r>
              <a:rPr lang="en-US" sz="2700" dirty="0"/>
              <a:t>More difficulties with explaining patterns than with explaining </a:t>
            </a:r>
            <a:r>
              <a:rPr lang="en-US" sz="2700" dirty="0" smtClean="0"/>
              <a:t>a particular event  </a:t>
            </a:r>
            <a:endParaRPr lang="en-US" sz="2700" dirty="0"/>
          </a:p>
          <a:p>
            <a:pPr lvl="1"/>
            <a:r>
              <a:rPr lang="en-US" sz="2700" dirty="0"/>
              <a:t>In covering law theory, explanation equals </a:t>
            </a:r>
            <a:r>
              <a:rPr lang="en-US" sz="2700" dirty="0" smtClean="0"/>
              <a:t>prediction</a:t>
            </a:r>
          </a:p>
          <a:p>
            <a:r>
              <a:rPr lang="en-US" sz="2900" dirty="0" smtClean="0"/>
              <a:t>Asymmetry problem, flagpole and the shadow </a:t>
            </a:r>
          </a:p>
          <a:p>
            <a:pPr marL="640080" lvl="1"/>
            <a:r>
              <a:rPr lang="en-US" sz="2700" dirty="0" smtClean="0"/>
              <a:t>when sun direction </a:t>
            </a:r>
            <a:r>
              <a:rPr lang="en-US" sz="2700" dirty="0"/>
              <a:t>is known, one is able to derive either flagpole height or shadow length from the other</a:t>
            </a:r>
          </a:p>
          <a:p>
            <a:pPr marL="640080" lvl="1"/>
            <a:r>
              <a:rPr lang="en-US" sz="2700" dirty="0"/>
              <a:t>Which “causes” which? We know the pole causes shadow not vice versa. </a:t>
            </a:r>
            <a:endParaRPr lang="en-US" sz="2700" dirty="0" smtClean="0"/>
          </a:p>
          <a:p>
            <a:pPr marL="640080" lvl="1"/>
            <a:r>
              <a:rPr lang="en-US" sz="2700" dirty="0" smtClean="0"/>
              <a:t>Covering </a:t>
            </a:r>
            <a:r>
              <a:rPr lang="en-US" sz="2700" dirty="0"/>
              <a:t>law theory fails as it uses the word “because”. </a:t>
            </a:r>
          </a:p>
        </p:txBody>
      </p:sp>
    </p:spTree>
    <p:extLst>
      <p:ext uri="{BB962C8B-B14F-4D97-AF65-F5344CB8AC3E}">
        <p14:creationId xmlns:p14="http://schemas.microsoft.com/office/powerpoint/2010/main" val="19031278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12329"/>
          </a:xfrm>
        </p:spPr>
        <p:txBody>
          <a:bodyPr>
            <a:normAutofit fontScale="90000"/>
          </a:bodyPr>
          <a:lstStyle/>
          <a:p>
            <a:pPr algn="ctr"/>
            <a:r>
              <a:rPr lang="en-US" sz="3200" b="1" dirty="0" smtClean="0"/>
              <a:t>Alternatives to Covering Law Theory</a:t>
            </a:r>
            <a:endParaRPr lang="en-US" sz="3200" b="1" dirty="0"/>
          </a:p>
        </p:txBody>
      </p:sp>
      <p:sp>
        <p:nvSpPr>
          <p:cNvPr id="3" name="Content Placeholder 2"/>
          <p:cNvSpPr>
            <a:spLocks noGrp="1"/>
          </p:cNvSpPr>
          <p:nvPr>
            <p:ph idx="1"/>
          </p:nvPr>
        </p:nvSpPr>
        <p:spPr>
          <a:xfrm>
            <a:off x="0" y="463138"/>
            <a:ext cx="9144000" cy="6394861"/>
          </a:xfrm>
        </p:spPr>
        <p:txBody>
          <a:bodyPr>
            <a:normAutofit fontScale="62500" lnSpcReduction="20000"/>
          </a:bodyPr>
          <a:lstStyle/>
          <a:p>
            <a:r>
              <a:rPr lang="en-US" sz="3200" dirty="0" smtClean="0"/>
              <a:t>Causation theory: explanation is about how it is caused, (causation is a not a law)</a:t>
            </a:r>
          </a:p>
          <a:p>
            <a:pPr marL="457200" lvl="1"/>
            <a:r>
              <a:rPr lang="en-US" sz="3100" dirty="0" smtClean="0"/>
              <a:t>Causation </a:t>
            </a:r>
            <a:r>
              <a:rPr lang="en-US" sz="3100" dirty="0"/>
              <a:t>is </a:t>
            </a:r>
            <a:r>
              <a:rPr lang="en-US" sz="3100" dirty="0" smtClean="0"/>
              <a:t>suspicious </a:t>
            </a:r>
            <a:r>
              <a:rPr lang="en-US" sz="3100" dirty="0"/>
              <a:t>to empiricists, </a:t>
            </a:r>
            <a:r>
              <a:rPr lang="en-US" sz="3100" dirty="0" err="1"/>
              <a:t>e.g</a:t>
            </a:r>
            <a:r>
              <a:rPr lang="en-US" sz="3100" dirty="0"/>
              <a:t> Hume, dog and </a:t>
            </a:r>
            <a:r>
              <a:rPr lang="en-US" sz="3100" dirty="0" smtClean="0"/>
              <a:t>bell,  birth control pill, drawn, </a:t>
            </a:r>
            <a:r>
              <a:rPr lang="en-US" sz="3000" dirty="0" smtClean="0"/>
              <a:t>Carnot- </a:t>
            </a:r>
            <a:r>
              <a:rPr lang="en-US" sz="3000" dirty="0"/>
              <a:t>caloric </a:t>
            </a:r>
            <a:r>
              <a:rPr lang="en-US" sz="3000" dirty="0" smtClean="0"/>
              <a:t>theory</a:t>
            </a:r>
            <a:endParaRPr lang="en-US" sz="3000" dirty="0"/>
          </a:p>
          <a:p>
            <a:pPr marL="457200" lvl="1"/>
            <a:r>
              <a:rPr lang="en-US" sz="3100" dirty="0" smtClean="0"/>
              <a:t>what </a:t>
            </a:r>
            <a:r>
              <a:rPr lang="en-US" sz="3100" dirty="0"/>
              <a:t>is causation? </a:t>
            </a:r>
            <a:r>
              <a:rPr lang="en-US" sz="3100" dirty="0" smtClean="0"/>
              <a:t>Is </a:t>
            </a:r>
            <a:r>
              <a:rPr lang="en-US" sz="3100" dirty="0"/>
              <a:t>it some sort hidden connection between things? </a:t>
            </a:r>
            <a:endParaRPr lang="en-US" sz="3100" dirty="0" smtClean="0"/>
          </a:p>
          <a:p>
            <a:pPr marL="457200" lvl="1"/>
            <a:r>
              <a:rPr lang="en-US" sz="3100" dirty="0" smtClean="0"/>
              <a:t>Causation </a:t>
            </a:r>
            <a:r>
              <a:rPr lang="en-US" sz="3100" dirty="0"/>
              <a:t>is </a:t>
            </a:r>
            <a:r>
              <a:rPr lang="en-US" sz="3100" dirty="0" smtClean="0"/>
              <a:t>a suspicious </a:t>
            </a:r>
            <a:r>
              <a:rPr lang="en-US" sz="3100" dirty="0"/>
              <a:t>metaphysical concept which cannot be used in </a:t>
            </a:r>
            <a:r>
              <a:rPr lang="en-US" sz="3100" dirty="0" err="1"/>
              <a:t>PoS</a:t>
            </a:r>
            <a:r>
              <a:rPr lang="en-US" sz="3100" dirty="0"/>
              <a:t> although it can be used in </a:t>
            </a:r>
            <a:r>
              <a:rPr lang="en-US" sz="3100" dirty="0" smtClean="0"/>
              <a:t>philosophy: caused by God? But what causes God?</a:t>
            </a:r>
            <a:endParaRPr lang="en-US" sz="3100" dirty="0"/>
          </a:p>
          <a:p>
            <a:r>
              <a:rPr lang="en-US" sz="3300" dirty="0" smtClean="0"/>
              <a:t>Unification theory: explanation in science is to connect a diverse set of facts under a set of basic patterns and principles: use familiar to explain unfamiliar (Newton’s law explains planetary motions, free-fall, then other things</a:t>
            </a:r>
          </a:p>
          <a:p>
            <a:r>
              <a:rPr lang="en-US" sz="3200" dirty="0" smtClean="0"/>
              <a:t>Pluralism: it is a mistake to think a single type of relation can explain everything</a:t>
            </a:r>
          </a:p>
          <a:p>
            <a:r>
              <a:rPr lang="en-US" sz="3200" dirty="0" smtClean="0"/>
              <a:t>My theory: </a:t>
            </a:r>
          </a:p>
          <a:p>
            <a:pPr marL="457200" lvl="1"/>
            <a:r>
              <a:rPr lang="en-US" sz="3100" dirty="0" smtClean="0"/>
              <a:t>Results base on deductive </a:t>
            </a:r>
            <a:r>
              <a:rPr lang="en-US" sz="3100" dirty="0"/>
              <a:t>reasoning </a:t>
            </a:r>
            <a:r>
              <a:rPr lang="en-US" sz="3100" dirty="0" smtClean="0"/>
              <a:t>have causal </a:t>
            </a:r>
            <a:r>
              <a:rPr lang="en-US" sz="3100" dirty="0"/>
              <a:t>relation </a:t>
            </a:r>
            <a:r>
              <a:rPr lang="en-US" sz="3100" dirty="0" smtClean="0"/>
              <a:t>(Newton’s law, light wave)</a:t>
            </a:r>
          </a:p>
          <a:p>
            <a:pPr marL="457200" lvl="1"/>
            <a:r>
              <a:rPr lang="en-US" sz="3100" dirty="0" smtClean="0"/>
              <a:t>Results based on inductive reasoning, if timing information is not included in the study, either can be the cause of the other, even with time information, it can be false, (dog and bell) </a:t>
            </a:r>
          </a:p>
          <a:p>
            <a:pPr marL="457200" lvl="1"/>
            <a:r>
              <a:rPr lang="en-US" sz="3100" dirty="0" smtClean="0"/>
              <a:t>Causal relation has to be </a:t>
            </a:r>
            <a:r>
              <a:rPr lang="en-US" sz="3100" dirty="0"/>
              <a:t>connected </a:t>
            </a:r>
            <a:r>
              <a:rPr lang="en-US" sz="3100" dirty="0">
                <a:solidFill>
                  <a:srgbClr val="FF0000"/>
                </a:solidFill>
              </a:rPr>
              <a:t>not circularly </a:t>
            </a:r>
            <a:r>
              <a:rPr lang="en-US" sz="3100" dirty="0"/>
              <a:t>in time, </a:t>
            </a:r>
            <a:r>
              <a:rPr lang="en-US" sz="3100" dirty="0" smtClean="0"/>
              <a:t>e.g. the time delay determined by propagation speed, e.g. speed of light for shadow, acceleration time, e.g., applying </a:t>
            </a:r>
            <a:r>
              <a:rPr lang="en-US" sz="3100" dirty="0"/>
              <a:t>a force on a body, its position changes=&gt; force cause </a:t>
            </a:r>
            <a:r>
              <a:rPr lang="en-US" sz="3100" dirty="0" smtClean="0"/>
              <a:t>motion, rumor</a:t>
            </a:r>
            <a:endParaRPr lang="en-US" sz="3100" dirty="0"/>
          </a:p>
          <a:p>
            <a:pPr marL="457200" lvl="1"/>
            <a:r>
              <a:rPr lang="en-US" sz="3100" dirty="0"/>
              <a:t>When observations are not connected as time consequence, e.g. statistics, their causal relations cannot be determined and should not be assumed known</a:t>
            </a:r>
          </a:p>
          <a:p>
            <a:pPr marL="457200" lvl="1"/>
            <a:r>
              <a:rPr lang="en-US" sz="3100" dirty="0" smtClean="0"/>
              <a:t>In the flagpole problem, there </a:t>
            </a:r>
            <a:r>
              <a:rPr lang="en-US" sz="3100" dirty="0"/>
              <a:t>are two variables, pole height and sun </a:t>
            </a:r>
            <a:r>
              <a:rPr lang="en-US" sz="3100" dirty="0" smtClean="0"/>
              <a:t>direction angle</a:t>
            </a:r>
            <a:r>
              <a:rPr lang="en-US" sz="3100" dirty="0"/>
              <a:t>.</a:t>
            </a:r>
            <a:r>
              <a:rPr lang="en-US" sz="2900" dirty="0"/>
              <a:t> </a:t>
            </a:r>
          </a:p>
          <a:p>
            <a:pPr marL="914400" lvl="2"/>
            <a:r>
              <a:rPr lang="en-US" sz="2900" dirty="0"/>
              <a:t>When </a:t>
            </a:r>
            <a:r>
              <a:rPr lang="en-US" sz="2900" dirty="0" smtClean="0"/>
              <a:t>pole height </a:t>
            </a:r>
            <a:r>
              <a:rPr lang="en-US" sz="2900" dirty="0"/>
              <a:t>is fixed, shadow length is a function of sun angle only. </a:t>
            </a:r>
          </a:p>
          <a:p>
            <a:pPr marL="914400" lvl="2"/>
            <a:r>
              <a:rPr lang="en-US" sz="2900" dirty="0"/>
              <a:t>When the angle is given, the two quantities are connected by sun </a:t>
            </a:r>
            <a:r>
              <a:rPr lang="en-US" sz="2900" dirty="0" smtClean="0"/>
              <a:t>angle, no causal  </a:t>
            </a:r>
            <a:endParaRPr lang="en-US" sz="2900" dirty="0"/>
          </a:p>
          <a:p>
            <a:pPr marL="457200" lvl="1"/>
            <a:r>
              <a:rPr lang="en-US" sz="3100" dirty="0" smtClean="0"/>
              <a:t>If pole </a:t>
            </a:r>
            <a:r>
              <a:rPr lang="en-US" sz="3100" dirty="0"/>
              <a:t>height does not change, </a:t>
            </a:r>
            <a:r>
              <a:rPr lang="en-US" sz="3100" dirty="0" smtClean="0"/>
              <a:t>(it could: a </a:t>
            </a:r>
            <a:r>
              <a:rPr lang="en-US" sz="3100" dirty="0"/>
              <a:t>fan of piles), the shadow length is determined by sunlight angle alone. (This is how the causal relation can be tested</a:t>
            </a:r>
            <a:r>
              <a:rPr lang="en-US" sz="3100" dirty="0" smtClean="0"/>
              <a:t>.)</a:t>
            </a:r>
            <a:endParaRPr lang="en-US" sz="3100" dirty="0"/>
          </a:p>
        </p:txBody>
      </p:sp>
    </p:spTree>
    <p:extLst>
      <p:ext uri="{BB962C8B-B14F-4D97-AF65-F5344CB8AC3E}">
        <p14:creationId xmlns:p14="http://schemas.microsoft.com/office/powerpoint/2010/main" val="4671471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35" y="142625"/>
            <a:ext cx="7886700" cy="559340"/>
          </a:xfrm>
        </p:spPr>
        <p:txBody>
          <a:bodyPr>
            <a:noAutofit/>
          </a:bodyPr>
          <a:lstStyle/>
          <a:p>
            <a:pPr algn="ctr"/>
            <a:r>
              <a:rPr lang="en-US" sz="3200" b="1" dirty="0"/>
              <a:t>Problems with </a:t>
            </a:r>
            <a:r>
              <a:rPr lang="en-US" sz="3200" b="1" dirty="0" smtClean="0"/>
              <a:t>Inductive Reasoning</a:t>
            </a:r>
            <a:endParaRPr lang="en-US" sz="2000" dirty="0"/>
          </a:p>
        </p:txBody>
      </p:sp>
      <p:sp>
        <p:nvSpPr>
          <p:cNvPr id="3" name="Content Placeholder 2"/>
          <p:cNvSpPr>
            <a:spLocks noGrp="1"/>
          </p:cNvSpPr>
          <p:nvPr>
            <p:ph idx="1"/>
          </p:nvPr>
        </p:nvSpPr>
        <p:spPr>
          <a:xfrm>
            <a:off x="0" y="701965"/>
            <a:ext cx="9144000" cy="6156035"/>
          </a:xfrm>
        </p:spPr>
        <p:txBody>
          <a:bodyPr>
            <a:noAutofit/>
          </a:bodyPr>
          <a:lstStyle/>
          <a:p>
            <a:pPr marL="457200" lvl="1">
              <a:lnSpc>
                <a:spcPct val="100000"/>
              </a:lnSpc>
              <a:spcBef>
                <a:spcPts val="600"/>
              </a:spcBef>
            </a:pPr>
            <a:r>
              <a:rPr lang="en-US" sz="2000" dirty="0" smtClean="0"/>
              <a:t>There are often or always exceptions (black swans/non black ravens)</a:t>
            </a:r>
          </a:p>
          <a:p>
            <a:pPr marL="457200" lvl="1">
              <a:lnSpc>
                <a:spcPct val="100000"/>
              </a:lnSpc>
              <a:spcBef>
                <a:spcPts val="600"/>
              </a:spcBef>
            </a:pPr>
            <a:r>
              <a:rPr lang="en-US" sz="2000" dirty="0" smtClean="0"/>
              <a:t>Two related observations may be </a:t>
            </a:r>
            <a:r>
              <a:rPr lang="en-US" sz="2000" dirty="0"/>
              <a:t>unrelated (accidental</a:t>
            </a:r>
            <a:r>
              <a:rPr lang="en-US" sz="2000" dirty="0" smtClean="0"/>
              <a:t>)</a:t>
            </a:r>
          </a:p>
          <a:p>
            <a:pPr marL="457200" lvl="1">
              <a:lnSpc>
                <a:spcPct val="100000"/>
              </a:lnSpc>
              <a:spcBef>
                <a:spcPts val="600"/>
              </a:spcBef>
            </a:pPr>
            <a:r>
              <a:rPr lang="en-US" sz="2000" dirty="0" smtClean="0"/>
              <a:t>Correlation study, if time information is not included, </a:t>
            </a:r>
            <a:r>
              <a:rPr lang="en-US" sz="2000" dirty="0">
                <a:solidFill>
                  <a:srgbClr val="FF0000"/>
                </a:solidFill>
              </a:rPr>
              <a:t>cannot determine the causal relation </a:t>
            </a:r>
            <a:r>
              <a:rPr lang="en-US" sz="2000" dirty="0"/>
              <a:t>between two correlated </a:t>
            </a:r>
            <a:r>
              <a:rPr lang="en-US" sz="2000" dirty="0" smtClean="0"/>
              <a:t>quantities (in science, assuming either as the cause of the other is valid)</a:t>
            </a:r>
          </a:p>
          <a:p>
            <a:pPr marL="457200" lvl="1">
              <a:lnSpc>
                <a:spcPct val="100000"/>
              </a:lnSpc>
              <a:spcBef>
                <a:spcPts val="600"/>
              </a:spcBef>
            </a:pPr>
            <a:r>
              <a:rPr lang="en-US" sz="2000" dirty="0" smtClean="0"/>
              <a:t>Interpretation inherently uncertain: a single correlation can draw many different interpretations/conclusions, some of them can be inconclusive or totally wrong (tattoo vs GI driving accident: preference for bodily risk)</a:t>
            </a:r>
          </a:p>
          <a:p>
            <a:pPr marL="457200" lvl="1">
              <a:lnSpc>
                <a:spcPct val="100000"/>
              </a:lnSpc>
              <a:spcBef>
                <a:spcPts val="600"/>
              </a:spcBef>
            </a:pPr>
            <a:r>
              <a:rPr lang="en-US" sz="2000" dirty="0" smtClean="0"/>
              <a:t>Multi-variance correlation analyses: the variables have to be independent, i.e. orthogonal. Confounding variables are a major problem in statistical studies. (race)</a:t>
            </a:r>
          </a:p>
          <a:p>
            <a:pPr marL="457200" lvl="1">
              <a:lnSpc>
                <a:spcPct val="100000"/>
              </a:lnSpc>
              <a:spcBef>
                <a:spcPts val="600"/>
              </a:spcBef>
            </a:pPr>
            <a:r>
              <a:rPr lang="en-US" sz="2000" dirty="0" smtClean="0"/>
              <a:t>Using confounding variables in studies has been, debatably, abused in some sub-branches of social, medical and behavioral sciences. (double blind test, vitamin recommendations)</a:t>
            </a:r>
          </a:p>
          <a:p>
            <a:pPr marL="457200" lvl="1">
              <a:lnSpc>
                <a:spcPct val="100000"/>
              </a:lnSpc>
              <a:spcBef>
                <a:spcPts val="600"/>
              </a:spcBef>
            </a:pPr>
            <a:r>
              <a:rPr lang="en-US" sz="2000" dirty="0" err="1" smtClean="0"/>
              <a:t>Reliabilism</a:t>
            </a:r>
            <a:r>
              <a:rPr lang="en-US" sz="2000" dirty="0" smtClean="0"/>
              <a:t>. Henry and the Barn façades. In science, research often starts with a case study and is followed by a statistical study. This method is falsifiable according to </a:t>
            </a:r>
            <a:r>
              <a:rPr lang="en-US" sz="2000" dirty="0" err="1" smtClean="0"/>
              <a:t>reliabilism</a:t>
            </a:r>
            <a:r>
              <a:rPr lang="en-US" sz="2000" dirty="0" smtClean="0"/>
              <a:t>.</a:t>
            </a:r>
          </a:p>
          <a:p>
            <a:endParaRPr lang="en-US" sz="1600" dirty="0"/>
          </a:p>
        </p:txBody>
      </p:sp>
      <p:sp>
        <p:nvSpPr>
          <p:cNvPr id="4" name="TextBox 3"/>
          <p:cNvSpPr txBox="1"/>
          <p:nvPr/>
        </p:nvSpPr>
        <p:spPr>
          <a:xfrm>
            <a:off x="190005" y="3526971"/>
            <a:ext cx="8740239" cy="3028208"/>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90005" y="701965"/>
            <a:ext cx="7587311" cy="36975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87758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32097"/>
            <a:ext cx="9144000" cy="5589142"/>
          </a:xfrm>
          <a:prstGeom prst="rect">
            <a:avLst/>
          </a:prstGeom>
        </p:spPr>
      </p:pic>
      <p:sp>
        <p:nvSpPr>
          <p:cNvPr id="2" name="Title 1"/>
          <p:cNvSpPr>
            <a:spLocks noGrp="1"/>
          </p:cNvSpPr>
          <p:nvPr>
            <p:ph type="title"/>
          </p:nvPr>
        </p:nvSpPr>
        <p:spPr>
          <a:xfrm>
            <a:off x="1810435" y="153197"/>
            <a:ext cx="6160162" cy="656178"/>
          </a:xfrm>
        </p:spPr>
        <p:txBody>
          <a:bodyPr>
            <a:normAutofit/>
          </a:bodyPr>
          <a:lstStyle/>
          <a:p>
            <a:r>
              <a:rPr lang="en-US" altLang="zh-CN" sz="3600" b="1" dirty="0" smtClean="0"/>
              <a:t>Scientific Reasoning Process</a:t>
            </a:r>
            <a:endParaRPr lang="en-US" sz="3600" b="1" dirty="0"/>
          </a:p>
        </p:txBody>
      </p:sp>
      <p:sp>
        <p:nvSpPr>
          <p:cNvPr id="16" name="TextBox 15"/>
          <p:cNvSpPr txBox="1"/>
          <p:nvPr/>
        </p:nvSpPr>
        <p:spPr>
          <a:xfrm>
            <a:off x="5933386" y="2830213"/>
            <a:ext cx="214494" cy="516101"/>
          </a:xfrm>
          <a:prstGeom prst="rect">
            <a:avLst/>
          </a:prstGeom>
          <a:solidFill>
            <a:schemeClr val="bg1"/>
          </a:solidFill>
        </p:spPr>
        <p:txBody>
          <a:bodyPr wrap="square" rtlCol="0">
            <a:spAutoFit/>
          </a:bodyPr>
          <a:lstStyle/>
          <a:p>
            <a:endParaRPr lang="en-US"/>
          </a:p>
        </p:txBody>
      </p:sp>
      <p:sp>
        <p:nvSpPr>
          <p:cNvPr id="17" name="TextBox 16"/>
          <p:cNvSpPr txBox="1"/>
          <p:nvPr/>
        </p:nvSpPr>
        <p:spPr>
          <a:xfrm flipH="1">
            <a:off x="7062281" y="3579777"/>
            <a:ext cx="214008" cy="505839"/>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52166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510363"/>
          </a:xfrm>
        </p:spPr>
        <p:txBody>
          <a:bodyPr>
            <a:normAutofit fontScale="90000"/>
          </a:bodyPr>
          <a:lstStyle/>
          <a:p>
            <a:pPr algn="ctr"/>
            <a:r>
              <a:rPr lang="en-US" sz="3200" b="1" dirty="0" smtClean="0"/>
              <a:t>When You Are Challenging Authority/Convention</a:t>
            </a:r>
            <a:endParaRPr lang="en-US" sz="3200" dirty="0"/>
          </a:p>
        </p:txBody>
      </p:sp>
      <p:sp>
        <p:nvSpPr>
          <p:cNvPr id="3" name="Content Placeholder 2"/>
          <p:cNvSpPr>
            <a:spLocks noGrp="1"/>
          </p:cNvSpPr>
          <p:nvPr>
            <p:ph idx="1"/>
          </p:nvPr>
        </p:nvSpPr>
        <p:spPr>
          <a:xfrm>
            <a:off x="0" y="393405"/>
            <a:ext cx="9143999" cy="6464595"/>
          </a:xfrm>
        </p:spPr>
        <p:txBody>
          <a:bodyPr>
            <a:noAutofit/>
          </a:bodyPr>
          <a:lstStyle/>
          <a:p>
            <a:r>
              <a:rPr lang="en-US" sz="1800" dirty="0" smtClean="0"/>
              <a:t>Do not assume you are smarter and more creative than them</a:t>
            </a:r>
          </a:p>
          <a:p>
            <a:pPr>
              <a:spcBef>
                <a:spcPts val="600"/>
              </a:spcBef>
            </a:pPr>
            <a:r>
              <a:rPr lang="en-US" sz="1800" dirty="0" smtClean="0"/>
              <a:t>After you </a:t>
            </a:r>
            <a:r>
              <a:rPr lang="en-US" sz="1800" smtClean="0"/>
              <a:t>finish </a:t>
            </a:r>
            <a:r>
              <a:rPr lang="en-US" sz="1800" smtClean="0"/>
              <a:t>your proof</a:t>
            </a:r>
            <a:r>
              <a:rPr lang="en-US" sz="1800" dirty="0" smtClean="0"/>
              <a:t>, jump out from the details to examine your work from the philosophical level</a:t>
            </a:r>
          </a:p>
          <a:p>
            <a:pPr>
              <a:spcBef>
                <a:spcPts val="600"/>
              </a:spcBef>
            </a:pPr>
            <a:r>
              <a:rPr lang="en-US" sz="1800" dirty="0"/>
              <a:t>Sanity check: after deriving an exciting result, </a:t>
            </a:r>
          </a:p>
          <a:p>
            <a:pPr lvl="1"/>
            <a:r>
              <a:rPr lang="en-US" sz="1600" dirty="0"/>
              <a:t>Why have people not found it? </a:t>
            </a:r>
            <a:r>
              <a:rPr lang="en-US" sz="1600" dirty="0" smtClean="0"/>
              <a:t>Why not?</a:t>
            </a:r>
          </a:p>
          <a:p>
            <a:pPr lvl="1"/>
            <a:r>
              <a:rPr lang="en-US" sz="1600" dirty="0" smtClean="0"/>
              <a:t>Can </a:t>
            </a:r>
            <a:r>
              <a:rPr lang="en-US" sz="1600" dirty="0"/>
              <a:t>it be used in elsewhere</a:t>
            </a:r>
            <a:r>
              <a:rPr lang="en-US" sz="1600" dirty="0" smtClean="0"/>
              <a:t>? If yes, why have those fields not invented it? </a:t>
            </a:r>
            <a:endParaRPr lang="en-US" sz="1600" dirty="0"/>
          </a:p>
          <a:p>
            <a:r>
              <a:rPr lang="en-US" sz="1800" dirty="0"/>
              <a:t>Use a single sentence to explain why other people did not think this way but you did:</a:t>
            </a:r>
          </a:p>
          <a:p>
            <a:pPr lvl="1"/>
            <a:r>
              <a:rPr lang="en-US" sz="1600" dirty="0"/>
              <a:t>New knowledge (often from other fields)</a:t>
            </a:r>
          </a:p>
          <a:p>
            <a:pPr lvl="1"/>
            <a:r>
              <a:rPr lang="en-US" sz="1600" dirty="0"/>
              <a:t>New observations (could be for other phenomena, but you made connection --blind persons feel an elephant</a:t>
            </a:r>
          </a:p>
          <a:p>
            <a:pPr lvl="1"/>
            <a:r>
              <a:rPr lang="en-US" sz="1600" dirty="0"/>
              <a:t>If the reason is other than the two: be extremely careful!</a:t>
            </a:r>
          </a:p>
          <a:p>
            <a:r>
              <a:rPr lang="en-US" sz="1800" dirty="0" smtClean="0"/>
              <a:t>Answer three questions:</a:t>
            </a:r>
          </a:p>
          <a:p>
            <a:pPr lvl="1"/>
            <a:r>
              <a:rPr lang="en-US" sz="1600" dirty="0" smtClean="0"/>
              <a:t>What is new? (in less than three sentences)</a:t>
            </a:r>
          </a:p>
          <a:p>
            <a:pPr lvl="1"/>
            <a:r>
              <a:rPr lang="en-US" sz="1600" dirty="0" smtClean="0"/>
              <a:t>So what?</a:t>
            </a:r>
          </a:p>
          <a:p>
            <a:pPr lvl="1"/>
            <a:r>
              <a:rPr lang="en-US" sz="1600" dirty="0" smtClean="0"/>
              <a:t>Who care?</a:t>
            </a:r>
          </a:p>
          <a:p>
            <a:r>
              <a:rPr lang="en-US" sz="1800" dirty="0" smtClean="0"/>
              <a:t>Total number of pieces of information &gt;= total number of answers (cannot explain more</a:t>
            </a:r>
          </a:p>
          <a:p>
            <a:pPr lvl="1"/>
            <a:r>
              <a:rPr lang="en-US" sz="1600" dirty="0" smtClean="0"/>
              <a:t>If no new information is introduced, no new unknown can be derived</a:t>
            </a:r>
          </a:p>
          <a:p>
            <a:pPr lvl="1"/>
            <a:r>
              <a:rPr lang="en-US" sz="1600" dirty="0" smtClean="0"/>
              <a:t>If a new unknown is derived, an additional measurement/assumption must have been made.</a:t>
            </a:r>
          </a:p>
          <a:p>
            <a:pPr lvl="1"/>
            <a:r>
              <a:rPr lang="en-US" sz="1600" dirty="0" smtClean="0"/>
              <a:t>The condition and validity of the new assumption have to be examined.  </a:t>
            </a:r>
          </a:p>
          <a:p>
            <a:r>
              <a:rPr lang="en-US" sz="1800" dirty="0" smtClean="0"/>
              <a:t>Follow rigorous science reasoning among the three </a:t>
            </a:r>
            <a:r>
              <a:rPr lang="en-US" sz="1800" dirty="0" smtClean="0"/>
              <a:t>ways, being able to identify which way</a:t>
            </a:r>
            <a:endParaRPr lang="en-US" sz="1800" dirty="0" smtClean="0"/>
          </a:p>
          <a:p>
            <a:r>
              <a:rPr lang="en-US" sz="1800" dirty="0" smtClean="0"/>
              <a:t>Carefully examine every critical point to see other possibilities: most </a:t>
            </a:r>
            <a:r>
              <a:rPr lang="en-US" sz="1800" dirty="0" smtClean="0"/>
              <a:t>important</a:t>
            </a:r>
            <a:endParaRPr lang="en-US" sz="1800" dirty="0" smtClean="0"/>
          </a:p>
        </p:txBody>
      </p:sp>
    </p:spTree>
    <p:extLst>
      <p:ext uri="{BB962C8B-B14F-4D97-AF65-F5344CB8AC3E}">
        <p14:creationId xmlns:p14="http://schemas.microsoft.com/office/powerpoint/2010/main" val="1329944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069"/>
            <a:ext cx="7886700" cy="574326"/>
          </a:xfrm>
        </p:spPr>
        <p:txBody>
          <a:bodyPr/>
          <a:lstStyle/>
          <a:p>
            <a:pPr algn="ctr"/>
            <a:r>
              <a:rPr lang="en-US" sz="3200" b="1" dirty="0" smtClean="0"/>
              <a:t>When You Are Challenging Authority, cont.</a:t>
            </a:r>
            <a:endParaRPr lang="en-US" sz="3200" dirty="0"/>
          </a:p>
        </p:txBody>
      </p:sp>
      <p:sp>
        <p:nvSpPr>
          <p:cNvPr id="3" name="Content Placeholder 2"/>
          <p:cNvSpPr>
            <a:spLocks noGrp="1"/>
          </p:cNvSpPr>
          <p:nvPr>
            <p:ph idx="1"/>
          </p:nvPr>
        </p:nvSpPr>
        <p:spPr>
          <a:xfrm>
            <a:off x="0" y="702395"/>
            <a:ext cx="9143999" cy="6155605"/>
          </a:xfrm>
        </p:spPr>
        <p:txBody>
          <a:bodyPr>
            <a:noAutofit/>
          </a:bodyPr>
          <a:lstStyle/>
          <a:p>
            <a:pPr>
              <a:lnSpc>
                <a:spcPct val="120000"/>
              </a:lnSpc>
              <a:spcBef>
                <a:spcPts val="1200"/>
              </a:spcBef>
            </a:pPr>
            <a:r>
              <a:rPr lang="en-US" sz="2400" dirty="0" smtClean="0"/>
              <a:t>Types </a:t>
            </a:r>
            <a:r>
              <a:rPr lang="en-US" sz="2400" dirty="0"/>
              <a:t>of acceptable proof </a:t>
            </a:r>
            <a:r>
              <a:rPr lang="en-US" sz="2400" dirty="0" smtClean="0"/>
              <a:t>(depending on convention of a field)</a:t>
            </a:r>
            <a:endParaRPr lang="en-US" sz="2400" dirty="0"/>
          </a:p>
          <a:p>
            <a:pPr lvl="1">
              <a:lnSpc>
                <a:spcPct val="120000"/>
              </a:lnSpc>
              <a:spcBef>
                <a:spcPts val="0"/>
              </a:spcBef>
            </a:pPr>
            <a:r>
              <a:rPr lang="en-US" sz="2000" dirty="0" smtClean="0"/>
              <a:t>Mathematics (with evidence for all assumptions/approximations)</a:t>
            </a:r>
            <a:endParaRPr lang="en-US" sz="2000" dirty="0"/>
          </a:p>
          <a:p>
            <a:pPr lvl="1">
              <a:lnSpc>
                <a:spcPct val="120000"/>
              </a:lnSpc>
              <a:spcBef>
                <a:spcPts val="0"/>
              </a:spcBef>
            </a:pPr>
            <a:r>
              <a:rPr lang="en-US" sz="2000" dirty="0" smtClean="0"/>
              <a:t>Observations (evidence from a figure has to be obvious to most untrained eyes)</a:t>
            </a:r>
            <a:endParaRPr lang="en-US" sz="2000" dirty="0"/>
          </a:p>
          <a:p>
            <a:pPr lvl="1">
              <a:lnSpc>
                <a:spcPct val="120000"/>
              </a:lnSpc>
              <a:spcBef>
                <a:spcPts val="0"/>
              </a:spcBef>
            </a:pPr>
            <a:r>
              <a:rPr lang="en-US" sz="2000" dirty="0"/>
              <a:t>Citations: citations alone are difficult to prove a new idea/understanding</a:t>
            </a:r>
          </a:p>
          <a:p>
            <a:r>
              <a:rPr lang="en-US" sz="2400" dirty="0" smtClean="0"/>
              <a:t>Possible </a:t>
            </a:r>
            <a:r>
              <a:rPr lang="en-US" sz="2400" dirty="0"/>
              <a:t>proof: </a:t>
            </a:r>
            <a:r>
              <a:rPr lang="en-US" sz="2400" dirty="0" smtClean="0"/>
              <a:t>simulations </a:t>
            </a:r>
          </a:p>
          <a:p>
            <a:pPr lvl="1"/>
            <a:r>
              <a:rPr lang="en-US" sz="2000" dirty="0" smtClean="0"/>
              <a:t>Remember that simulation may bring in leakage and contamination</a:t>
            </a:r>
          </a:p>
          <a:p>
            <a:pPr lvl="1"/>
            <a:r>
              <a:rPr lang="en-US" sz="2000" dirty="0" smtClean="0"/>
              <a:t>Numerical </a:t>
            </a:r>
            <a:r>
              <a:rPr lang="en-US" sz="2000" dirty="0"/>
              <a:t>code and models </a:t>
            </a:r>
            <a:r>
              <a:rPr lang="en-US" sz="2000" dirty="0" smtClean="0"/>
              <a:t>have to be </a:t>
            </a:r>
            <a:r>
              <a:rPr lang="en-US" sz="2000" dirty="0"/>
              <a:t>validated independently with observational </a:t>
            </a:r>
            <a:r>
              <a:rPr lang="en-US" sz="2000" dirty="0" smtClean="0"/>
              <a:t>verifications </a:t>
            </a:r>
            <a:r>
              <a:rPr lang="en-US" sz="2000" b="1" i="1" dirty="0" smtClean="0"/>
              <a:t>under similar conditions.</a:t>
            </a:r>
            <a:r>
              <a:rPr lang="en-US" sz="2000" dirty="0" smtClean="0"/>
              <a:t> </a:t>
            </a:r>
          </a:p>
          <a:p>
            <a:pPr lvl="1"/>
            <a:r>
              <a:rPr lang="en-US" sz="2000" dirty="0" smtClean="0"/>
              <a:t>Often used to reduce the uncertainty/ambiguity and constrain </a:t>
            </a:r>
            <a:r>
              <a:rPr lang="en-US" sz="2000" dirty="0"/>
              <a:t>the </a:t>
            </a:r>
            <a:r>
              <a:rPr lang="en-US" sz="2000" dirty="0" smtClean="0"/>
              <a:t>interpretations but </a:t>
            </a:r>
            <a:r>
              <a:rPr lang="en-US" sz="2000" b="1" i="1" dirty="0" smtClean="0"/>
              <a:t>not direct proof</a:t>
            </a:r>
          </a:p>
          <a:p>
            <a:r>
              <a:rPr lang="en-US" sz="2400" dirty="0" smtClean="0"/>
              <a:t>Unacceptable </a:t>
            </a:r>
            <a:r>
              <a:rPr lang="en-US" sz="2400" dirty="0"/>
              <a:t>proof: </a:t>
            </a:r>
            <a:endParaRPr lang="en-US" sz="2400" dirty="0" smtClean="0"/>
          </a:p>
          <a:p>
            <a:pPr lvl="1"/>
            <a:r>
              <a:rPr lang="en-US" sz="2000" dirty="0" smtClean="0"/>
              <a:t>a </a:t>
            </a:r>
            <a:r>
              <a:rPr lang="en-US" sz="2000" dirty="0"/>
              <a:t>large number of hand-waving physical arguments/assumptions (conjectures) without substantiation </a:t>
            </a:r>
            <a:r>
              <a:rPr lang="en-US" sz="2000" dirty="0" smtClean="0"/>
              <a:t>from </a:t>
            </a:r>
            <a:r>
              <a:rPr lang="en-US" sz="2000" dirty="0"/>
              <a:t>the above 3 acceptable types. (Hand-waving arguments are useful after showing proof but are not usually considered as a </a:t>
            </a:r>
            <a:r>
              <a:rPr lang="en-US" sz="2000" dirty="0" smtClean="0"/>
              <a:t>proof.</a:t>
            </a:r>
          </a:p>
          <a:p>
            <a:pPr lvl="1"/>
            <a:r>
              <a:rPr lang="en-US" sz="2000" dirty="0" smtClean="0"/>
              <a:t>standing-alone </a:t>
            </a:r>
            <a:r>
              <a:rPr lang="en-US" sz="2000" dirty="0"/>
              <a:t>neural network/artificial intelligent simulations as they usually do not provide understanding of the problem although they may make good predictions. </a:t>
            </a:r>
            <a:r>
              <a:rPr lang="en-US" sz="2000" dirty="0" smtClean="0"/>
              <a:t>(better for engineering and not for science)</a:t>
            </a:r>
            <a:endParaRPr lang="en-US" sz="2000" dirty="0"/>
          </a:p>
        </p:txBody>
      </p:sp>
    </p:spTree>
    <p:extLst>
      <p:ext uri="{BB962C8B-B14F-4D97-AF65-F5344CB8AC3E}">
        <p14:creationId xmlns:p14="http://schemas.microsoft.com/office/powerpoint/2010/main" val="9020704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581"/>
            <a:ext cx="9144000" cy="6705600"/>
          </a:xfrm>
        </p:spPr>
        <p:txBody>
          <a:bodyPr>
            <a:noAutofit/>
          </a:bodyPr>
          <a:lstStyle/>
          <a:p>
            <a:pPr>
              <a:lnSpc>
                <a:spcPct val="100000"/>
              </a:lnSpc>
              <a:spcBef>
                <a:spcPts val="600"/>
              </a:spcBef>
            </a:pPr>
            <a:r>
              <a:rPr lang="en-US" sz="1800" dirty="0" smtClean="0"/>
              <a:t>We started with two main questions</a:t>
            </a:r>
          </a:p>
          <a:p>
            <a:pPr lvl="1">
              <a:lnSpc>
                <a:spcPct val="100000"/>
              </a:lnSpc>
              <a:spcBef>
                <a:spcPts val="600"/>
              </a:spcBef>
            </a:pPr>
            <a:r>
              <a:rPr lang="en-US" sz="1600" dirty="0" smtClean="0"/>
              <a:t>How to get it right?</a:t>
            </a:r>
          </a:p>
          <a:p>
            <a:pPr lvl="1">
              <a:lnSpc>
                <a:spcPct val="100000"/>
              </a:lnSpc>
              <a:spcBef>
                <a:spcPts val="600"/>
              </a:spcBef>
            </a:pPr>
            <a:r>
              <a:rPr lang="en-US" sz="1600" dirty="0" smtClean="0"/>
              <a:t>How to know I am not wrong?</a:t>
            </a:r>
          </a:p>
          <a:p>
            <a:pPr>
              <a:lnSpc>
                <a:spcPct val="100000"/>
              </a:lnSpc>
              <a:spcBef>
                <a:spcPts val="600"/>
              </a:spcBef>
            </a:pPr>
            <a:r>
              <a:rPr lang="en-US" sz="1800" dirty="0" smtClean="0"/>
              <a:t>As a scientist, you have to </a:t>
            </a:r>
          </a:p>
          <a:p>
            <a:pPr lvl="1">
              <a:lnSpc>
                <a:spcPct val="100000"/>
              </a:lnSpc>
              <a:spcBef>
                <a:spcPts val="600"/>
              </a:spcBef>
            </a:pPr>
            <a:r>
              <a:rPr lang="en-US" sz="1600" dirty="0" smtClean="0"/>
              <a:t>be able to question the existing ideas/theories =&gt; </a:t>
            </a:r>
            <a:r>
              <a:rPr lang="en-US" sz="1600" dirty="0" smtClean="0"/>
              <a:t>be critical </a:t>
            </a:r>
            <a:r>
              <a:rPr lang="en-US" sz="1600" dirty="0" smtClean="0"/>
              <a:t>to/falsify others’ ideas</a:t>
            </a:r>
          </a:p>
          <a:p>
            <a:pPr lvl="1">
              <a:lnSpc>
                <a:spcPct val="100000"/>
              </a:lnSpc>
              <a:spcBef>
                <a:spcPts val="600"/>
              </a:spcBef>
            </a:pPr>
            <a:r>
              <a:rPr lang="en-US" sz="1600" dirty="0" smtClean="0"/>
              <a:t>look for new possible answers to the problem =&gt; your new ideas/creativity (no formula for this)</a:t>
            </a:r>
          </a:p>
          <a:p>
            <a:pPr lvl="1">
              <a:lnSpc>
                <a:spcPct val="100000"/>
              </a:lnSpc>
              <a:spcBef>
                <a:spcPts val="600"/>
              </a:spcBef>
            </a:pPr>
            <a:r>
              <a:rPr lang="en-US" sz="1600" dirty="0" smtClean="0"/>
              <a:t>question yourself: falsify yourself =&gt;  this is much harder</a:t>
            </a:r>
          </a:p>
          <a:p>
            <a:pPr lvl="1">
              <a:lnSpc>
                <a:spcPct val="100000"/>
              </a:lnSpc>
            </a:pPr>
            <a:r>
              <a:rPr lang="en-US" sz="1600" dirty="0" smtClean="0"/>
              <a:t>There </a:t>
            </a:r>
            <a:r>
              <a:rPr lang="en-US" sz="1600" dirty="0"/>
              <a:t>is </a:t>
            </a:r>
            <a:r>
              <a:rPr lang="en-US" sz="1600" b="1" dirty="0"/>
              <a:t>no</a:t>
            </a:r>
            <a:r>
              <a:rPr lang="en-US" sz="1600" dirty="0"/>
              <a:t> formula or template </a:t>
            </a:r>
            <a:r>
              <a:rPr lang="en-US" sz="1600" dirty="0" smtClean="0"/>
              <a:t>in this process (no scientific methods but to learn the communication method =&gt; </a:t>
            </a:r>
            <a:r>
              <a:rPr lang="en-US" sz="1600" b="1" i="1" dirty="0" smtClean="0"/>
              <a:t>reasoning</a:t>
            </a:r>
            <a:r>
              <a:rPr lang="en-US" sz="1600" dirty="0" smtClean="0"/>
              <a:t>) </a:t>
            </a:r>
            <a:endParaRPr lang="en-US" sz="1600" dirty="0"/>
          </a:p>
          <a:p>
            <a:pPr>
              <a:lnSpc>
                <a:spcPct val="100000"/>
              </a:lnSpc>
              <a:spcBef>
                <a:spcPts val="600"/>
              </a:spcBef>
            </a:pPr>
            <a:r>
              <a:rPr lang="en-US" sz="1800" dirty="0" smtClean="0"/>
              <a:t>In </a:t>
            </a:r>
            <a:r>
              <a:rPr lang="en-US" sz="1800" dirty="0"/>
              <a:t>the process, </a:t>
            </a:r>
            <a:r>
              <a:rPr lang="en-US" sz="1800" dirty="0" smtClean="0"/>
              <a:t>your </a:t>
            </a:r>
            <a:r>
              <a:rPr lang="en-US" sz="1800" dirty="0"/>
              <a:t>Belief can undergo constant changes or refinement. </a:t>
            </a:r>
            <a:endParaRPr lang="en-US" sz="1800" dirty="0" smtClean="0"/>
          </a:p>
          <a:p>
            <a:pPr>
              <a:lnSpc>
                <a:spcPct val="100000"/>
              </a:lnSpc>
              <a:spcBef>
                <a:spcPts val="600"/>
              </a:spcBef>
            </a:pPr>
            <a:r>
              <a:rPr lang="en-US" sz="1800" dirty="0" smtClean="0"/>
              <a:t>Sometimes</a:t>
            </a:r>
            <a:r>
              <a:rPr lang="en-US" sz="1800" dirty="0"/>
              <a:t>, the final belief can be just opposite to the original belief.</a:t>
            </a:r>
          </a:p>
          <a:p>
            <a:pPr>
              <a:lnSpc>
                <a:spcPct val="100000"/>
              </a:lnSpc>
              <a:spcBef>
                <a:spcPts val="600"/>
              </a:spcBef>
            </a:pPr>
            <a:r>
              <a:rPr lang="en-US" sz="1800" dirty="0" smtClean="0"/>
              <a:t>More experience can be gained in the process by deep thinking/asking deeper/simpler questions (these are philosophical questions, not technical </a:t>
            </a:r>
            <a:r>
              <a:rPr lang="en-US" sz="1800" dirty="0" smtClean="0"/>
              <a:t>ones)</a:t>
            </a:r>
            <a:endParaRPr lang="en-US" sz="1800" dirty="0" smtClean="0"/>
          </a:p>
          <a:p>
            <a:pPr>
              <a:lnSpc>
                <a:spcPct val="100000"/>
              </a:lnSpc>
              <a:spcBef>
                <a:spcPts val="600"/>
              </a:spcBef>
            </a:pPr>
            <a:r>
              <a:rPr lang="en-US" sz="1800" dirty="0" smtClean="0"/>
              <a:t>Want to be a good </a:t>
            </a:r>
            <a:r>
              <a:rPr lang="en-US" sz="1800" dirty="0" smtClean="0"/>
              <a:t>scientist?--</a:t>
            </a:r>
            <a:r>
              <a:rPr lang="en-US" sz="1800" dirty="0" smtClean="0"/>
              <a:t>Personality </a:t>
            </a:r>
            <a:r>
              <a:rPr lang="en-US" sz="1800" dirty="0"/>
              <a:t>effects:</a:t>
            </a:r>
          </a:p>
          <a:p>
            <a:pPr lvl="1">
              <a:lnSpc>
                <a:spcPct val="100000"/>
              </a:lnSpc>
              <a:spcBef>
                <a:spcPts val="0"/>
              </a:spcBef>
            </a:pPr>
            <a:r>
              <a:rPr lang="en-US" sz="1600" dirty="0"/>
              <a:t>Deep vs superficial</a:t>
            </a:r>
          </a:p>
          <a:p>
            <a:pPr lvl="1">
              <a:lnSpc>
                <a:spcPct val="100000"/>
              </a:lnSpc>
              <a:spcBef>
                <a:spcPts val="0"/>
              </a:spcBef>
            </a:pPr>
            <a:r>
              <a:rPr lang="en-US" sz="1600" dirty="0" smtClean="0"/>
              <a:t>Stubborn </a:t>
            </a:r>
            <a:r>
              <a:rPr lang="en-US" sz="1600" dirty="0"/>
              <a:t>vs flexible</a:t>
            </a:r>
          </a:p>
          <a:p>
            <a:pPr lvl="1">
              <a:lnSpc>
                <a:spcPct val="100000"/>
              </a:lnSpc>
              <a:spcBef>
                <a:spcPts val="0"/>
              </a:spcBef>
            </a:pPr>
            <a:r>
              <a:rPr lang="en-US" sz="1600" dirty="0" smtClean="0"/>
              <a:t>Broad </a:t>
            </a:r>
            <a:r>
              <a:rPr lang="en-US" sz="1600" dirty="0"/>
              <a:t>and systematic vs penetrating</a:t>
            </a:r>
          </a:p>
          <a:p>
            <a:pPr lvl="1">
              <a:lnSpc>
                <a:spcPct val="100000"/>
              </a:lnSpc>
              <a:spcBef>
                <a:spcPts val="0"/>
              </a:spcBef>
            </a:pPr>
            <a:r>
              <a:rPr lang="en-US" sz="1600" dirty="0"/>
              <a:t>Open and Resourceful vs </a:t>
            </a:r>
            <a:r>
              <a:rPr lang="en-US" sz="1600" dirty="0" smtClean="0"/>
              <a:t>closed</a:t>
            </a:r>
          </a:p>
          <a:p>
            <a:pPr>
              <a:lnSpc>
                <a:spcPct val="100000"/>
              </a:lnSpc>
              <a:spcBef>
                <a:spcPts val="600"/>
              </a:spcBef>
            </a:pPr>
            <a:r>
              <a:rPr lang="en-US" sz="1800" dirty="0" smtClean="0"/>
              <a:t>Popper once said: good or great scientists are</a:t>
            </a:r>
          </a:p>
          <a:p>
            <a:pPr lvl="1">
              <a:lnSpc>
                <a:spcPct val="100000"/>
              </a:lnSpc>
              <a:spcBef>
                <a:spcPts val="0"/>
              </a:spcBef>
            </a:pPr>
            <a:r>
              <a:rPr lang="en-US" sz="1600" dirty="0"/>
              <a:t>a</a:t>
            </a:r>
            <a:r>
              <a:rPr lang="en-US" sz="1600" dirty="0" smtClean="0"/>
              <a:t>ble to come up with imaginative, creative, and risky ideas, and</a:t>
            </a:r>
          </a:p>
          <a:p>
            <a:pPr lvl="1">
              <a:lnSpc>
                <a:spcPct val="100000"/>
              </a:lnSpc>
              <a:spcBef>
                <a:spcPts val="0"/>
              </a:spcBef>
            </a:pPr>
            <a:r>
              <a:rPr lang="en-US" sz="1600" dirty="0" smtClean="0"/>
              <a:t>with hard-headed willingness to subject these imaginative ideas to rigorous critical testing</a:t>
            </a:r>
            <a:endParaRPr lang="en-US" sz="1600" dirty="0"/>
          </a:p>
        </p:txBody>
      </p:sp>
      <p:sp>
        <p:nvSpPr>
          <p:cNvPr id="4" name="Title 1"/>
          <p:cNvSpPr>
            <a:spLocks noGrp="1"/>
          </p:cNvSpPr>
          <p:nvPr>
            <p:ph type="title"/>
          </p:nvPr>
        </p:nvSpPr>
        <p:spPr>
          <a:xfrm>
            <a:off x="606621" y="0"/>
            <a:ext cx="7886700" cy="581891"/>
          </a:xfrm>
        </p:spPr>
        <p:txBody>
          <a:bodyPr>
            <a:normAutofit/>
          </a:bodyPr>
          <a:lstStyle/>
          <a:p>
            <a:pPr algn="ctr"/>
            <a:r>
              <a:rPr lang="en-US" sz="3200" b="1" dirty="0" smtClean="0"/>
              <a:t>Summary</a:t>
            </a:r>
            <a:endParaRPr lang="en-US" sz="3200" b="1" dirty="0"/>
          </a:p>
        </p:txBody>
      </p:sp>
    </p:spTree>
    <p:extLst>
      <p:ext uri="{BB962C8B-B14F-4D97-AF65-F5344CB8AC3E}">
        <p14:creationId xmlns:p14="http://schemas.microsoft.com/office/powerpoint/2010/main" val="33892791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61569"/>
          </a:xfrm>
        </p:spPr>
        <p:txBody>
          <a:bodyPr>
            <a:normAutofit/>
          </a:bodyPr>
          <a:lstStyle/>
          <a:p>
            <a:pPr algn="ctr"/>
            <a:r>
              <a:rPr lang="en-US" sz="3200" b="1" dirty="0" smtClean="0"/>
              <a:t>Feminism Epistemology</a:t>
            </a:r>
            <a:endParaRPr lang="en-US" sz="3200" b="1" dirty="0"/>
          </a:p>
        </p:txBody>
      </p:sp>
      <p:sp>
        <p:nvSpPr>
          <p:cNvPr id="3" name="Content Placeholder 2"/>
          <p:cNvSpPr>
            <a:spLocks noGrp="1"/>
          </p:cNvSpPr>
          <p:nvPr>
            <p:ph idx="1"/>
          </p:nvPr>
        </p:nvSpPr>
        <p:spPr>
          <a:xfrm>
            <a:off x="179471" y="661568"/>
            <a:ext cx="8820150" cy="6027989"/>
          </a:xfrm>
        </p:spPr>
        <p:txBody>
          <a:bodyPr>
            <a:normAutofit fontScale="77500" lnSpcReduction="20000"/>
          </a:bodyPr>
          <a:lstStyle/>
          <a:p>
            <a:r>
              <a:rPr lang="en-US" dirty="0" smtClean="0"/>
              <a:t>Bacon: knowledge is power =&gt; knowledge controls nature.</a:t>
            </a:r>
          </a:p>
          <a:p>
            <a:r>
              <a:rPr lang="en-US" dirty="0" smtClean="0"/>
              <a:t>Bacon’s model of knowledge: the relation between mind and nature </a:t>
            </a:r>
            <a:r>
              <a:rPr lang="en-US" dirty="0"/>
              <a:t>i</a:t>
            </a:r>
            <a:r>
              <a:rPr lang="en-US" dirty="0" smtClean="0"/>
              <a:t>s the model of marriage, a marriage between the knowledge (man) and nature (women).</a:t>
            </a:r>
          </a:p>
          <a:p>
            <a:r>
              <a:rPr lang="en-US" dirty="0" smtClean="0"/>
              <a:t>Evolutionary biological?</a:t>
            </a:r>
          </a:p>
          <a:p>
            <a:r>
              <a:rPr lang="en-US" dirty="0" smtClean="0"/>
              <a:t>Cultural? this has been interpreted as a reason why fewer scientists are female. Clearly this is not universal: USSR after WWII</a:t>
            </a:r>
          </a:p>
          <a:p>
            <a:r>
              <a:rPr lang="en-US" dirty="0"/>
              <a:t>A</a:t>
            </a:r>
            <a:r>
              <a:rPr lang="en-US" dirty="0" smtClean="0"/>
              <a:t>nd/or historical? General education for women started not long ago</a:t>
            </a:r>
          </a:p>
          <a:p>
            <a:r>
              <a:rPr lang="en-US" dirty="0"/>
              <a:t>Feminism epistemology</a:t>
            </a:r>
          </a:p>
          <a:p>
            <a:pPr lvl="1"/>
            <a:r>
              <a:rPr lang="en-US" dirty="0"/>
              <a:t>Spontaneous feminist empiricism: using a feminist point of view to criticize biases in scientific works, but not challenging the traditional ideals</a:t>
            </a:r>
          </a:p>
          <a:p>
            <a:pPr lvl="1"/>
            <a:r>
              <a:rPr lang="en-US" dirty="0"/>
              <a:t>Philosophical feminist empiricism: revise and improve traditional ideas about science and knowledge</a:t>
            </a:r>
          </a:p>
          <a:p>
            <a:pPr lvl="1"/>
            <a:r>
              <a:rPr lang="en-US" dirty="0"/>
              <a:t>Standpoint epistemology: the “</a:t>
            </a:r>
            <a:r>
              <a:rPr lang="en-US" dirty="0" err="1"/>
              <a:t>situatedness</a:t>
            </a:r>
            <a:r>
              <a:rPr lang="en-US" dirty="0"/>
              <a:t>” of an investigator (physical nature, location, status in the world) affects the facts being seen</a:t>
            </a:r>
          </a:p>
          <a:p>
            <a:pPr lvl="1"/>
            <a:r>
              <a:rPr lang="en-US" dirty="0"/>
              <a:t>Question: “is it really true that men and women in modern western societies have different perspectives of a kind that the is relevant to science?”</a:t>
            </a:r>
          </a:p>
          <a:p>
            <a:pPr lvl="1"/>
            <a:r>
              <a:rPr lang="en-US" dirty="0"/>
              <a:t>“whether the experience and viewpoint of women is systematically different from that of men in a way that is likely to matter to science disputes?”</a:t>
            </a:r>
          </a:p>
          <a:p>
            <a:r>
              <a:rPr lang="en-US" dirty="0" smtClean="0"/>
              <a:t>Some suggest that women, on the whole, more prefer cooperation to competition =&gt; a better manager of science</a:t>
            </a:r>
          </a:p>
          <a:p>
            <a:pPr lvl="1"/>
            <a:endParaRPr lang="en-US" dirty="0"/>
          </a:p>
        </p:txBody>
      </p:sp>
    </p:spTree>
    <p:extLst>
      <p:ext uri="{BB962C8B-B14F-4D97-AF65-F5344CB8AC3E}">
        <p14:creationId xmlns:p14="http://schemas.microsoft.com/office/powerpoint/2010/main" val="722038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271247</TotalTime>
  <Words>20240</Words>
  <Application>Microsoft Office PowerPoint</Application>
  <PresentationFormat>On-screen Show (4:3)</PresentationFormat>
  <Paragraphs>1586</Paragraphs>
  <Slides>104</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13" baseType="lpstr">
      <vt:lpstr>Arial</vt:lpstr>
      <vt:lpstr>Calibri</vt:lpstr>
      <vt:lpstr>Calibri Light</vt:lpstr>
      <vt:lpstr>Cambria Math</vt:lpstr>
      <vt:lpstr>等线</vt:lpstr>
      <vt:lpstr>等线 Light</vt:lpstr>
      <vt:lpstr>Mangal</vt:lpstr>
      <vt:lpstr>Office Theme</vt:lpstr>
      <vt:lpstr>Equation</vt:lpstr>
      <vt:lpstr>General Information</vt:lpstr>
      <vt:lpstr>For students who want Arts &amp; Humanities credit for the Core Curriculum:  mid-semester contact one of the Honors advisors,  Erin Maitland or Megan Hadley,  and request they submit an exception form. </vt:lpstr>
      <vt:lpstr>Questions to Start With</vt:lpstr>
      <vt:lpstr>Paradox of the Ravens</vt:lpstr>
      <vt:lpstr>Geocentric Versus Heliocentric</vt:lpstr>
      <vt:lpstr>What is Philosophy?</vt:lpstr>
      <vt:lpstr>Philosophy</vt:lpstr>
      <vt:lpstr>PowerPoint Presentation</vt:lpstr>
      <vt:lpstr>Method of Inquiry</vt:lpstr>
      <vt:lpstr>Raphael (1510-1511): School of Athens</vt:lpstr>
      <vt:lpstr>Why Scientists Need to Learn Philosophy?</vt:lpstr>
      <vt:lpstr>Is Philosophy of Science Useful?</vt:lpstr>
      <vt:lpstr>Topics of Philosophy</vt:lpstr>
      <vt:lpstr>Question </vt:lpstr>
      <vt:lpstr>Philosophy of Science</vt:lpstr>
      <vt:lpstr>Science </vt:lpstr>
      <vt:lpstr>Questions about Knowledge</vt:lpstr>
      <vt:lpstr>Knowledge</vt:lpstr>
      <vt:lpstr>Truth</vt:lpstr>
      <vt:lpstr>Belief and Justification</vt:lpstr>
      <vt:lpstr>Questions</vt:lpstr>
      <vt:lpstr>Knowledge Defined</vt:lpstr>
      <vt:lpstr>Knowledge Defined</vt:lpstr>
      <vt:lpstr>Science Revolution (1550-1700)</vt:lpstr>
      <vt:lpstr>Searching for Theories of Science</vt:lpstr>
      <vt:lpstr>How Can We Gain Knowledge? Empiricism vs. Rationalism</vt:lpstr>
      <vt:lpstr>Extreme Empiricism: Phenomenalism</vt:lpstr>
      <vt:lpstr>Logical Positivism</vt:lpstr>
      <vt:lpstr>Deductive Logic vs. Inductive Logic</vt:lpstr>
      <vt:lpstr>Instantial Model (inductive based on examples)</vt:lpstr>
      <vt:lpstr>Hypothetico-deductive (H-D) Model</vt:lpstr>
      <vt:lpstr>Selection Task</vt:lpstr>
      <vt:lpstr>Logic in the Raven Paradox</vt:lpstr>
      <vt:lpstr>Problem with Positivism</vt:lpstr>
      <vt:lpstr>“New Riddle of Induction”</vt:lpstr>
      <vt:lpstr>Curve-fitting Problem</vt:lpstr>
      <vt:lpstr>Midterm Paper</vt:lpstr>
      <vt:lpstr>Summary on Scientific Methods</vt:lpstr>
      <vt:lpstr>Karl Popper: Conjecture and Refutation</vt:lpstr>
      <vt:lpstr>Debates over the Popper’s Theory</vt:lpstr>
      <vt:lpstr>Debates over the Popper’s Theory, cont.</vt:lpstr>
      <vt:lpstr>Science Revolution (1550-1700)</vt:lpstr>
      <vt:lpstr>Thomas Kuhn: Scientific Paradigm</vt:lpstr>
      <vt:lpstr>Kuhn: Normal Science</vt:lpstr>
      <vt:lpstr>Kuhn: Anomaly and Crisis</vt:lpstr>
      <vt:lpstr>Kuhn: Scientific Revolution</vt:lpstr>
      <vt:lpstr>PowerPoint Presentation</vt:lpstr>
      <vt:lpstr>Kuhn: Scientific Revolution, cont.</vt:lpstr>
      <vt:lpstr>Comments by the Author of Textbook on Kuhn’s Theory</vt:lpstr>
      <vt:lpstr>Thomas Kuhn: Scientific Paradigm</vt:lpstr>
      <vt:lpstr>Lakatos: Research Programs</vt:lpstr>
      <vt:lpstr>Laudan: Research Traditions</vt:lpstr>
      <vt:lpstr>Feyerabend: Epistemological Anarchy</vt:lpstr>
      <vt:lpstr>Success of Philosophy of Science</vt:lpstr>
      <vt:lpstr>Failures of Basic Ideas of Philosophy of Science</vt:lpstr>
      <vt:lpstr>Searching for Theories of Science</vt:lpstr>
      <vt:lpstr>Searching for Theories of Science</vt:lpstr>
      <vt:lpstr>Knowledge Defined</vt:lpstr>
      <vt:lpstr>Science Defined</vt:lpstr>
      <vt:lpstr>Deductive Forms and Fallacies</vt:lpstr>
      <vt:lpstr>Deductive Forms and Fallacies, cont.</vt:lpstr>
      <vt:lpstr>Reasoning</vt:lpstr>
      <vt:lpstr>Moon Phases</vt:lpstr>
      <vt:lpstr>Happy World Philosophy Day!</vt:lpstr>
      <vt:lpstr>A Theory of Science</vt:lpstr>
      <vt:lpstr>Deductive Reasoning</vt:lpstr>
      <vt:lpstr>Deductive Reasoning, cont. I</vt:lpstr>
      <vt:lpstr>Deductive Reasoning, cont.II</vt:lpstr>
      <vt:lpstr>Inductive Reasoning  (not the induction method in mathematics, which is deductive)</vt:lpstr>
      <vt:lpstr>PowerPoint Presentation</vt:lpstr>
      <vt:lpstr>Problems with Inductive Reasoning</vt:lpstr>
      <vt:lpstr>Inductive Reasoning: Statistical Analyses</vt:lpstr>
      <vt:lpstr>Dialectical Reasoning </vt:lpstr>
      <vt:lpstr>Problems with Dialectical Reasoning</vt:lpstr>
      <vt:lpstr>Scientific Reasoning Process</vt:lpstr>
      <vt:lpstr>Dialectical Reasoning: Falsification </vt:lpstr>
      <vt:lpstr>Summary</vt:lpstr>
      <vt:lpstr>Scientific Reasoning Process</vt:lpstr>
      <vt:lpstr>Schedule </vt:lpstr>
      <vt:lpstr>Sociology of Science</vt:lpstr>
      <vt:lpstr>Examples of New Sociology of Science</vt:lpstr>
      <vt:lpstr>Laboratory Life</vt:lpstr>
      <vt:lpstr>Naturalism, PoS</vt:lpstr>
      <vt:lpstr>PowerPoint Presentation</vt:lpstr>
      <vt:lpstr>PowerPoint Presentation</vt:lpstr>
      <vt:lpstr>PowerPoint Presentation</vt:lpstr>
      <vt:lpstr>Naturalism, cont. 1</vt:lpstr>
      <vt:lpstr>Naturalism, cont. 2</vt:lpstr>
      <vt:lpstr>Science as a Process</vt:lpstr>
      <vt:lpstr>Scientific Realism</vt:lpstr>
      <vt:lpstr>Challenges to Scientific Realism</vt:lpstr>
      <vt:lpstr>Explanation</vt:lpstr>
      <vt:lpstr>Alternatives to Covering Law Theory</vt:lpstr>
      <vt:lpstr>Problems with Inductive Reasoning</vt:lpstr>
      <vt:lpstr>Scientific Reasoning Process</vt:lpstr>
      <vt:lpstr>When You Are Challenging Authority/Convention</vt:lpstr>
      <vt:lpstr>When You Are Challenging Authority, cont.</vt:lpstr>
      <vt:lpstr>Summary</vt:lpstr>
      <vt:lpstr>Feminism Epistemology</vt:lpstr>
      <vt:lpstr>Philosophy of Science</vt:lpstr>
      <vt:lpstr>Types of Scientific Research</vt:lpstr>
      <vt:lpstr>Stephen Hawking</vt:lpstr>
      <vt:lpstr>Laplace’s dream of a theory of science</vt:lpstr>
      <vt:lpstr>What Do We Learn in This Course</vt:lpstr>
    </vt:vector>
  </TitlesOfParts>
  <Company>Umass Lowell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of Science</dc:title>
  <dc:creator>Song</dc:creator>
  <cp:lastModifiedBy>Song, Paul</cp:lastModifiedBy>
  <cp:revision>1011</cp:revision>
  <cp:lastPrinted>2019-09-04T14:20:31Z</cp:lastPrinted>
  <dcterms:created xsi:type="dcterms:W3CDTF">2018-02-12T16:29:27Z</dcterms:created>
  <dcterms:modified xsi:type="dcterms:W3CDTF">2019-12-12T14:04:58Z</dcterms:modified>
</cp:coreProperties>
</file>