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8" r:id="rId2"/>
    <p:sldId id="257" r:id="rId3"/>
    <p:sldId id="259" r:id="rId4"/>
    <p:sldId id="261" r:id="rId5"/>
    <p:sldId id="260" r:id="rId6"/>
    <p:sldId id="262" r:id="rId7"/>
    <p:sldId id="263" r:id="rId8"/>
    <p:sldId id="264" r:id="rId9"/>
    <p:sldId id="265" r:id="rId10"/>
    <p:sldId id="267" r:id="rId11"/>
    <p:sldId id="268" r:id="rId12"/>
    <p:sldId id="313" r:id="rId13"/>
    <p:sldId id="270" r:id="rId14"/>
    <p:sldId id="305" r:id="rId15"/>
    <p:sldId id="283" r:id="rId16"/>
    <p:sldId id="284" r:id="rId17"/>
    <p:sldId id="306" r:id="rId18"/>
    <p:sldId id="269" r:id="rId19"/>
    <p:sldId id="293" r:id="rId20"/>
    <p:sldId id="294" r:id="rId21"/>
    <p:sldId id="295" r:id="rId22"/>
    <p:sldId id="296" r:id="rId23"/>
    <p:sldId id="297" r:id="rId24"/>
    <p:sldId id="298" r:id="rId25"/>
    <p:sldId id="273" r:id="rId26"/>
    <p:sldId id="299" r:id="rId27"/>
    <p:sldId id="286" r:id="rId28"/>
    <p:sldId id="300" r:id="rId29"/>
    <p:sldId id="301" r:id="rId30"/>
    <p:sldId id="304" r:id="rId31"/>
    <p:sldId id="308" r:id="rId32"/>
    <p:sldId id="274" r:id="rId33"/>
    <p:sldId id="275" r:id="rId34"/>
    <p:sldId id="276" r:id="rId35"/>
    <p:sldId id="277" r:id="rId36"/>
    <p:sldId id="278" r:id="rId37"/>
    <p:sldId id="279" r:id="rId38"/>
    <p:sldId id="280" r:id="rId39"/>
    <p:sldId id="281" r:id="rId40"/>
    <p:sldId id="282" r:id="rId41"/>
    <p:sldId id="285" r:id="rId42"/>
    <p:sldId id="287" r:id="rId43"/>
    <p:sldId id="288" r:id="rId44"/>
    <p:sldId id="302" r:id="rId45"/>
    <p:sldId id="290" r:id="rId46"/>
    <p:sldId id="291" r:id="rId47"/>
    <p:sldId id="292" r:id="rId48"/>
    <p:sldId id="332" r:id="rId49"/>
    <p:sldId id="309" r:id="rId50"/>
    <p:sldId id="307" r:id="rId51"/>
    <p:sldId id="310" r:id="rId52"/>
    <p:sldId id="272" r:id="rId53"/>
    <p:sldId id="311" r:id="rId54"/>
    <p:sldId id="312"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0" autoAdjust="0"/>
    <p:restoredTop sz="94574" autoAdjust="0"/>
  </p:normalViewPr>
  <p:slideViewPr>
    <p:cSldViewPr>
      <p:cViewPr varScale="1">
        <p:scale>
          <a:sx n="44" d="100"/>
          <a:sy n="44" d="100"/>
        </p:scale>
        <p:origin x="-691"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44309-F9BF-475F-BC9B-474840874650}" type="datetimeFigureOut">
              <a:rPr lang="en-US" smtClean="0"/>
              <a:pPr/>
              <a:t>4/24/2013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8E969-BCA5-453C-8DDC-F70F5E3E75C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48E969-BCA5-453C-8DDC-F70F5E3E75CE}"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48E969-BCA5-453C-8DDC-F70F5E3E75CE}"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055CB-DE34-4E9A-9CCA-45FB53217A1A}"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055CB-DE34-4E9A-9CCA-45FB53217A1A}"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055CB-DE34-4E9A-9CCA-45FB53217A1A}"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055CB-DE34-4E9A-9CCA-45FB53217A1A}"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055CB-DE34-4E9A-9CCA-45FB53217A1A}" type="datetimeFigureOut">
              <a:rPr lang="en-US" smtClean="0"/>
              <a:pPr/>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7055CB-DE34-4E9A-9CCA-45FB53217A1A}"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7055CB-DE34-4E9A-9CCA-45FB53217A1A}" type="datetimeFigureOut">
              <a:rPr lang="en-US" smtClean="0"/>
              <a:pPr/>
              <a:t>4/24/2013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7055CB-DE34-4E9A-9CCA-45FB53217A1A}" type="datetimeFigureOut">
              <a:rPr lang="en-US" smtClean="0"/>
              <a:pPr/>
              <a:t>4/24/2013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055CB-DE34-4E9A-9CCA-45FB53217A1A}" type="datetimeFigureOut">
              <a:rPr lang="en-US" smtClean="0"/>
              <a:pPr/>
              <a:t>4/24/2013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055CB-DE34-4E9A-9CCA-45FB53217A1A}"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055CB-DE34-4E9A-9CCA-45FB53217A1A}" type="datetimeFigureOut">
              <a:rPr lang="en-US" smtClean="0"/>
              <a:pPr/>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54469-5E15-498F-85CC-D598C25DEE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055CB-DE34-4E9A-9CCA-45FB53217A1A}" type="datetimeFigureOut">
              <a:rPr lang="en-US" smtClean="0"/>
              <a:pPr/>
              <a:t>4/24/2013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54469-5E15-498F-85CC-D598C25DEE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en.wikipedia.org/wiki/International_Cometary_Explorer" TargetMode="External"/><Relationship Id="rId2" Type="http://schemas.openxmlformats.org/officeDocument/2006/relationships/hyperlink" Target="http://en.wikipedia.org/wiki/File:ISEE3-ICE-trajectory.gif" TargetMode="Externa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hyperlink" Target="http://en.wikipedia.org/wiki/File:ISEE-C_(ISEE_3)_in_dynamics_test_chamber.jpg" TargetMode="Externa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olarphysics.livingreviews.org/Articles/lrsp-2007-1/fig_2.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ftpbrowser.gsfc.nasa.gov/bowshock.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olarphysics.livingreviews.org/Articles/lrsp-2007-1/fig_2.html"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vsp.ucar.edu/Heliophysics/pdf/ToffolettoF1_SolarWindMagnetosphereCoupling_0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vsp.ucar.edu/Heliophysics/pdf/ToffolettoF1_SolarWindMagnetosphereCoupling_07.pdf" TargetMode="Externa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vsp.ucar.edu/Heliophysics/pdf/ToffolettoF1_SolarWindMagnetosphereCoupling_07.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3" Type="http://schemas.openxmlformats.org/officeDocument/2006/relationships/oleObject" Target="../embeddings/oleObject6.bin"/><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 Id="rId9"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79.png"/><Relationship Id="rId7" Type="http://schemas.openxmlformats.org/officeDocument/2006/relationships/oleObject" Target="../embeddings/oleObject37.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hyperlink" Target="http://www.vsp.ucar.edu/Heliophysics/pdf/ToffolettoF1_SolarWindMagnetosphereCoupling_07.pdf" TargetMode="External"/><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image" Target="../media/image88.wmf"/></Relationships>
</file>

<file path=ppt/slides/_rels/slide5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w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99.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6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hyperphysics.phy-astr.gsu.edu/hbase/magnetic/magearth.html" TargetMode="Externa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10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i.physics.uiowa.edu/gifs/imp8.gif" TargetMode="External"/><Relationship Id="rId2" Type="http://schemas.openxmlformats.org/officeDocument/2006/relationships/hyperlink" Target="http://en.wikipedia.org/wiki/Explorer_program" TargetMode="Externa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hyperlink" Target="http://science.nasa.gov/missions/imp-8/" TargetMode="Externa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533400"/>
            <a:ext cx="7848600" cy="5791200"/>
          </a:xfrm>
        </p:spPr>
        <p:txBody>
          <a:bodyPr/>
          <a:lstStyle/>
          <a:p>
            <a:r>
              <a:rPr lang="en-US" b="1" dirty="0">
                <a:latin typeface="Times New Roman" pitchFamily="18" charset="0"/>
                <a:cs typeface="Times New Roman" pitchFamily="18" charset="0"/>
              </a:rPr>
              <a:t>Lecture 8</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3200" dirty="0" smtClean="0">
                <a:latin typeface="Times New Roman" pitchFamily="18" charset="0"/>
                <a:cs typeface="Times New Roman" pitchFamily="18" charset="0"/>
              </a:rPr>
              <a:t>Magnetopause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err="1">
                <a:latin typeface="Times New Roman" pitchFamily="18" charset="0"/>
                <a:cs typeface="Times New Roman" pitchFamily="18" charset="0"/>
              </a:rPr>
              <a:t>Magnetosheath</a:t>
            </a:r>
            <a:r>
              <a:rPr lang="en-US" sz="3200" dirty="0">
                <a:latin typeface="Times New Roman" pitchFamily="18" charset="0"/>
                <a:cs typeface="Times New Roman" pitchFamily="18" charset="0"/>
              </a:rPr>
              <a:t>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Bow shock</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Fore Shock</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4000" dirty="0">
                <a:latin typeface="Times New Roman" pitchFamily="18" charset="0"/>
                <a:cs typeface="Times New Roman" pitchFamily="18" charset="0"/>
              </a:rPr>
              <a:t>Homework:</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 6.5, 6.10, 6.11*, 8.1, 8.3, 8.7, 8.2*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 ISEE-3</a:t>
            </a:r>
            <a:endParaRPr lang="en-US" dirty="0"/>
          </a:p>
        </p:txBody>
      </p:sp>
      <p:sp>
        <p:nvSpPr>
          <p:cNvPr id="3" name="TextBox 2"/>
          <p:cNvSpPr txBox="1"/>
          <p:nvPr/>
        </p:nvSpPr>
        <p:spPr>
          <a:xfrm>
            <a:off x="1371600" y="6172200"/>
            <a:ext cx="5447069" cy="369332"/>
          </a:xfrm>
          <a:prstGeom prst="rect">
            <a:avLst/>
          </a:prstGeom>
          <a:noFill/>
        </p:spPr>
        <p:txBody>
          <a:bodyPr wrap="none" rtlCol="0">
            <a:spAutoFit/>
          </a:bodyPr>
          <a:lstStyle/>
          <a:p>
            <a:r>
              <a:rPr lang="en-US" dirty="0" smtClean="0">
                <a:hlinkClick r:id="rId2"/>
              </a:rPr>
              <a:t>http://en.wikipedia.org/wiki/File:ISEE3-ICE-trajectory.gif</a:t>
            </a:r>
            <a:endParaRPr lang="en-US" dirty="0"/>
          </a:p>
        </p:txBody>
      </p:sp>
      <p:pic>
        <p:nvPicPr>
          <p:cNvPr id="4" name="Picture 3" descr="ISEE3-ICE.jpg"/>
          <p:cNvPicPr>
            <a:picLocks noChangeAspect="1"/>
          </p:cNvPicPr>
          <p:nvPr/>
        </p:nvPicPr>
        <p:blipFill>
          <a:blip r:embed="rId3" cstate="print"/>
          <a:stretch>
            <a:fillRect/>
          </a:stretch>
        </p:blipFill>
        <p:spPr>
          <a:xfrm>
            <a:off x="3190426" y="1523999"/>
            <a:ext cx="1914974" cy="2438400"/>
          </a:xfrm>
          <a:prstGeom prst="rect">
            <a:avLst/>
          </a:prstGeom>
        </p:spPr>
      </p:pic>
      <p:pic>
        <p:nvPicPr>
          <p:cNvPr id="5" name="Picture 4" descr="ISEE3-ICE-trajectory.gif"/>
          <p:cNvPicPr>
            <a:picLocks noChangeAspect="1"/>
          </p:cNvPicPr>
          <p:nvPr/>
        </p:nvPicPr>
        <p:blipFill>
          <a:blip r:embed="rId4" cstate="print"/>
          <a:stretch>
            <a:fillRect/>
          </a:stretch>
        </p:blipFill>
        <p:spPr>
          <a:xfrm>
            <a:off x="5273806" y="1524000"/>
            <a:ext cx="3108194" cy="2438400"/>
          </a:xfrm>
          <a:prstGeom prst="rect">
            <a:avLst/>
          </a:prstGeom>
        </p:spPr>
      </p:pic>
      <p:sp>
        <p:nvSpPr>
          <p:cNvPr id="6" name="TextBox 5"/>
          <p:cNvSpPr txBox="1"/>
          <p:nvPr/>
        </p:nvSpPr>
        <p:spPr>
          <a:xfrm>
            <a:off x="457200" y="6488668"/>
            <a:ext cx="7801751" cy="369332"/>
          </a:xfrm>
          <a:prstGeom prst="rect">
            <a:avLst/>
          </a:prstGeom>
          <a:noFill/>
        </p:spPr>
        <p:txBody>
          <a:bodyPr wrap="none" rtlCol="0">
            <a:spAutoFit/>
          </a:bodyPr>
          <a:lstStyle/>
          <a:p>
            <a:r>
              <a:rPr lang="en-US" dirty="0" smtClean="0">
                <a:hlinkClick r:id="rId5"/>
              </a:rPr>
              <a:t>http://en.wikipedia.org/wiki/File:ISEE-C_(ISEE_3)_in_dynamics_test_chamber.jpg</a:t>
            </a:r>
            <a:endParaRPr lang="en-US" dirty="0"/>
          </a:p>
        </p:txBody>
      </p:sp>
      <p:pic>
        <p:nvPicPr>
          <p:cNvPr id="7" name="Picture 6" descr="472px-ISEE-C_(ISEE_3)_in_dynamics_test_chamber.jpg"/>
          <p:cNvPicPr>
            <a:picLocks noChangeAspect="1"/>
          </p:cNvPicPr>
          <p:nvPr/>
        </p:nvPicPr>
        <p:blipFill>
          <a:blip r:embed="rId6" cstate="print"/>
          <a:stretch>
            <a:fillRect/>
          </a:stretch>
        </p:blipFill>
        <p:spPr>
          <a:xfrm>
            <a:off x="1066800" y="1523999"/>
            <a:ext cx="1921410" cy="2438400"/>
          </a:xfrm>
          <a:prstGeom prst="rect">
            <a:avLst/>
          </a:prstGeom>
        </p:spPr>
      </p:pic>
      <p:sp>
        <p:nvSpPr>
          <p:cNvPr id="8" name="TextBox 7"/>
          <p:cNvSpPr txBox="1"/>
          <p:nvPr/>
        </p:nvSpPr>
        <p:spPr>
          <a:xfrm>
            <a:off x="533400" y="4038600"/>
            <a:ext cx="8153400" cy="2246769"/>
          </a:xfrm>
          <a:prstGeom prst="rect">
            <a:avLst/>
          </a:prstGeom>
          <a:noFill/>
        </p:spPr>
        <p:txBody>
          <a:bodyPr wrap="square" rtlCol="0">
            <a:spAutoFit/>
          </a:bodyPr>
          <a:lstStyle/>
          <a:p>
            <a:r>
              <a:rPr lang="en-US" sz="1400" dirty="0" smtClean="0"/>
              <a:t>ISEE-3 originally operated in a halo orbit about the L1 Sun-Earth </a:t>
            </a:r>
            <a:r>
              <a:rPr lang="en-US" sz="1400" dirty="0" err="1" smtClean="0"/>
              <a:t>Lagrangian</a:t>
            </a:r>
            <a:r>
              <a:rPr lang="en-US" sz="1400" dirty="0" smtClean="0"/>
              <a:t> point, 235 Earth radii above the surface (about 1.5 million km, or 924,000 miles). It was the first artificial object placed at a so-called "libration point", proving that such a suspension between gravitational fields was possible.</a:t>
            </a:r>
          </a:p>
          <a:p>
            <a:r>
              <a:rPr lang="en-US" sz="1400" dirty="0" smtClean="0"/>
              <a:t>The purposes of the mission were:</a:t>
            </a:r>
          </a:p>
          <a:p>
            <a:r>
              <a:rPr lang="en-US" sz="1400" dirty="0" smtClean="0"/>
              <a:t>to investigate solar-terrestrial relationships at the outermost boundaries of the Earth's magnetosphere;</a:t>
            </a:r>
          </a:p>
          <a:p>
            <a:r>
              <a:rPr lang="en-US" sz="1400" dirty="0" smtClean="0"/>
              <a:t>to examine in detail the structure of the solar wind near the Earth and the shock wave that forms the interface between the solar wind and Earth's magnetosphere;</a:t>
            </a:r>
          </a:p>
          <a:p>
            <a:r>
              <a:rPr lang="en-US" sz="1400" dirty="0" smtClean="0"/>
              <a:t>to investigate motions of and mechanisms operating in the plasma sheets; and,</a:t>
            </a:r>
          </a:p>
          <a:p>
            <a:r>
              <a:rPr lang="en-US" sz="1400" dirty="0" smtClean="0"/>
              <a:t>to continue the investigation of cosmic rays and solar flare emissions in the interplanetary region near 1 AU.</a:t>
            </a:r>
          </a:p>
          <a:p>
            <a:r>
              <a:rPr lang="en-US" sz="1400" dirty="0" smtClean="0">
                <a:hlinkClick r:id="rId7"/>
              </a:rPr>
              <a:t>http://en.wikipedia.org/wiki/International_Cometary_Explorer</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3200" dirty="0" smtClean="0"/>
              <a:t>Observations show two distinct boundaries: the magnetopause and the bow shock</a:t>
            </a:r>
            <a:endParaRPr lang="en-US" sz="3200" dirty="0"/>
          </a:p>
        </p:txBody>
      </p:sp>
      <p:sp>
        <p:nvSpPr>
          <p:cNvPr id="7" name="Rectangle 6"/>
          <p:cNvSpPr/>
          <p:nvPr/>
        </p:nvSpPr>
        <p:spPr>
          <a:xfrm>
            <a:off x="1447800" y="6248400"/>
            <a:ext cx="6629400" cy="381000"/>
          </a:xfrm>
          <a:prstGeom prst="rect">
            <a:avLst/>
          </a:prstGeom>
        </p:spPr>
        <p:txBody>
          <a:bodyPr wrap="square">
            <a:spAutoFit/>
          </a:bodyPr>
          <a:lstStyle/>
          <a:p>
            <a:r>
              <a:rPr lang="en-US" dirty="0" smtClean="0">
                <a:hlinkClick r:id="rId2"/>
              </a:rPr>
              <a:t>http://solarphysics.livingreviews.org/Articles/lrsp-2007-1/fig_2.html</a:t>
            </a:r>
            <a:endParaRPr lang="en-US" dirty="0"/>
          </a:p>
        </p:txBody>
      </p:sp>
      <p:pic>
        <p:nvPicPr>
          <p:cNvPr id="8" name="Picture 7" descr="msphere_structure.jpg"/>
          <p:cNvPicPr>
            <a:picLocks noChangeAspect="1"/>
          </p:cNvPicPr>
          <p:nvPr/>
        </p:nvPicPr>
        <p:blipFill>
          <a:blip r:embed="rId3" cstate="print"/>
          <a:stretch>
            <a:fillRect/>
          </a:stretch>
        </p:blipFill>
        <p:spPr>
          <a:xfrm>
            <a:off x="1828799" y="1676400"/>
            <a:ext cx="5651985" cy="4038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Distortion of Earth’s Field</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2438400" y="1752600"/>
            <a:ext cx="4133850" cy="4273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sz="3200" dirty="0" smtClean="0"/>
              <a:t>Observations show two distinct boundaries: the magnetopause and the bow shock</a:t>
            </a:r>
            <a:endParaRPr lang="en-US" sz="3200" dirty="0"/>
          </a:p>
        </p:txBody>
      </p:sp>
      <p:pic>
        <p:nvPicPr>
          <p:cNvPr id="22531" name="Picture 3"/>
          <p:cNvPicPr>
            <a:picLocks noChangeAspect="1" noChangeArrowheads="1"/>
          </p:cNvPicPr>
          <p:nvPr/>
        </p:nvPicPr>
        <p:blipFill>
          <a:blip r:embed="rId2" cstate="print"/>
          <a:srcRect/>
          <a:stretch>
            <a:fillRect/>
          </a:stretch>
        </p:blipFill>
        <p:spPr bwMode="auto">
          <a:xfrm>
            <a:off x="268817" y="1828800"/>
            <a:ext cx="4569857" cy="3962400"/>
          </a:xfrm>
          <a:prstGeom prst="rect">
            <a:avLst/>
          </a:prstGeom>
          <a:noFill/>
          <a:ln w="9525">
            <a:noFill/>
            <a:miter lim="800000"/>
            <a:headEnd/>
            <a:tailEnd/>
          </a:ln>
        </p:spPr>
      </p:pic>
      <p:pic>
        <p:nvPicPr>
          <p:cNvPr id="22532" name="Picture 4"/>
          <p:cNvPicPr>
            <a:picLocks noChangeAspect="1" noChangeArrowheads="1"/>
          </p:cNvPicPr>
          <p:nvPr/>
        </p:nvPicPr>
        <p:blipFill>
          <a:blip r:embed="rId3" cstate="print"/>
          <a:srcRect/>
          <a:stretch>
            <a:fillRect/>
          </a:stretch>
        </p:blipFill>
        <p:spPr bwMode="auto">
          <a:xfrm>
            <a:off x="5069417" y="1828800"/>
            <a:ext cx="3769783"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Working Definition of Earth’s Bow Shock</a:t>
            </a:r>
            <a:endParaRPr lang="en-US" sz="3600" dirty="0"/>
          </a:p>
        </p:txBody>
      </p:sp>
      <p:sp>
        <p:nvSpPr>
          <p:cNvPr id="3" name="Content Placeholder 2"/>
          <p:cNvSpPr>
            <a:spLocks noGrp="1"/>
          </p:cNvSpPr>
          <p:nvPr>
            <p:ph idx="1"/>
          </p:nvPr>
        </p:nvSpPr>
        <p:spPr/>
        <p:txBody>
          <a:bodyPr/>
          <a:lstStyle/>
          <a:p>
            <a:r>
              <a:rPr lang="en-US" dirty="0" smtClean="0"/>
              <a:t>“Earth's bow shock represents the outermost boundary between that region of </a:t>
            </a:r>
            <a:r>
              <a:rPr lang="en-US" dirty="0" err="1" smtClean="0"/>
              <a:t>geospace</a:t>
            </a:r>
            <a:r>
              <a:rPr lang="en-US" dirty="0" smtClean="0"/>
              <a:t> which is influenced by Earth's magnetic field and the largely undisturbed interplanetary medium streaming from the Sun.”</a:t>
            </a:r>
            <a:endParaRPr lang="en-US" dirty="0"/>
          </a:p>
        </p:txBody>
      </p:sp>
      <p:sp>
        <p:nvSpPr>
          <p:cNvPr id="4" name="Rectangle 3"/>
          <p:cNvSpPr/>
          <p:nvPr/>
        </p:nvSpPr>
        <p:spPr>
          <a:xfrm>
            <a:off x="838200" y="5867400"/>
            <a:ext cx="4876800" cy="369332"/>
          </a:xfrm>
          <a:prstGeom prst="rect">
            <a:avLst/>
          </a:prstGeom>
        </p:spPr>
        <p:txBody>
          <a:bodyPr wrap="square">
            <a:spAutoFit/>
          </a:bodyPr>
          <a:lstStyle/>
          <a:p>
            <a:r>
              <a:rPr lang="en-US" dirty="0" smtClean="0">
                <a:hlinkClick r:id="rId2"/>
              </a:rPr>
              <a:t>http://ftpbrowser.gsfc.nasa.gov/bowshock.html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457200"/>
            <a:ext cx="8153400" cy="1143000"/>
          </a:xfrm>
        </p:spPr>
        <p:txBody>
          <a:bodyPr/>
          <a:lstStyle/>
          <a:p>
            <a:r>
              <a:rPr lang="en-US" sz="3600"/>
              <a:t>Bow Shock and Magnetopause Crossings</a:t>
            </a:r>
          </a:p>
        </p:txBody>
      </p:sp>
      <p:pic>
        <p:nvPicPr>
          <p:cNvPr id="108548" name="Picture 4" descr="\\Car\song\Papers\Published\IEEE\Fig10.tiff"/>
          <p:cNvPicPr>
            <a:picLocks noChangeAspect="1" noChangeArrowheads="1"/>
          </p:cNvPicPr>
          <p:nvPr/>
        </p:nvPicPr>
        <p:blipFill>
          <a:blip r:embed="rId2" cstate="print"/>
          <a:srcRect/>
          <a:stretch>
            <a:fillRect/>
          </a:stretch>
        </p:blipFill>
        <p:spPr bwMode="auto">
          <a:xfrm>
            <a:off x="2133600" y="1676400"/>
            <a:ext cx="4592638" cy="4953000"/>
          </a:xfrm>
          <a:prstGeom prst="rect">
            <a:avLst/>
          </a:prstGeom>
          <a:noFill/>
        </p:spPr>
      </p:pic>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1027" descr="C:\Documents and Settings\song\Desktop\tangential_plane.png"/>
          <p:cNvPicPr>
            <a:picLocks noChangeAspect="1" noChangeArrowheads="1"/>
          </p:cNvPicPr>
          <p:nvPr/>
        </p:nvPicPr>
        <p:blipFill>
          <a:blip r:embed="rId2" cstate="print"/>
          <a:srcRect/>
          <a:stretch>
            <a:fillRect/>
          </a:stretch>
        </p:blipFill>
        <p:spPr bwMode="auto">
          <a:xfrm>
            <a:off x="1752600" y="1581150"/>
            <a:ext cx="5410200" cy="5276850"/>
          </a:xfrm>
          <a:prstGeom prst="rect">
            <a:avLst/>
          </a:prstGeom>
          <a:noFill/>
        </p:spPr>
      </p:pic>
      <p:sp>
        <p:nvSpPr>
          <p:cNvPr id="99330" name="Rectangle 1026"/>
          <p:cNvSpPr>
            <a:spLocks noGrp="1" noChangeArrowheads="1"/>
          </p:cNvSpPr>
          <p:nvPr>
            <p:ph type="title"/>
          </p:nvPr>
        </p:nvSpPr>
        <p:spPr>
          <a:xfrm>
            <a:off x="685800" y="762000"/>
            <a:ext cx="7848600" cy="1295400"/>
          </a:xfrm>
          <a:solidFill>
            <a:schemeClr val="bg1"/>
          </a:solidFill>
        </p:spPr>
        <p:txBody>
          <a:bodyPr>
            <a:normAutofit fontScale="90000"/>
          </a:bodyPr>
          <a:lstStyle/>
          <a:p>
            <a:r>
              <a:rPr lang="en-US"/>
              <a:t>Bow Shock Crossings with Location Front Orientation </a:t>
            </a:r>
          </a:p>
        </p:txBody>
      </p:sp>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Wind Driver</a:t>
            </a:r>
            <a:endParaRPr lang="en-US" dirty="0"/>
          </a:p>
        </p:txBody>
      </p:sp>
      <p:sp>
        <p:nvSpPr>
          <p:cNvPr id="3" name="Content Placeholder 2"/>
          <p:cNvSpPr>
            <a:spLocks noGrp="1"/>
          </p:cNvSpPr>
          <p:nvPr>
            <p:ph idx="1"/>
          </p:nvPr>
        </p:nvSpPr>
        <p:spPr/>
        <p:txBody>
          <a:bodyPr/>
          <a:lstStyle/>
          <a:p>
            <a:r>
              <a:rPr lang="en-US" dirty="0" smtClean="0"/>
              <a:t>The Bow Shock is the interface between Earth’s magnetic field and the Solar Wind.</a:t>
            </a:r>
          </a:p>
          <a:p>
            <a:r>
              <a:rPr lang="en-US" dirty="0" smtClean="0"/>
              <a:t>The Earth’s magnetic field is distorted by the Solar Wind.</a:t>
            </a:r>
          </a:p>
          <a:p>
            <a:r>
              <a:rPr lang="en-US" dirty="0" smtClean="0"/>
              <a:t>A sheath is formed.</a:t>
            </a:r>
          </a:p>
          <a:p>
            <a:r>
              <a:rPr lang="en-US" dirty="0" smtClean="0"/>
              <a:t>What are the aspects of the Solar Wind that create the Bow Shock?</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Wind at 1 AU</a:t>
            </a:r>
            <a:endParaRPr lang="en-US" dirty="0"/>
          </a:p>
        </p:txBody>
      </p:sp>
      <p:sp>
        <p:nvSpPr>
          <p:cNvPr id="5" name="TextBox 4"/>
          <p:cNvSpPr txBox="1"/>
          <p:nvPr/>
        </p:nvSpPr>
        <p:spPr>
          <a:xfrm>
            <a:off x="1524001" y="6273225"/>
            <a:ext cx="6248399" cy="584775"/>
          </a:xfrm>
          <a:prstGeom prst="rect">
            <a:avLst/>
          </a:prstGeom>
          <a:noFill/>
        </p:spPr>
        <p:txBody>
          <a:bodyPr wrap="square" rtlCol="0">
            <a:spAutoFit/>
          </a:bodyPr>
          <a:lstStyle/>
          <a:p>
            <a:r>
              <a:rPr lang="en-US" sz="1600" dirty="0" err="1" smtClean="0"/>
              <a:t>Hapgood</a:t>
            </a:r>
            <a:r>
              <a:rPr lang="en-US" sz="1600" dirty="0" smtClean="0"/>
              <a:t>,  M. A., et al. (1991) Variability of the interplanetary medium at 1 AU over 24 years: 1963-1986, Planet. Space Sci., 39, 3, pp.411-423</a:t>
            </a:r>
            <a:endParaRPr lang="en-US" sz="1600" dirty="0"/>
          </a:p>
        </p:txBody>
      </p:sp>
      <p:pic>
        <p:nvPicPr>
          <p:cNvPr id="23554" name="Picture 2"/>
          <p:cNvPicPr>
            <a:picLocks noChangeAspect="1" noChangeArrowheads="1"/>
          </p:cNvPicPr>
          <p:nvPr/>
        </p:nvPicPr>
        <p:blipFill>
          <a:blip r:embed="rId2" cstate="print"/>
          <a:srcRect/>
          <a:stretch>
            <a:fillRect/>
          </a:stretch>
        </p:blipFill>
        <p:spPr bwMode="auto">
          <a:xfrm>
            <a:off x="4495800" y="1981200"/>
            <a:ext cx="3335525" cy="4248150"/>
          </a:xfrm>
          <a:prstGeom prst="rect">
            <a:avLst/>
          </a:prstGeom>
          <a:noFill/>
          <a:ln w="9525">
            <a:noFill/>
            <a:miter lim="800000"/>
            <a:headEnd/>
            <a:tailEnd/>
          </a:ln>
        </p:spPr>
      </p:pic>
      <p:sp>
        <p:nvSpPr>
          <p:cNvPr id="7" name="TextBox 6"/>
          <p:cNvSpPr txBox="1"/>
          <p:nvPr/>
        </p:nvSpPr>
        <p:spPr>
          <a:xfrm>
            <a:off x="4267200" y="1143000"/>
            <a:ext cx="4876800" cy="1384995"/>
          </a:xfrm>
          <a:prstGeom prst="rect">
            <a:avLst/>
          </a:prstGeom>
          <a:noFill/>
        </p:spPr>
        <p:txBody>
          <a:bodyPr wrap="square" rtlCol="0">
            <a:spAutoFit/>
          </a:bodyPr>
          <a:lstStyle/>
          <a:p>
            <a:r>
              <a:rPr lang="en-US" sz="1400" dirty="0" smtClean="0"/>
              <a:t>Field flips every cycle (opposite polarity in successive cycles)</a:t>
            </a:r>
          </a:p>
          <a:p>
            <a:r>
              <a:rPr lang="en-US" sz="1400" dirty="0" smtClean="0"/>
              <a:t>Sun’s Field Reversal Near Solar Maximum</a:t>
            </a:r>
          </a:p>
          <a:p>
            <a:r>
              <a:rPr lang="en-US" sz="1400" dirty="0" smtClean="0"/>
              <a:t>Highest Velocities when phase is declining</a:t>
            </a:r>
          </a:p>
          <a:p>
            <a:r>
              <a:rPr lang="en-US" sz="1400" dirty="0" smtClean="0"/>
              <a:t>&lt;|</a:t>
            </a:r>
            <a:r>
              <a:rPr lang="en-US" sz="1400" dirty="0" err="1" smtClean="0"/>
              <a:t>Bz</a:t>
            </a:r>
            <a:r>
              <a:rPr lang="en-US" sz="1400" dirty="0" smtClean="0"/>
              <a:t>|&gt;  is highest around Solar Maximum</a:t>
            </a:r>
          </a:p>
          <a:p>
            <a:endParaRPr lang="en-US" sz="1400" dirty="0" smtClean="0"/>
          </a:p>
          <a:p>
            <a:endParaRPr lang="en-US" sz="1400" dirty="0"/>
          </a:p>
        </p:txBody>
      </p:sp>
      <p:pic>
        <p:nvPicPr>
          <p:cNvPr id="23555" name="Picture 3"/>
          <p:cNvPicPr>
            <a:picLocks noChangeAspect="1" noChangeArrowheads="1"/>
          </p:cNvPicPr>
          <p:nvPr/>
        </p:nvPicPr>
        <p:blipFill>
          <a:blip r:embed="rId3" cstate="print"/>
          <a:srcRect/>
          <a:stretch>
            <a:fillRect/>
          </a:stretch>
        </p:blipFill>
        <p:spPr bwMode="auto">
          <a:xfrm>
            <a:off x="1143000" y="1143000"/>
            <a:ext cx="3124200" cy="4953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Wind Near 1 AU</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990600" y="1447800"/>
            <a:ext cx="7439025" cy="4753346"/>
          </a:xfrm>
          <a:prstGeom prst="rect">
            <a:avLst/>
          </a:prstGeom>
          <a:noFill/>
          <a:ln w="9525">
            <a:noFill/>
            <a:miter lim="800000"/>
            <a:headEnd/>
            <a:tailEnd/>
          </a:ln>
        </p:spPr>
      </p:pic>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sphere_structure.jpg"/>
          <p:cNvPicPr>
            <a:picLocks noChangeAspect="1"/>
          </p:cNvPicPr>
          <p:nvPr/>
        </p:nvPicPr>
        <p:blipFill>
          <a:blip r:embed="rId2" cstate="print"/>
          <a:stretch>
            <a:fillRect/>
          </a:stretch>
        </p:blipFill>
        <p:spPr>
          <a:xfrm>
            <a:off x="1828800" y="1524000"/>
            <a:ext cx="5651985" cy="4038600"/>
          </a:xfrm>
          <a:prstGeom prst="rect">
            <a:avLst/>
          </a:prstGeom>
        </p:spPr>
      </p:pic>
      <p:sp>
        <p:nvSpPr>
          <p:cNvPr id="4" name="Rectangle 3"/>
          <p:cNvSpPr/>
          <p:nvPr/>
        </p:nvSpPr>
        <p:spPr>
          <a:xfrm>
            <a:off x="1447800" y="6248400"/>
            <a:ext cx="6629400" cy="381000"/>
          </a:xfrm>
          <a:prstGeom prst="rect">
            <a:avLst/>
          </a:prstGeom>
        </p:spPr>
        <p:txBody>
          <a:bodyPr wrap="square">
            <a:spAutoFit/>
          </a:bodyPr>
          <a:lstStyle/>
          <a:p>
            <a:r>
              <a:rPr lang="en-US" dirty="0" smtClean="0">
                <a:hlinkClick r:id="rId3"/>
              </a:rPr>
              <a:t>http://solarphysics.livingreviews.org/Articles/lrsp-2007-1/fig_2.html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Wind Near 1 AU</a:t>
            </a:r>
            <a:endParaRPr lang="en-US" dirty="0"/>
          </a:p>
        </p:txBody>
      </p:sp>
      <p:pic>
        <p:nvPicPr>
          <p:cNvPr id="30723" name="Picture 3"/>
          <p:cNvPicPr>
            <a:picLocks noChangeAspect="1" noChangeArrowheads="1"/>
          </p:cNvPicPr>
          <p:nvPr/>
        </p:nvPicPr>
        <p:blipFill>
          <a:blip r:embed="rId2" cstate="print"/>
          <a:srcRect/>
          <a:stretch>
            <a:fillRect/>
          </a:stretch>
        </p:blipFill>
        <p:spPr bwMode="auto">
          <a:xfrm>
            <a:off x="1447800" y="1905000"/>
            <a:ext cx="6191250" cy="4127500"/>
          </a:xfrm>
          <a:prstGeom prst="rect">
            <a:avLst/>
          </a:prstGeom>
          <a:noFill/>
          <a:ln w="9525">
            <a:noFill/>
            <a:miter lim="800000"/>
            <a:headEnd/>
            <a:tailEnd/>
          </a:ln>
        </p:spPr>
      </p:pic>
      <p:sp>
        <p:nvSpPr>
          <p:cNvPr id="5" name="TextBox 4"/>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Wind </a:t>
            </a:r>
            <a:r>
              <a:rPr lang="en-US" dirty="0" err="1" smtClean="0"/>
              <a:t>Energetics</a:t>
            </a:r>
            <a:endParaRPr lang="en-US" dirty="0"/>
          </a:p>
        </p:txBody>
      </p:sp>
      <p:sp>
        <p:nvSpPr>
          <p:cNvPr id="3" name="Content Placeholder 2"/>
          <p:cNvSpPr>
            <a:spLocks noGrp="1"/>
          </p:cNvSpPr>
          <p:nvPr>
            <p:ph idx="1"/>
          </p:nvPr>
        </p:nvSpPr>
        <p:spPr/>
        <p:txBody>
          <a:bodyPr/>
          <a:lstStyle/>
          <a:p>
            <a:r>
              <a:rPr lang="en-US" dirty="0" smtClean="0"/>
              <a:t>Solar Wind Energy From</a:t>
            </a:r>
          </a:p>
          <a:p>
            <a:pPr lvl="1"/>
            <a:r>
              <a:rPr lang="en-US" dirty="0" smtClean="0"/>
              <a:t>Magnetic Field</a:t>
            </a:r>
          </a:p>
          <a:p>
            <a:pPr lvl="1"/>
            <a:r>
              <a:rPr lang="en-US" dirty="0" smtClean="0"/>
              <a:t>Thermal Properties of Particles</a:t>
            </a:r>
          </a:p>
          <a:p>
            <a:pPr lvl="1"/>
            <a:r>
              <a:rPr lang="en-US" dirty="0" smtClean="0"/>
              <a:t>Flow (Dynamic Pressure)</a:t>
            </a:r>
          </a:p>
          <a:p>
            <a:r>
              <a:rPr lang="en-US" dirty="0" smtClean="0"/>
              <a:t>Which component has the highest energy density?</a:t>
            </a:r>
            <a:endParaRPr lang="en-US" dirty="0"/>
          </a:p>
        </p:txBody>
      </p:sp>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2"/>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Wind Energy Densities at 1 AU</a:t>
            </a:r>
            <a:endParaRPr lang="en-US" dirty="0"/>
          </a:p>
        </p:txBody>
      </p:sp>
      <p:sp>
        <p:nvSpPr>
          <p:cNvPr id="3" name="TextBox 2"/>
          <p:cNvSpPr txBox="1"/>
          <p:nvPr/>
        </p:nvSpPr>
        <p:spPr>
          <a:xfrm>
            <a:off x="0" y="6488668"/>
            <a:ext cx="7453066" cy="307777"/>
          </a:xfrm>
          <a:prstGeom prst="rect">
            <a:avLst/>
          </a:prstGeom>
          <a:noFill/>
        </p:spPr>
        <p:txBody>
          <a:bodyPr wrap="none" rtlCol="0">
            <a:spAutoFit/>
          </a:bodyPr>
          <a:lstStyle/>
          <a:p>
            <a:r>
              <a:rPr lang="en-US" sz="1400" dirty="0" smtClean="0">
                <a:hlinkClick r:id="rId2"/>
              </a:rPr>
              <a:t>http://www.vsp.ucar.edu/Heliophysics/pdf/ToffolettoF1_SolarWindMagnetosphereCoupling_07.pdf</a:t>
            </a:r>
            <a:endParaRPr lang="en-US" sz="1400" dirty="0"/>
          </a:p>
        </p:txBody>
      </p:sp>
      <p:pic>
        <p:nvPicPr>
          <p:cNvPr id="31746" name="Picture 2"/>
          <p:cNvPicPr>
            <a:picLocks noChangeAspect="1" noChangeArrowheads="1"/>
          </p:cNvPicPr>
          <p:nvPr/>
        </p:nvPicPr>
        <p:blipFill>
          <a:blip r:embed="rId3" cstate="print"/>
          <a:srcRect/>
          <a:stretch>
            <a:fillRect/>
          </a:stretch>
        </p:blipFill>
        <p:spPr bwMode="auto">
          <a:xfrm>
            <a:off x="1143000" y="1524000"/>
            <a:ext cx="7215187" cy="4963746"/>
          </a:xfrm>
          <a:prstGeom prst="rect">
            <a:avLst/>
          </a:prstGeom>
          <a:noFill/>
          <a:ln w="9525">
            <a:noFill/>
            <a:miter lim="800000"/>
            <a:headEnd/>
            <a:tailEnd/>
          </a:ln>
        </p:spPr>
      </p:pic>
      <p:sp>
        <p:nvSpPr>
          <p:cNvPr id="5" name="TextBox 4"/>
          <p:cNvSpPr txBox="1"/>
          <p:nvPr/>
        </p:nvSpPr>
        <p:spPr>
          <a:xfrm>
            <a:off x="533400" y="3962400"/>
            <a:ext cx="1362104" cy="923330"/>
          </a:xfrm>
          <a:prstGeom prst="rect">
            <a:avLst/>
          </a:prstGeom>
          <a:noFill/>
        </p:spPr>
        <p:txBody>
          <a:bodyPr wrap="none" rtlCol="0">
            <a:spAutoFit/>
          </a:bodyPr>
          <a:lstStyle/>
          <a:p>
            <a:r>
              <a:rPr lang="en-US" dirty="0" smtClean="0"/>
              <a:t>Average</a:t>
            </a:r>
          </a:p>
          <a:p>
            <a:r>
              <a:rPr lang="en-US" dirty="0" smtClean="0"/>
              <a:t>Alfvén Mach</a:t>
            </a:r>
          </a:p>
          <a:p>
            <a:r>
              <a:rPr lang="en-US" dirty="0" smtClean="0"/>
              <a:t>Number</a:t>
            </a:r>
            <a:endParaRPr lang="en-US" dirty="0"/>
          </a:p>
        </p:txBody>
      </p:sp>
      <p:sp>
        <p:nvSpPr>
          <p:cNvPr id="6" name="TextBox 5"/>
          <p:cNvSpPr txBox="1"/>
          <p:nvPr/>
        </p:nvSpPr>
        <p:spPr>
          <a:xfrm>
            <a:off x="5791200" y="3962400"/>
            <a:ext cx="1358064" cy="923330"/>
          </a:xfrm>
          <a:prstGeom prst="rect">
            <a:avLst/>
          </a:prstGeom>
          <a:noFill/>
        </p:spPr>
        <p:txBody>
          <a:bodyPr wrap="none" rtlCol="0">
            <a:spAutoFit/>
          </a:bodyPr>
          <a:lstStyle/>
          <a:p>
            <a:r>
              <a:rPr lang="en-US" dirty="0" smtClean="0"/>
              <a:t>Average</a:t>
            </a:r>
          </a:p>
          <a:p>
            <a:r>
              <a:rPr lang="en-US" dirty="0" smtClean="0"/>
              <a:t>Sound Mach</a:t>
            </a:r>
          </a:p>
          <a:p>
            <a:r>
              <a:rPr lang="en-US" dirty="0" smtClean="0"/>
              <a:t>Number</a:t>
            </a:r>
            <a:endParaRPr lang="en-US" dirty="0"/>
          </a:p>
        </p:txBody>
      </p:sp>
      <p:pic>
        <p:nvPicPr>
          <p:cNvPr id="31747" name="Picture 3"/>
          <p:cNvPicPr>
            <a:picLocks noChangeAspect="1" noChangeArrowheads="1"/>
          </p:cNvPicPr>
          <p:nvPr/>
        </p:nvPicPr>
        <p:blipFill>
          <a:blip r:embed="rId4" cstate="print"/>
          <a:srcRect/>
          <a:stretch>
            <a:fillRect/>
          </a:stretch>
        </p:blipFill>
        <p:spPr bwMode="auto">
          <a:xfrm>
            <a:off x="7620000" y="4114800"/>
            <a:ext cx="1219200" cy="752475"/>
          </a:xfrm>
          <a:prstGeom prst="rect">
            <a:avLst/>
          </a:prstGeom>
          <a:noFill/>
          <a:ln w="9525">
            <a:noFill/>
            <a:miter lim="800000"/>
            <a:headEnd/>
            <a:tailEnd/>
          </a:ln>
        </p:spPr>
      </p:pic>
      <p:sp>
        <p:nvSpPr>
          <p:cNvPr id="8" name="TextBox 7"/>
          <p:cNvSpPr txBox="1"/>
          <p:nvPr/>
        </p:nvSpPr>
        <p:spPr>
          <a:xfrm>
            <a:off x="7620000" y="3810000"/>
            <a:ext cx="1202445" cy="369332"/>
          </a:xfrm>
          <a:prstGeom prst="rect">
            <a:avLst/>
          </a:prstGeom>
          <a:noFill/>
        </p:spPr>
        <p:txBody>
          <a:bodyPr wrap="none" rtlCol="0">
            <a:spAutoFit/>
          </a:bodyPr>
          <a:lstStyle/>
          <a:p>
            <a:r>
              <a:rPr lang="en-US" dirty="0" smtClean="0"/>
              <a:t>Also recall: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Gas Dynamics Aspects of the </a:t>
            </a:r>
            <a:r>
              <a:rPr lang="en-US" sz="3600" dirty="0" err="1" smtClean="0"/>
              <a:t>Magnetosheath</a:t>
            </a:r>
            <a:endParaRPr lang="en-US" sz="3600" dirty="0"/>
          </a:p>
        </p:txBody>
      </p:sp>
      <p:pic>
        <p:nvPicPr>
          <p:cNvPr id="32770" name="Picture 2"/>
          <p:cNvPicPr>
            <a:picLocks noChangeAspect="1" noChangeArrowheads="1"/>
          </p:cNvPicPr>
          <p:nvPr/>
        </p:nvPicPr>
        <p:blipFill>
          <a:blip r:embed="rId2" cstate="print"/>
          <a:srcRect/>
          <a:stretch>
            <a:fillRect/>
          </a:stretch>
        </p:blipFill>
        <p:spPr bwMode="auto">
          <a:xfrm>
            <a:off x="1524000" y="1676400"/>
            <a:ext cx="6292850" cy="4286250"/>
          </a:xfrm>
          <a:prstGeom prst="rect">
            <a:avLst/>
          </a:prstGeom>
          <a:noFill/>
          <a:ln w="9525">
            <a:noFill/>
            <a:miter lim="800000"/>
            <a:headEnd/>
            <a:tailEnd/>
          </a:ln>
        </p:spPr>
      </p:pic>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Lines</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1219200" y="1447800"/>
            <a:ext cx="6788150" cy="4254500"/>
          </a:xfrm>
          <a:prstGeom prst="rect">
            <a:avLst/>
          </a:prstGeom>
          <a:noFill/>
          <a:ln w="9525">
            <a:noFill/>
            <a:miter lim="800000"/>
            <a:headEnd/>
            <a:tailEnd/>
          </a:ln>
        </p:spPr>
      </p:pic>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low streamlines"/>
          <p:cNvPicPr>
            <a:picLocks noChangeAspect="1" noChangeArrowheads="1"/>
          </p:cNvPicPr>
          <p:nvPr/>
        </p:nvPicPr>
        <p:blipFill>
          <a:blip r:embed="rId2" cstate="print">
            <a:lum bright="6000"/>
          </a:blip>
          <a:srcRect/>
          <a:stretch>
            <a:fillRect/>
          </a:stretch>
        </p:blipFill>
        <p:spPr bwMode="auto">
          <a:xfrm>
            <a:off x="457200" y="1219200"/>
            <a:ext cx="8305800" cy="5414962"/>
          </a:xfrm>
          <a:prstGeom prst="rect">
            <a:avLst/>
          </a:prstGeom>
          <a:noFill/>
        </p:spPr>
      </p:pic>
      <p:sp>
        <p:nvSpPr>
          <p:cNvPr id="77827" name="Text Box 3"/>
          <p:cNvSpPr txBox="1">
            <a:spLocks noChangeArrowheads="1"/>
          </p:cNvSpPr>
          <p:nvPr/>
        </p:nvSpPr>
        <p:spPr bwMode="auto">
          <a:xfrm>
            <a:off x="685800" y="457200"/>
            <a:ext cx="7239000" cy="701675"/>
          </a:xfrm>
          <a:prstGeom prst="rect">
            <a:avLst/>
          </a:prstGeom>
          <a:noFill/>
          <a:ln w="9525">
            <a:noFill/>
            <a:miter lim="800000"/>
            <a:headEnd/>
            <a:tailEnd/>
          </a:ln>
          <a:effectLst/>
        </p:spPr>
        <p:txBody>
          <a:bodyPr>
            <a:spAutoFit/>
          </a:bodyPr>
          <a:lstStyle/>
          <a:p>
            <a:pPr algn="l" eaLnBrk="1" hangingPunct="1">
              <a:spcBef>
                <a:spcPct val="50000"/>
              </a:spcBef>
            </a:pPr>
            <a:r>
              <a:rPr lang="en-US" sz="2000"/>
              <a:t>Bow shock and magnetosheath divert the solar wind flow around the magnetosphere: computer simulation</a:t>
            </a:r>
          </a:p>
        </p:txBody>
      </p:sp>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Model</a:t>
            </a:r>
            <a:r>
              <a:rPr lang="en-US" dirty="0" smtClean="0"/>
              <a:t> Density Distribution in the </a:t>
            </a:r>
            <a:r>
              <a:rPr lang="en-US" dirty="0" err="1" smtClean="0"/>
              <a:t>Magnetosheath</a:t>
            </a:r>
            <a:endParaRPr lang="en-US" dirty="0"/>
          </a:p>
        </p:txBody>
      </p:sp>
      <p:pic>
        <p:nvPicPr>
          <p:cNvPr id="34818" name="Picture 2"/>
          <p:cNvPicPr>
            <a:picLocks noChangeAspect="1" noChangeArrowheads="1"/>
          </p:cNvPicPr>
          <p:nvPr/>
        </p:nvPicPr>
        <p:blipFill>
          <a:blip r:embed="rId2" cstate="print"/>
          <a:srcRect t="1639"/>
          <a:stretch>
            <a:fillRect/>
          </a:stretch>
        </p:blipFill>
        <p:spPr bwMode="auto">
          <a:xfrm>
            <a:off x="781594" y="1600200"/>
            <a:ext cx="7589538" cy="4800600"/>
          </a:xfrm>
          <a:prstGeom prst="rect">
            <a:avLst/>
          </a:prstGeom>
          <a:noFill/>
          <a:ln w="9525">
            <a:noFill/>
            <a:miter lim="800000"/>
            <a:headEnd/>
            <a:tailEnd/>
          </a:ln>
        </p:spPr>
      </p:pic>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609600"/>
            <a:ext cx="7772400" cy="609600"/>
          </a:xfrm>
        </p:spPr>
        <p:txBody>
          <a:bodyPr>
            <a:normAutofit fontScale="90000"/>
          </a:bodyPr>
          <a:lstStyle/>
          <a:p>
            <a:r>
              <a:rPr lang="en-US" sz="2800" u="sng" dirty="0"/>
              <a:t>Observations</a:t>
            </a:r>
            <a:r>
              <a:rPr lang="en-US" sz="2800" dirty="0"/>
              <a:t> of Density Enhancements in the Sheath</a:t>
            </a:r>
          </a:p>
        </p:txBody>
      </p:sp>
      <p:pic>
        <p:nvPicPr>
          <p:cNvPr id="79875" name="Picture 3" descr="C:\Documents and Settings\song\Desktop\Spatial-Distribution.jpg"/>
          <p:cNvPicPr>
            <a:picLocks noChangeAspect="1" noChangeArrowheads="1"/>
          </p:cNvPicPr>
          <p:nvPr/>
        </p:nvPicPr>
        <p:blipFill>
          <a:blip r:embed="rId2" cstate="print"/>
          <a:srcRect/>
          <a:stretch>
            <a:fillRect/>
          </a:stretch>
        </p:blipFill>
        <p:spPr bwMode="auto">
          <a:xfrm>
            <a:off x="0" y="1752600"/>
            <a:ext cx="4784725" cy="5105400"/>
          </a:xfrm>
          <a:prstGeom prst="rect">
            <a:avLst/>
          </a:prstGeom>
          <a:noFill/>
        </p:spPr>
      </p:pic>
      <p:pic>
        <p:nvPicPr>
          <p:cNvPr id="79876" name="Picture 4" descr="\\Car\incoming\song\scans_on_feb_22_05\fig2.2.7.tif"/>
          <p:cNvPicPr>
            <a:picLocks noChangeAspect="1" noChangeArrowheads="1"/>
          </p:cNvPicPr>
          <p:nvPr/>
        </p:nvPicPr>
        <p:blipFill>
          <a:blip r:embed="rId3" cstate="print"/>
          <a:srcRect/>
          <a:stretch>
            <a:fillRect/>
          </a:stretch>
        </p:blipFill>
        <p:spPr bwMode="auto">
          <a:xfrm>
            <a:off x="4724400" y="2667000"/>
            <a:ext cx="4419600" cy="2990850"/>
          </a:xfrm>
          <a:prstGeom prst="rect">
            <a:avLst/>
          </a:prstGeom>
          <a:noFill/>
        </p:spPr>
      </p:pic>
      <p:sp>
        <p:nvSpPr>
          <p:cNvPr id="5" name="TextBox 4"/>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Velocity and Temperature Distributions in the </a:t>
            </a:r>
            <a:r>
              <a:rPr lang="en-US" dirty="0" err="1" smtClean="0"/>
              <a:t>Magnetosheath</a:t>
            </a:r>
            <a:r>
              <a:rPr lang="en-US" dirty="0" smtClean="0"/>
              <a:t> (Model)</a:t>
            </a:r>
            <a:endParaRPr lang="en-US" dirty="0"/>
          </a:p>
        </p:txBody>
      </p:sp>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2"/>
              </a:rPr>
              <a:t>http://www.vsp.ucar.edu/Heliophysics/pdf/ToffolettoF1_SolarWindMagnetosphereCoupling_07.pdf</a:t>
            </a:r>
            <a:endParaRPr lang="en-US" sz="1400" dirty="0"/>
          </a:p>
        </p:txBody>
      </p:sp>
      <p:pic>
        <p:nvPicPr>
          <p:cNvPr id="35842" name="Picture 2"/>
          <p:cNvPicPr>
            <a:picLocks noChangeAspect="1" noChangeArrowheads="1"/>
          </p:cNvPicPr>
          <p:nvPr/>
        </p:nvPicPr>
        <p:blipFill>
          <a:blip r:embed="rId3" cstate="print"/>
          <a:srcRect/>
          <a:stretch>
            <a:fillRect/>
          </a:stretch>
        </p:blipFill>
        <p:spPr bwMode="auto">
          <a:xfrm>
            <a:off x="1066800" y="1600200"/>
            <a:ext cx="7443490" cy="420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Magnetic Field  </a:t>
            </a:r>
            <a:r>
              <a:rPr lang="en-US" dirty="0" smtClean="0"/>
              <a:t>in the </a:t>
            </a:r>
            <a:r>
              <a:rPr lang="en-US" dirty="0" err="1" smtClean="0"/>
              <a:t>Magnetosheath</a:t>
            </a:r>
            <a:endParaRPr lang="en-US" dirty="0"/>
          </a:p>
        </p:txBody>
      </p:sp>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pic>
        <p:nvPicPr>
          <p:cNvPr id="36866" name="Picture 2"/>
          <p:cNvPicPr>
            <a:picLocks noChangeAspect="1" noChangeArrowheads="1"/>
          </p:cNvPicPr>
          <p:nvPr/>
        </p:nvPicPr>
        <p:blipFill>
          <a:blip r:embed="rId4" cstate="print"/>
          <a:srcRect/>
          <a:stretch>
            <a:fillRect/>
          </a:stretch>
        </p:blipFill>
        <p:spPr bwMode="auto">
          <a:xfrm>
            <a:off x="1371600" y="1524000"/>
            <a:ext cx="64325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Earth’s Dipole Field</a:t>
            </a:r>
          </a:p>
          <a:p>
            <a:r>
              <a:rPr lang="en-US" dirty="0" smtClean="0"/>
              <a:t>Solar Wind at 1 AU</a:t>
            </a:r>
          </a:p>
          <a:p>
            <a:r>
              <a:rPr lang="en-US" dirty="0" smtClean="0"/>
              <a:t>Bow Shock</a:t>
            </a:r>
          </a:p>
          <a:p>
            <a:r>
              <a:rPr lang="en-US" dirty="0" err="1" smtClean="0"/>
              <a:t>Magnetosheath</a:t>
            </a:r>
            <a:endParaRPr lang="en-US" dirty="0" smtClean="0"/>
          </a:p>
          <a:p>
            <a:r>
              <a:rPr lang="en-US" dirty="0" smtClean="0"/>
              <a:t>Magnetopause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Mach Number</a:t>
            </a:r>
            <a:endParaRPr lang="en-US" dirty="0"/>
          </a:p>
        </p:txBody>
      </p:sp>
      <p:pic>
        <p:nvPicPr>
          <p:cNvPr id="39939" name="Picture 3"/>
          <p:cNvPicPr>
            <a:picLocks noChangeAspect="1" noChangeArrowheads="1"/>
          </p:cNvPicPr>
          <p:nvPr/>
        </p:nvPicPr>
        <p:blipFill>
          <a:blip r:embed="rId2" cstate="print"/>
          <a:srcRect/>
          <a:stretch>
            <a:fillRect/>
          </a:stretch>
        </p:blipFill>
        <p:spPr bwMode="auto">
          <a:xfrm>
            <a:off x="1371600" y="1295400"/>
            <a:ext cx="6800850" cy="4957064"/>
          </a:xfrm>
          <a:prstGeom prst="rect">
            <a:avLst/>
          </a:prstGeom>
          <a:noFill/>
          <a:ln w="9525">
            <a:noFill/>
            <a:miter lim="800000"/>
            <a:headEnd/>
            <a:tailEnd/>
          </a:ln>
        </p:spPr>
      </p:pic>
      <p:sp>
        <p:nvSpPr>
          <p:cNvPr id="5" name="TextBox 4"/>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t>Observations</a:t>
            </a:r>
            <a:r>
              <a:rPr lang="en-US" sz="3600" dirty="0" smtClean="0"/>
              <a:t> of </a:t>
            </a:r>
            <a:r>
              <a:rPr lang="el-GR" sz="3600" dirty="0" smtClean="0"/>
              <a:t>β</a:t>
            </a:r>
            <a:r>
              <a:rPr lang="en-US" sz="3600" dirty="0" smtClean="0"/>
              <a:t> vs. Alfvén Mach Number</a:t>
            </a:r>
            <a:endParaRPr lang="en-US" sz="3600" dirty="0"/>
          </a:p>
        </p:txBody>
      </p:sp>
      <p:pic>
        <p:nvPicPr>
          <p:cNvPr id="41986" name="Picture 2"/>
          <p:cNvPicPr>
            <a:picLocks noChangeAspect="1" noChangeArrowheads="1"/>
          </p:cNvPicPr>
          <p:nvPr/>
        </p:nvPicPr>
        <p:blipFill>
          <a:blip r:embed="rId2" cstate="print"/>
          <a:srcRect/>
          <a:stretch>
            <a:fillRect/>
          </a:stretch>
        </p:blipFill>
        <p:spPr bwMode="auto">
          <a:xfrm>
            <a:off x="0" y="2514600"/>
            <a:ext cx="3020014" cy="2590800"/>
          </a:xfrm>
          <a:prstGeom prst="rect">
            <a:avLst/>
          </a:prstGeom>
          <a:noFill/>
          <a:ln w="9525">
            <a:noFill/>
            <a:miter lim="800000"/>
            <a:headEnd/>
            <a:tailEnd/>
          </a:ln>
        </p:spPr>
      </p:pic>
      <p:sp>
        <p:nvSpPr>
          <p:cNvPr id="4" name="TextBox 3"/>
          <p:cNvSpPr txBox="1"/>
          <p:nvPr/>
        </p:nvSpPr>
        <p:spPr>
          <a:xfrm>
            <a:off x="609600" y="6019800"/>
            <a:ext cx="8001000" cy="523220"/>
          </a:xfrm>
          <a:prstGeom prst="rect">
            <a:avLst/>
          </a:prstGeom>
          <a:noFill/>
        </p:spPr>
        <p:txBody>
          <a:bodyPr wrap="square" rtlCol="0">
            <a:spAutoFit/>
          </a:bodyPr>
          <a:lstStyle/>
          <a:p>
            <a:r>
              <a:rPr lang="en-US" sz="1400" dirty="0" err="1" smtClean="0"/>
              <a:t>Winterhalter</a:t>
            </a:r>
            <a:r>
              <a:rPr lang="en-US" sz="1400" dirty="0" smtClean="0"/>
              <a:t> and </a:t>
            </a:r>
            <a:r>
              <a:rPr lang="en-US" sz="1400" dirty="0" err="1" smtClean="0"/>
              <a:t>Kivelson</a:t>
            </a:r>
            <a:r>
              <a:rPr lang="en-US" sz="1400" dirty="0" smtClean="0"/>
              <a:t>, (1988) Observations of the Earth's Bow Shock Under High Mach Number/High Plasma Beta Solar Wind Conditions, GRL, 15, 10, pp. 1161-1164.</a:t>
            </a:r>
            <a:endParaRPr lang="en-US" sz="1400" dirty="0"/>
          </a:p>
        </p:txBody>
      </p:sp>
      <p:pic>
        <p:nvPicPr>
          <p:cNvPr id="41987" name="Picture 3"/>
          <p:cNvPicPr>
            <a:picLocks noChangeAspect="1" noChangeArrowheads="1"/>
          </p:cNvPicPr>
          <p:nvPr/>
        </p:nvPicPr>
        <p:blipFill>
          <a:blip r:embed="rId3" cstate="print"/>
          <a:srcRect/>
          <a:stretch>
            <a:fillRect/>
          </a:stretch>
        </p:blipFill>
        <p:spPr bwMode="auto">
          <a:xfrm>
            <a:off x="0" y="1219200"/>
            <a:ext cx="2943795" cy="1219200"/>
          </a:xfrm>
          <a:prstGeom prst="rect">
            <a:avLst/>
          </a:prstGeom>
          <a:noFill/>
          <a:ln w="9525">
            <a:noFill/>
            <a:miter lim="800000"/>
            <a:headEnd/>
            <a:tailEnd/>
          </a:ln>
        </p:spPr>
      </p:pic>
      <p:sp>
        <p:nvSpPr>
          <p:cNvPr id="6" name="TextBox 5"/>
          <p:cNvSpPr txBox="1"/>
          <p:nvPr/>
        </p:nvSpPr>
        <p:spPr>
          <a:xfrm>
            <a:off x="3124200" y="1219200"/>
            <a:ext cx="5791200" cy="954107"/>
          </a:xfrm>
          <a:prstGeom prst="rect">
            <a:avLst/>
          </a:prstGeom>
          <a:noFill/>
        </p:spPr>
        <p:txBody>
          <a:bodyPr wrap="square" rtlCol="0">
            <a:spAutoFit/>
          </a:bodyPr>
          <a:lstStyle/>
          <a:p>
            <a:r>
              <a:rPr lang="en-US" sz="1400" dirty="0" err="1" smtClean="0"/>
              <a:t>Collisionless</a:t>
            </a:r>
            <a:r>
              <a:rPr lang="en-US" sz="1400" dirty="0" smtClean="0"/>
              <a:t> Shocks</a:t>
            </a:r>
          </a:p>
          <a:p>
            <a:r>
              <a:rPr lang="en-US" sz="1400" dirty="0" smtClean="0"/>
              <a:t>1) Subcritical: dissipation is due to dispersion and/or anomalous resistivity</a:t>
            </a:r>
          </a:p>
          <a:p>
            <a:r>
              <a:rPr lang="en-US" sz="1400" dirty="0" smtClean="0"/>
              <a:t>2) Supercritical: ambient plasma conditions require additional processes to dissipate energy including ion reflection and large amplitude plasma waves</a:t>
            </a:r>
            <a:endParaRPr lang="en-US" sz="1400" dirty="0"/>
          </a:p>
        </p:txBody>
      </p:sp>
      <p:pic>
        <p:nvPicPr>
          <p:cNvPr id="41988" name="Picture 4"/>
          <p:cNvPicPr>
            <a:picLocks noChangeAspect="1" noChangeArrowheads="1"/>
          </p:cNvPicPr>
          <p:nvPr/>
        </p:nvPicPr>
        <p:blipFill>
          <a:blip r:embed="rId4" cstate="print"/>
          <a:srcRect/>
          <a:stretch>
            <a:fillRect/>
          </a:stretch>
        </p:blipFill>
        <p:spPr bwMode="auto">
          <a:xfrm>
            <a:off x="3276600" y="2133600"/>
            <a:ext cx="2362200" cy="3742180"/>
          </a:xfrm>
          <a:prstGeom prst="rect">
            <a:avLst/>
          </a:prstGeom>
          <a:noFill/>
          <a:ln w="9525">
            <a:noFill/>
            <a:miter lim="800000"/>
            <a:headEnd/>
            <a:tailEnd/>
          </a:ln>
        </p:spPr>
      </p:pic>
      <p:pic>
        <p:nvPicPr>
          <p:cNvPr id="41989" name="Picture 5"/>
          <p:cNvPicPr>
            <a:picLocks noChangeAspect="1" noChangeArrowheads="1"/>
          </p:cNvPicPr>
          <p:nvPr/>
        </p:nvPicPr>
        <p:blipFill>
          <a:blip r:embed="rId5" cstate="print"/>
          <a:srcRect/>
          <a:stretch>
            <a:fillRect/>
          </a:stretch>
        </p:blipFill>
        <p:spPr bwMode="auto">
          <a:xfrm>
            <a:off x="5486400" y="2209800"/>
            <a:ext cx="3206074"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09600"/>
            <a:ext cx="7772400" cy="838200"/>
          </a:xfrm>
        </p:spPr>
        <p:txBody>
          <a:bodyPr/>
          <a:lstStyle/>
          <a:p>
            <a:r>
              <a:rPr lang="en-US" sz="3200" dirty="0"/>
              <a:t>Formation of Sonic Shock</a:t>
            </a:r>
          </a:p>
        </p:txBody>
      </p:sp>
      <p:pic>
        <p:nvPicPr>
          <p:cNvPr id="78853" name="Picture 5" descr="C:\Documents and Settings\song\Desktop\BowShock.jpg"/>
          <p:cNvPicPr>
            <a:picLocks noChangeAspect="1" noChangeArrowheads="1"/>
          </p:cNvPicPr>
          <p:nvPr/>
        </p:nvPicPr>
        <p:blipFill>
          <a:blip r:embed="rId2" cstate="print"/>
          <a:srcRect/>
          <a:stretch>
            <a:fillRect/>
          </a:stretch>
        </p:blipFill>
        <p:spPr bwMode="auto">
          <a:xfrm>
            <a:off x="381000" y="1981200"/>
            <a:ext cx="8382000" cy="23177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p:txBody>
          <a:bodyPr>
            <a:normAutofit fontScale="90000"/>
          </a:bodyPr>
          <a:lstStyle/>
          <a:p>
            <a:r>
              <a:rPr lang="en-US" dirty="0" smtClean="0"/>
              <a:t>Formation of a Standing Shock Front</a:t>
            </a:r>
            <a:endParaRPr lang="en-US" dirty="0"/>
          </a:p>
        </p:txBody>
      </p:sp>
      <p:pic>
        <p:nvPicPr>
          <p:cNvPr id="95235" name="Picture 1027" descr="C:\Documents and Settings\song\Desktop\StandWave.jpg"/>
          <p:cNvPicPr>
            <a:picLocks noChangeAspect="1" noChangeArrowheads="1"/>
          </p:cNvPicPr>
          <p:nvPr/>
        </p:nvPicPr>
        <p:blipFill>
          <a:blip r:embed="rId2" cstate="print"/>
          <a:srcRect t="17622"/>
          <a:stretch>
            <a:fillRect/>
          </a:stretch>
        </p:blipFill>
        <p:spPr bwMode="auto">
          <a:xfrm>
            <a:off x="762000" y="1600200"/>
            <a:ext cx="7696200" cy="4630738"/>
          </a:xfrm>
          <a:prstGeom prst="rect">
            <a:avLst/>
          </a:prstGeom>
          <a:noFill/>
        </p:spPr>
      </p:pic>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09600" y="304800"/>
            <a:ext cx="7772400" cy="990600"/>
          </a:xfrm>
        </p:spPr>
        <p:txBody>
          <a:bodyPr>
            <a:normAutofit/>
          </a:bodyPr>
          <a:lstStyle/>
          <a:p>
            <a:r>
              <a:rPr lang="en-US" dirty="0" smtClean="0"/>
              <a:t>Definition of a Shock</a:t>
            </a:r>
            <a:endParaRPr lang="en-US" dirty="0"/>
          </a:p>
        </p:txBody>
      </p:sp>
      <p:sp>
        <p:nvSpPr>
          <p:cNvPr id="83971" name="Rectangle 3"/>
          <p:cNvSpPr>
            <a:spLocks noGrp="1" noChangeArrowheads="1"/>
          </p:cNvSpPr>
          <p:nvPr>
            <p:ph type="body" idx="1"/>
          </p:nvPr>
        </p:nvSpPr>
        <p:spPr>
          <a:xfrm>
            <a:off x="457200" y="1447800"/>
            <a:ext cx="8229600" cy="4953000"/>
          </a:xfrm>
        </p:spPr>
        <p:txBody>
          <a:bodyPr>
            <a:noAutofit/>
          </a:bodyPr>
          <a:lstStyle/>
          <a:p>
            <a:pPr>
              <a:lnSpc>
                <a:spcPct val="90000"/>
              </a:lnSpc>
            </a:pPr>
            <a:r>
              <a:rPr lang="en-US" sz="1600" dirty="0"/>
              <a:t>A shock is a discontinuity separating two different regimes in a continuous media.</a:t>
            </a:r>
          </a:p>
          <a:p>
            <a:pPr lvl="1">
              <a:lnSpc>
                <a:spcPct val="90000"/>
              </a:lnSpc>
            </a:pPr>
            <a:r>
              <a:rPr lang="en-US" sz="1600" dirty="0"/>
              <a:t>Shocks form when velocities exceed the signal speed in the medium.</a:t>
            </a:r>
          </a:p>
          <a:p>
            <a:pPr lvl="1">
              <a:lnSpc>
                <a:spcPct val="90000"/>
              </a:lnSpc>
            </a:pPr>
            <a:r>
              <a:rPr lang="en-US" sz="1600" dirty="0"/>
              <a:t>A shock front separates the Mach cone of a supersonic jet from the undisturbed air.</a:t>
            </a:r>
          </a:p>
          <a:p>
            <a:pPr>
              <a:lnSpc>
                <a:spcPct val="90000"/>
              </a:lnSpc>
            </a:pPr>
            <a:r>
              <a:rPr lang="en-US" sz="1600" dirty="0"/>
              <a:t>Characteristics of a shock :</a:t>
            </a:r>
          </a:p>
          <a:p>
            <a:pPr lvl="1">
              <a:lnSpc>
                <a:spcPct val="90000"/>
              </a:lnSpc>
            </a:pPr>
            <a:r>
              <a:rPr lang="en-US" sz="1600" dirty="0"/>
              <a:t>The disturbance propagates faster than the signal speed. In gas the signal speed is the speed of sound, in space plasmas the signal speeds are the MHD wave speeds.</a:t>
            </a:r>
          </a:p>
          <a:p>
            <a:pPr lvl="1">
              <a:lnSpc>
                <a:spcPct val="90000"/>
              </a:lnSpc>
            </a:pPr>
            <a:r>
              <a:rPr lang="en-US" sz="1600" dirty="0"/>
              <a:t>At the shock front the properties of the medium change abruptly. In a hydrodynamic shock, the pressure and density increase while in a MHD shock the plasma density and magnetic field strength increase.</a:t>
            </a:r>
          </a:p>
          <a:p>
            <a:pPr lvl="1">
              <a:lnSpc>
                <a:spcPct val="90000"/>
              </a:lnSpc>
            </a:pPr>
            <a:r>
              <a:rPr lang="en-US" sz="1600" dirty="0"/>
              <a:t>Behind a shock front a transition back to the undisturbed medium must occur. Behind a gas-dynamic shock, density and pressure decrease, behind a MHD shock the plasma density and magnetic field strength decrease. If the decrease is fast a reverse shock occurs. </a:t>
            </a:r>
          </a:p>
          <a:p>
            <a:pPr>
              <a:lnSpc>
                <a:spcPct val="90000"/>
              </a:lnSpc>
            </a:pPr>
            <a:r>
              <a:rPr lang="en-US" sz="1600" dirty="0"/>
              <a:t>A shock can be thought of as a non-linear wave propagating faster than the signal speed.</a:t>
            </a:r>
          </a:p>
          <a:p>
            <a:pPr lvl="1">
              <a:lnSpc>
                <a:spcPct val="90000"/>
              </a:lnSpc>
            </a:pPr>
            <a:r>
              <a:rPr lang="en-US" sz="1600" dirty="0"/>
              <a:t>Information can be transferred by a propagating disturbance.</a:t>
            </a:r>
          </a:p>
          <a:p>
            <a:pPr lvl="1">
              <a:lnSpc>
                <a:spcPct val="90000"/>
              </a:lnSpc>
            </a:pPr>
            <a:r>
              <a:rPr lang="en-US" sz="1600" dirty="0"/>
              <a:t>Shocks can be from a blast wave -  waves generated in the corona.</a:t>
            </a:r>
          </a:p>
          <a:p>
            <a:pPr lvl="1">
              <a:lnSpc>
                <a:spcPct val="90000"/>
              </a:lnSpc>
            </a:pPr>
            <a:r>
              <a:rPr lang="en-US" sz="1600" dirty="0"/>
              <a:t>Shocks can be driven by an object moving faster than the speed of sound.</a:t>
            </a:r>
          </a:p>
        </p:txBody>
      </p:sp>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990600"/>
          </a:xfrm>
        </p:spPr>
        <p:txBody>
          <a:bodyPr>
            <a:normAutofit/>
          </a:bodyPr>
          <a:lstStyle/>
          <a:p>
            <a:r>
              <a:rPr lang="en-US" dirty="0" smtClean="0"/>
              <a:t>Shock Frame of Reference</a:t>
            </a:r>
            <a:endParaRPr lang="en-US" dirty="0"/>
          </a:p>
        </p:txBody>
      </p:sp>
      <p:sp>
        <p:nvSpPr>
          <p:cNvPr id="84995" name="Rectangle 3"/>
          <p:cNvSpPr>
            <a:spLocks noGrp="1" noChangeArrowheads="1"/>
          </p:cNvSpPr>
          <p:nvPr>
            <p:ph type="body" sz="half" idx="1"/>
          </p:nvPr>
        </p:nvSpPr>
        <p:spPr>
          <a:xfrm>
            <a:off x="381000" y="1524000"/>
            <a:ext cx="4419600" cy="4114800"/>
          </a:xfrm>
        </p:spPr>
        <p:txBody>
          <a:bodyPr>
            <a:noAutofit/>
          </a:bodyPr>
          <a:lstStyle/>
          <a:p>
            <a:pPr>
              <a:lnSpc>
                <a:spcPct val="90000"/>
              </a:lnSpc>
            </a:pPr>
            <a:r>
              <a:rPr lang="en-US" sz="1800" dirty="0"/>
              <a:t>The Shock’s Rest Frame</a:t>
            </a:r>
          </a:p>
          <a:p>
            <a:pPr lvl="1">
              <a:lnSpc>
                <a:spcPct val="90000"/>
              </a:lnSpc>
            </a:pPr>
            <a:r>
              <a:rPr lang="en-US" sz="1800" dirty="0"/>
              <a:t>In a frame moving with the shock the gas with the larger speed is on the left and gas with a smaller speed is on the right.</a:t>
            </a:r>
          </a:p>
          <a:p>
            <a:pPr lvl="1">
              <a:lnSpc>
                <a:spcPct val="90000"/>
              </a:lnSpc>
            </a:pPr>
            <a:r>
              <a:rPr lang="en-US" sz="1800" dirty="0"/>
              <a:t>At the shock front irreversible processes lead the </a:t>
            </a:r>
            <a:r>
              <a:rPr lang="en-US" sz="1800" dirty="0" err="1"/>
              <a:t>the</a:t>
            </a:r>
            <a:r>
              <a:rPr lang="en-US" sz="1800" dirty="0"/>
              <a:t> compression of the gas and a change in speed.</a:t>
            </a:r>
          </a:p>
          <a:p>
            <a:pPr lvl="1">
              <a:lnSpc>
                <a:spcPct val="90000"/>
              </a:lnSpc>
            </a:pPr>
            <a:r>
              <a:rPr lang="en-US" sz="1800" dirty="0"/>
              <a:t>The low-entropy upstream side has high velocity.</a:t>
            </a:r>
          </a:p>
          <a:p>
            <a:pPr lvl="1">
              <a:lnSpc>
                <a:spcPct val="90000"/>
              </a:lnSpc>
            </a:pPr>
            <a:r>
              <a:rPr lang="en-US" sz="1800" dirty="0"/>
              <a:t>The high-entropy downstream side has smaller velocity.</a:t>
            </a:r>
          </a:p>
          <a:p>
            <a:pPr>
              <a:lnSpc>
                <a:spcPct val="90000"/>
              </a:lnSpc>
            </a:pPr>
            <a:r>
              <a:rPr lang="en-US" sz="1800" dirty="0" err="1"/>
              <a:t>Collisionless</a:t>
            </a:r>
            <a:r>
              <a:rPr lang="en-US" sz="1800" dirty="0"/>
              <a:t> Shock Waves</a:t>
            </a:r>
          </a:p>
          <a:p>
            <a:pPr lvl="1">
              <a:lnSpc>
                <a:spcPct val="90000"/>
              </a:lnSpc>
            </a:pPr>
            <a:r>
              <a:rPr lang="en-US" sz="1800" dirty="0"/>
              <a:t>In a gas-dynamic shock collisions provide the required dissipation.</a:t>
            </a:r>
          </a:p>
          <a:p>
            <a:pPr lvl="1">
              <a:lnSpc>
                <a:spcPct val="90000"/>
              </a:lnSpc>
            </a:pPr>
            <a:r>
              <a:rPr lang="en-US" sz="1800" dirty="0"/>
              <a:t>In space plasmas the shocks are collision free.</a:t>
            </a:r>
          </a:p>
          <a:p>
            <a:pPr lvl="1">
              <a:lnSpc>
                <a:spcPct val="90000"/>
              </a:lnSpc>
            </a:pPr>
            <a:endParaRPr lang="en-US" sz="1800" dirty="0"/>
          </a:p>
        </p:txBody>
      </p:sp>
      <p:sp>
        <p:nvSpPr>
          <p:cNvPr id="84996" name="Rectangle 4"/>
          <p:cNvSpPr>
            <a:spLocks noGrp="1" noChangeArrowheads="1"/>
          </p:cNvSpPr>
          <p:nvPr>
            <p:ph type="body" sz="half" idx="2"/>
          </p:nvPr>
        </p:nvSpPr>
        <p:spPr>
          <a:xfrm>
            <a:off x="4572000" y="1524000"/>
            <a:ext cx="4114800" cy="4114800"/>
          </a:xfrm>
        </p:spPr>
        <p:txBody>
          <a:bodyPr/>
          <a:lstStyle/>
          <a:p>
            <a:pPr lvl="2"/>
            <a:r>
              <a:rPr lang="en-US" sz="1600" dirty="0"/>
              <a:t>Microscopic Kinetic effects provide the dissipation.</a:t>
            </a:r>
          </a:p>
          <a:p>
            <a:pPr lvl="2"/>
            <a:r>
              <a:rPr lang="en-US" sz="1600" dirty="0"/>
              <a:t>The magnetic field acts as a coupling device.</a:t>
            </a:r>
          </a:p>
          <a:p>
            <a:pPr lvl="2"/>
            <a:r>
              <a:rPr lang="en-US" sz="1600" dirty="0"/>
              <a:t>MHD can be used to show how the bulk parameters change across the shock. </a:t>
            </a:r>
          </a:p>
          <a:p>
            <a:pPr lvl="1"/>
            <a:endParaRPr lang="en-US" sz="1800" dirty="0"/>
          </a:p>
          <a:p>
            <a:endParaRPr lang="en-US" dirty="0"/>
          </a:p>
        </p:txBody>
      </p:sp>
      <p:sp>
        <p:nvSpPr>
          <p:cNvPr id="84997" name="Line 5"/>
          <p:cNvSpPr>
            <a:spLocks noChangeShapeType="1"/>
          </p:cNvSpPr>
          <p:nvPr/>
        </p:nvSpPr>
        <p:spPr bwMode="auto">
          <a:xfrm>
            <a:off x="6832600" y="4572000"/>
            <a:ext cx="0" cy="1447800"/>
          </a:xfrm>
          <a:prstGeom prst="line">
            <a:avLst/>
          </a:prstGeom>
          <a:noFill/>
          <a:ln w="57150">
            <a:solidFill>
              <a:srgbClr val="002060"/>
            </a:solidFill>
            <a:round/>
            <a:headEnd/>
            <a:tailEnd/>
          </a:ln>
          <a:effectLst/>
        </p:spPr>
        <p:txBody>
          <a:bodyPr/>
          <a:lstStyle/>
          <a:p>
            <a:endParaRPr lang="en-US">
              <a:solidFill>
                <a:srgbClr val="002060"/>
              </a:solidFill>
            </a:endParaRPr>
          </a:p>
        </p:txBody>
      </p:sp>
      <p:sp>
        <p:nvSpPr>
          <p:cNvPr id="84998" name="Line 6"/>
          <p:cNvSpPr>
            <a:spLocks noChangeShapeType="1"/>
          </p:cNvSpPr>
          <p:nvPr/>
        </p:nvSpPr>
        <p:spPr bwMode="auto">
          <a:xfrm>
            <a:off x="7213600" y="5334000"/>
            <a:ext cx="457200" cy="0"/>
          </a:xfrm>
          <a:prstGeom prst="line">
            <a:avLst/>
          </a:prstGeom>
          <a:noFill/>
          <a:ln w="76200">
            <a:solidFill>
              <a:srgbClr val="002060"/>
            </a:solidFill>
            <a:round/>
            <a:headEnd/>
            <a:tailEnd type="triangle" w="med" len="med"/>
          </a:ln>
          <a:effectLst/>
        </p:spPr>
        <p:txBody>
          <a:bodyPr/>
          <a:lstStyle/>
          <a:p>
            <a:endParaRPr lang="en-US">
              <a:solidFill>
                <a:srgbClr val="002060"/>
              </a:solidFill>
            </a:endParaRPr>
          </a:p>
        </p:txBody>
      </p:sp>
      <p:sp>
        <p:nvSpPr>
          <p:cNvPr id="84999" name="Line 7"/>
          <p:cNvSpPr>
            <a:spLocks noChangeShapeType="1"/>
          </p:cNvSpPr>
          <p:nvPr/>
        </p:nvSpPr>
        <p:spPr bwMode="auto">
          <a:xfrm>
            <a:off x="5918200" y="5334000"/>
            <a:ext cx="685800" cy="0"/>
          </a:xfrm>
          <a:prstGeom prst="line">
            <a:avLst/>
          </a:prstGeom>
          <a:noFill/>
          <a:ln w="76200">
            <a:solidFill>
              <a:srgbClr val="002060"/>
            </a:solidFill>
            <a:round/>
            <a:headEnd/>
            <a:tailEnd type="triangle" w="med" len="med"/>
          </a:ln>
          <a:effectLst/>
        </p:spPr>
        <p:txBody>
          <a:bodyPr/>
          <a:lstStyle/>
          <a:p>
            <a:endParaRPr lang="en-US">
              <a:solidFill>
                <a:srgbClr val="002060"/>
              </a:solidFill>
            </a:endParaRPr>
          </a:p>
        </p:txBody>
      </p:sp>
      <p:sp>
        <p:nvSpPr>
          <p:cNvPr id="85000" name="Text Box 8"/>
          <p:cNvSpPr txBox="1">
            <a:spLocks noChangeArrowheads="1"/>
          </p:cNvSpPr>
          <p:nvPr/>
        </p:nvSpPr>
        <p:spPr bwMode="auto">
          <a:xfrm>
            <a:off x="5918200" y="5410200"/>
            <a:ext cx="457200" cy="369332"/>
          </a:xfrm>
          <a:prstGeom prst="rect">
            <a:avLst/>
          </a:prstGeom>
          <a:noFill/>
          <a:ln w="9525">
            <a:solidFill>
              <a:srgbClr val="002060"/>
            </a:solidFill>
            <a:miter lim="800000"/>
            <a:headEnd/>
            <a:tailEnd/>
          </a:ln>
          <a:effectLst/>
        </p:spPr>
        <p:txBody>
          <a:bodyPr>
            <a:spAutoFit/>
          </a:bodyPr>
          <a:lstStyle/>
          <a:p>
            <a:pPr algn="l" eaLnBrk="1" hangingPunct="1">
              <a:spcBef>
                <a:spcPct val="50000"/>
              </a:spcBef>
            </a:pPr>
            <a:r>
              <a:rPr lang="en-US">
                <a:solidFill>
                  <a:srgbClr val="002060"/>
                </a:solidFill>
              </a:rPr>
              <a:t>v</a:t>
            </a:r>
            <a:r>
              <a:rPr lang="en-US" baseline="-25000">
                <a:solidFill>
                  <a:srgbClr val="002060"/>
                </a:solidFill>
              </a:rPr>
              <a:t>u</a:t>
            </a:r>
            <a:endParaRPr lang="en-US">
              <a:solidFill>
                <a:srgbClr val="002060"/>
              </a:solidFill>
            </a:endParaRPr>
          </a:p>
        </p:txBody>
      </p:sp>
      <p:sp>
        <p:nvSpPr>
          <p:cNvPr id="85001" name="Text Box 9"/>
          <p:cNvSpPr txBox="1">
            <a:spLocks noChangeArrowheads="1"/>
          </p:cNvSpPr>
          <p:nvPr/>
        </p:nvSpPr>
        <p:spPr bwMode="auto">
          <a:xfrm>
            <a:off x="7289800" y="5410200"/>
            <a:ext cx="457200" cy="369332"/>
          </a:xfrm>
          <a:prstGeom prst="rect">
            <a:avLst/>
          </a:prstGeom>
          <a:noFill/>
          <a:ln w="9525">
            <a:solidFill>
              <a:srgbClr val="002060"/>
            </a:solidFill>
            <a:miter lim="800000"/>
            <a:headEnd/>
            <a:tailEnd/>
          </a:ln>
          <a:effectLst/>
        </p:spPr>
        <p:txBody>
          <a:bodyPr>
            <a:spAutoFit/>
          </a:bodyPr>
          <a:lstStyle/>
          <a:p>
            <a:pPr algn="l" eaLnBrk="1" hangingPunct="1">
              <a:spcBef>
                <a:spcPct val="50000"/>
              </a:spcBef>
            </a:pPr>
            <a:r>
              <a:rPr lang="en-US">
                <a:solidFill>
                  <a:srgbClr val="002060"/>
                </a:solidFill>
              </a:rPr>
              <a:t>v</a:t>
            </a:r>
            <a:r>
              <a:rPr lang="en-US" baseline="-25000">
                <a:solidFill>
                  <a:srgbClr val="002060"/>
                </a:solidFill>
              </a:rPr>
              <a:t>d</a:t>
            </a:r>
            <a:endParaRPr lang="en-US">
              <a:solidFill>
                <a:srgbClr val="002060"/>
              </a:solidFill>
            </a:endParaRPr>
          </a:p>
        </p:txBody>
      </p:sp>
      <p:sp>
        <p:nvSpPr>
          <p:cNvPr id="85002" name="Text Box 10"/>
          <p:cNvSpPr txBox="1">
            <a:spLocks noChangeArrowheads="1"/>
          </p:cNvSpPr>
          <p:nvPr/>
        </p:nvSpPr>
        <p:spPr bwMode="auto">
          <a:xfrm>
            <a:off x="5978525" y="3810000"/>
            <a:ext cx="1682750" cy="457200"/>
          </a:xfrm>
          <a:prstGeom prst="rect">
            <a:avLst/>
          </a:prstGeom>
          <a:noFill/>
          <a:ln w="9525">
            <a:noFill/>
            <a:miter lim="800000"/>
            <a:headEnd/>
            <a:tailEnd/>
          </a:ln>
          <a:effectLst/>
        </p:spPr>
        <p:txBody>
          <a:bodyPr wrap="none">
            <a:spAutoFit/>
          </a:bodyPr>
          <a:lstStyle/>
          <a:p>
            <a:pPr algn="l" eaLnBrk="1" hangingPunct="1"/>
            <a:r>
              <a:rPr lang="en-US" sz="2400" dirty="0">
                <a:solidFill>
                  <a:srgbClr val="002060"/>
                </a:solidFill>
              </a:rPr>
              <a:t>Shock Front</a:t>
            </a:r>
          </a:p>
        </p:txBody>
      </p:sp>
      <p:sp>
        <p:nvSpPr>
          <p:cNvPr id="85003" name="Text Box 11"/>
          <p:cNvSpPr txBox="1">
            <a:spLocks noChangeArrowheads="1"/>
          </p:cNvSpPr>
          <p:nvPr/>
        </p:nvSpPr>
        <p:spPr bwMode="auto">
          <a:xfrm>
            <a:off x="5156200" y="4357688"/>
            <a:ext cx="1591333" cy="707886"/>
          </a:xfrm>
          <a:prstGeom prst="rect">
            <a:avLst/>
          </a:prstGeom>
          <a:noFill/>
          <a:ln w="9525">
            <a:noFill/>
            <a:miter lim="800000"/>
            <a:headEnd/>
            <a:tailEnd/>
          </a:ln>
          <a:effectLst/>
        </p:spPr>
        <p:txBody>
          <a:bodyPr wrap="none">
            <a:spAutoFit/>
          </a:bodyPr>
          <a:lstStyle/>
          <a:p>
            <a:pPr algn="l" eaLnBrk="1" hangingPunct="1"/>
            <a:r>
              <a:rPr lang="en-US" sz="2000" dirty="0">
                <a:solidFill>
                  <a:srgbClr val="002060"/>
                </a:solidFill>
              </a:rPr>
              <a:t>Upstream</a:t>
            </a:r>
          </a:p>
          <a:p>
            <a:pPr algn="l" eaLnBrk="1" hangingPunct="1"/>
            <a:r>
              <a:rPr lang="en-US" sz="2000" dirty="0">
                <a:solidFill>
                  <a:srgbClr val="002060"/>
                </a:solidFill>
              </a:rPr>
              <a:t>(low entropy)</a:t>
            </a:r>
          </a:p>
        </p:txBody>
      </p:sp>
      <p:sp>
        <p:nvSpPr>
          <p:cNvPr id="85004" name="Text Box 12"/>
          <p:cNvSpPr txBox="1">
            <a:spLocks noChangeArrowheads="1"/>
          </p:cNvSpPr>
          <p:nvPr/>
        </p:nvSpPr>
        <p:spPr bwMode="auto">
          <a:xfrm>
            <a:off x="6892925" y="4357688"/>
            <a:ext cx="1664495" cy="707886"/>
          </a:xfrm>
          <a:prstGeom prst="rect">
            <a:avLst/>
          </a:prstGeom>
          <a:noFill/>
          <a:ln w="9525">
            <a:noFill/>
            <a:miter lim="800000"/>
            <a:headEnd/>
            <a:tailEnd/>
          </a:ln>
          <a:effectLst/>
        </p:spPr>
        <p:txBody>
          <a:bodyPr wrap="none">
            <a:spAutoFit/>
          </a:bodyPr>
          <a:lstStyle/>
          <a:p>
            <a:pPr algn="l" eaLnBrk="1" hangingPunct="1"/>
            <a:r>
              <a:rPr lang="en-US" sz="2000">
                <a:solidFill>
                  <a:srgbClr val="002060"/>
                </a:solidFill>
              </a:rPr>
              <a:t>Downstream</a:t>
            </a:r>
          </a:p>
          <a:p>
            <a:pPr algn="l" eaLnBrk="1" hangingPunct="1"/>
            <a:r>
              <a:rPr lang="en-US" sz="2000">
                <a:solidFill>
                  <a:srgbClr val="002060"/>
                </a:solidFill>
              </a:rPr>
              <a:t>(high entropy)</a:t>
            </a:r>
          </a:p>
        </p:txBody>
      </p:sp>
      <p:sp>
        <p:nvSpPr>
          <p:cNvPr id="13" name="TextBox 12"/>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a:xfrm>
            <a:off x="685800" y="304800"/>
            <a:ext cx="7772400" cy="6324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Shock Conservation Laws</a:t>
            </a:r>
          </a:p>
          <a:p>
            <a:pPr marL="742950" marR="0" lvl="1" indent="-285750" algn="l" defTabSz="914400" rtl="0" eaLnBrk="1" fontAlgn="auto" latinLnBrk="0" hangingPunct="1">
              <a:lnSpc>
                <a:spcPct val="14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 both fluid dynamics and MHD conservation equations for mass, energy and momentum have the form:                           where Q and      are the density and flux of the conserved quantity</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4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If the shock is steady (               ) and one-dimensional             or that </a:t>
            </a:r>
          </a:p>
          <a:p>
            <a:pPr marL="742950" marR="0" lvl="1" indent="-285750" algn="l" defTabSz="914400" rtl="0" eaLnBrk="1" fontAlgn="auto" latinLnBrk="0" hangingPunct="1">
              <a:lnSpc>
                <a:spcPct val="14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where </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u</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1800" b="0" i="1" u="none" strike="noStrike" kern="1200" cap="none" spc="0" normalizeH="0" baseline="0" noProof="0" dirty="0" smtClean="0">
                <a:ln>
                  <a:noFill/>
                </a:ln>
                <a:solidFill>
                  <a:schemeClr val="tx1"/>
                </a:solidFill>
                <a:effectLst/>
                <a:uLnTx/>
                <a:uFillTx/>
                <a:latin typeface="+mn-lt"/>
                <a:ea typeface="+mn-ea"/>
                <a:cs typeface="+mn-cs"/>
              </a:rPr>
              <a:t>d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refer to upstream and downstream and    is the unit normal to the shock surface. We normally write this as a jump condition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4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Conservation of Mass                      or                  .  If the shock slows the plasma then the plasma density increases. </a:t>
            </a:r>
          </a:p>
          <a:p>
            <a:pPr marL="742950" marR="0" lvl="1" indent="-285750" algn="l" defTabSz="914400" rtl="0" eaLnBrk="1" fontAlgn="auto" latinLnBrk="0" hangingPunct="1">
              <a:lnSpc>
                <a:spcPct val="14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Conservation of Momentum                                           where the first term is the rate of change of momentum and the second and third terms are the gradients of the gas and magnetic pressure in the normal direction.</a:t>
            </a:r>
          </a:p>
          <a:p>
            <a:pPr marL="742950" marR="0" lvl="1" indent="-285750" algn="l" defTabSz="914400" rtl="0" eaLnBrk="1" fontAlgn="auto" latinLnBrk="0" hangingPunct="1">
              <a:lnSpc>
                <a:spcPct val="14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40000"/>
              </a:lnSpc>
              <a:spcBef>
                <a:spcPct val="20000"/>
              </a:spcBef>
              <a:spcAft>
                <a:spcPts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4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9" name="Group 18"/>
          <p:cNvGrpSpPr/>
          <p:nvPr/>
        </p:nvGrpSpPr>
        <p:grpSpPr>
          <a:xfrm>
            <a:off x="1524000" y="914400"/>
            <a:ext cx="6400800" cy="5562600"/>
            <a:chOff x="1524000" y="914400"/>
            <a:chExt cx="6400800" cy="5562600"/>
          </a:xfrm>
        </p:grpSpPr>
        <p:graphicFrame>
          <p:nvGraphicFramePr>
            <p:cNvPr id="20" name="Object 1024"/>
            <p:cNvGraphicFramePr>
              <a:graphicFrameLocks noChangeAspect="1"/>
            </p:cNvGraphicFramePr>
            <p:nvPr/>
          </p:nvGraphicFramePr>
          <p:xfrm>
            <a:off x="4343400" y="914400"/>
            <a:ext cx="1447800" cy="623887"/>
          </p:xfrm>
          <a:graphic>
            <a:graphicData uri="http://schemas.openxmlformats.org/presentationml/2006/ole">
              <p:oleObj spid="_x0000_s24589" name="Equation" r:id="rId3" imgW="914400" imgH="393480" progId="Equation.3">
                <p:embed/>
              </p:oleObj>
            </a:graphicData>
          </a:graphic>
        </p:graphicFrame>
        <p:graphicFrame>
          <p:nvGraphicFramePr>
            <p:cNvPr id="21" name="Object 1025"/>
            <p:cNvGraphicFramePr>
              <a:graphicFrameLocks noChangeAspect="1"/>
            </p:cNvGraphicFramePr>
            <p:nvPr/>
          </p:nvGraphicFramePr>
          <p:xfrm>
            <a:off x="7086600" y="1066800"/>
            <a:ext cx="268287" cy="330200"/>
          </p:xfrm>
          <a:graphic>
            <a:graphicData uri="http://schemas.openxmlformats.org/presentationml/2006/ole">
              <p:oleObj spid="_x0000_s24590" name="Equation" r:id="rId4" imgW="164880" imgH="203040" progId="Equation.3">
                <p:embed/>
              </p:oleObj>
            </a:graphicData>
          </a:graphic>
        </p:graphicFrame>
        <p:graphicFrame>
          <p:nvGraphicFramePr>
            <p:cNvPr id="22" name="Object 1026"/>
            <p:cNvGraphicFramePr>
              <a:graphicFrameLocks noChangeAspect="1"/>
            </p:cNvGraphicFramePr>
            <p:nvPr/>
          </p:nvGraphicFramePr>
          <p:xfrm>
            <a:off x="3581400" y="1828800"/>
            <a:ext cx="904875" cy="366713"/>
          </p:xfrm>
          <a:graphic>
            <a:graphicData uri="http://schemas.openxmlformats.org/presentationml/2006/ole">
              <p:oleObj spid="_x0000_s24591" name="Equation" r:id="rId5" imgW="533160" imgH="215640" progId="Equation.3">
                <p:embed/>
              </p:oleObj>
            </a:graphicData>
          </a:graphic>
        </p:graphicFrame>
        <p:graphicFrame>
          <p:nvGraphicFramePr>
            <p:cNvPr id="23" name="Object 1027"/>
            <p:cNvGraphicFramePr>
              <a:graphicFrameLocks noChangeAspect="1"/>
            </p:cNvGraphicFramePr>
            <p:nvPr/>
          </p:nvGraphicFramePr>
          <p:xfrm>
            <a:off x="6477000" y="1828800"/>
            <a:ext cx="609600" cy="484187"/>
          </p:xfrm>
          <a:graphic>
            <a:graphicData uri="http://schemas.openxmlformats.org/presentationml/2006/ole">
              <p:oleObj spid="_x0000_s24592" name="Equation" r:id="rId6" imgW="495000" imgH="393480" progId="Equation.3">
                <p:embed/>
              </p:oleObj>
            </a:graphicData>
          </a:graphic>
        </p:graphicFrame>
        <p:graphicFrame>
          <p:nvGraphicFramePr>
            <p:cNvPr id="24" name="Object 1028"/>
            <p:cNvGraphicFramePr>
              <a:graphicFrameLocks noChangeAspect="1"/>
            </p:cNvGraphicFramePr>
            <p:nvPr/>
          </p:nvGraphicFramePr>
          <p:xfrm>
            <a:off x="1524000" y="2398713"/>
            <a:ext cx="1327150" cy="344487"/>
          </p:xfrm>
          <a:graphic>
            <a:graphicData uri="http://schemas.openxmlformats.org/presentationml/2006/ole">
              <p:oleObj spid="_x0000_s24593" name="Equation" r:id="rId7" imgW="977760" imgH="253800" progId="Equation.3">
                <p:embed/>
              </p:oleObj>
            </a:graphicData>
          </a:graphic>
        </p:graphicFrame>
        <p:graphicFrame>
          <p:nvGraphicFramePr>
            <p:cNvPr id="25" name="Object 1029"/>
            <p:cNvGraphicFramePr>
              <a:graphicFrameLocks noChangeAspect="1"/>
            </p:cNvGraphicFramePr>
            <p:nvPr/>
          </p:nvGraphicFramePr>
          <p:xfrm>
            <a:off x="7697788" y="2425700"/>
            <a:ext cx="227012" cy="317500"/>
          </p:xfrm>
          <a:graphic>
            <a:graphicData uri="http://schemas.openxmlformats.org/presentationml/2006/ole">
              <p:oleObj spid="_x0000_s24594" name="Equation" r:id="rId8" imgW="126720" imgH="177480" progId="Equation.3">
                <p:embed/>
              </p:oleObj>
            </a:graphicData>
          </a:graphic>
        </p:graphicFrame>
        <p:graphicFrame>
          <p:nvGraphicFramePr>
            <p:cNvPr id="26" name="Object 1030"/>
            <p:cNvGraphicFramePr>
              <a:graphicFrameLocks noChangeAspect="1"/>
            </p:cNvGraphicFramePr>
            <p:nvPr/>
          </p:nvGraphicFramePr>
          <p:xfrm>
            <a:off x="2362200" y="3200400"/>
            <a:ext cx="711200" cy="320675"/>
          </p:xfrm>
          <a:graphic>
            <a:graphicData uri="http://schemas.openxmlformats.org/presentationml/2006/ole">
              <p:oleObj spid="_x0000_s24595" name="Equation" r:id="rId9" imgW="507960" imgH="228600" progId="Equation.3">
                <p:embed/>
              </p:oleObj>
            </a:graphicData>
          </a:graphic>
        </p:graphicFrame>
        <p:graphicFrame>
          <p:nvGraphicFramePr>
            <p:cNvPr id="27" name="Object 1031"/>
            <p:cNvGraphicFramePr>
              <a:graphicFrameLocks noChangeAspect="1"/>
            </p:cNvGraphicFramePr>
            <p:nvPr/>
          </p:nvGraphicFramePr>
          <p:xfrm>
            <a:off x="3473450" y="3481388"/>
            <a:ext cx="1327150" cy="633412"/>
          </p:xfrm>
          <a:graphic>
            <a:graphicData uri="http://schemas.openxmlformats.org/presentationml/2006/ole">
              <p:oleObj spid="_x0000_s24596" name="Equation" r:id="rId10" imgW="825480" imgH="393480" progId="Equation.3">
                <p:embed/>
              </p:oleObj>
            </a:graphicData>
          </a:graphic>
        </p:graphicFrame>
        <p:graphicFrame>
          <p:nvGraphicFramePr>
            <p:cNvPr id="28" name="Object 1032"/>
            <p:cNvGraphicFramePr>
              <a:graphicFrameLocks noChangeAspect="1"/>
            </p:cNvGraphicFramePr>
            <p:nvPr/>
          </p:nvGraphicFramePr>
          <p:xfrm>
            <a:off x="5091113" y="3581400"/>
            <a:ext cx="944562" cy="354013"/>
          </p:xfrm>
          <a:graphic>
            <a:graphicData uri="http://schemas.openxmlformats.org/presentationml/2006/ole">
              <p:oleObj spid="_x0000_s24597" name="Equation" r:id="rId11" imgW="609480" imgH="228600" progId="Equation.3">
                <p:embed/>
              </p:oleObj>
            </a:graphicData>
          </a:graphic>
        </p:graphicFrame>
        <p:graphicFrame>
          <p:nvGraphicFramePr>
            <p:cNvPr id="29" name="Object 1033"/>
            <p:cNvGraphicFramePr>
              <a:graphicFrameLocks noChangeAspect="1"/>
            </p:cNvGraphicFramePr>
            <p:nvPr/>
          </p:nvGraphicFramePr>
          <p:xfrm>
            <a:off x="4095750" y="4316413"/>
            <a:ext cx="2457450" cy="636587"/>
          </p:xfrm>
          <a:graphic>
            <a:graphicData uri="http://schemas.openxmlformats.org/presentationml/2006/ole">
              <p:oleObj spid="_x0000_s24598" name="Equation" r:id="rId12" imgW="1866600" imgH="482400" progId="Equation.3">
                <p:embed/>
              </p:oleObj>
            </a:graphicData>
          </a:graphic>
        </p:graphicFrame>
        <p:graphicFrame>
          <p:nvGraphicFramePr>
            <p:cNvPr id="30" name="Object 1034"/>
            <p:cNvGraphicFramePr>
              <a:graphicFrameLocks noChangeAspect="1"/>
            </p:cNvGraphicFramePr>
            <p:nvPr/>
          </p:nvGraphicFramePr>
          <p:xfrm>
            <a:off x="4038600" y="5715000"/>
            <a:ext cx="1752600" cy="652463"/>
          </p:xfrm>
          <a:graphic>
            <a:graphicData uri="http://schemas.openxmlformats.org/presentationml/2006/ole">
              <p:oleObj spid="_x0000_s24599" name="Equation" r:id="rId13" imgW="1295280" imgH="482400" progId="Equation.3">
                <p:embed/>
              </p:oleObj>
            </a:graphicData>
          </a:graphic>
        </p:graphicFrame>
        <p:sp>
          <p:nvSpPr>
            <p:cNvPr id="31" name="Rectangle 15"/>
            <p:cNvSpPr>
              <a:spLocks noChangeArrowheads="1"/>
            </p:cNvSpPr>
            <p:nvPr/>
          </p:nvSpPr>
          <p:spPr bwMode="auto">
            <a:xfrm>
              <a:off x="5029200" y="3581400"/>
              <a:ext cx="990600" cy="381000"/>
            </a:xfrm>
            <a:prstGeom prst="rect">
              <a:avLst/>
            </a:prstGeom>
            <a:noFill/>
            <a:ln w="9525">
              <a:solidFill>
                <a:schemeClr val="tx1"/>
              </a:solidFill>
              <a:miter lim="800000"/>
              <a:headEnd/>
              <a:tailEnd/>
            </a:ln>
            <a:effectLst/>
          </p:spPr>
          <p:txBody>
            <a:bodyPr wrap="none" anchor="ctr"/>
            <a:lstStyle/>
            <a:p>
              <a:endParaRPr lang="en-US"/>
            </a:p>
          </p:txBody>
        </p:sp>
        <p:sp>
          <p:nvSpPr>
            <p:cNvPr id="32" name="Rectangle 16"/>
            <p:cNvSpPr>
              <a:spLocks noChangeArrowheads="1"/>
            </p:cNvSpPr>
            <p:nvPr/>
          </p:nvSpPr>
          <p:spPr bwMode="auto">
            <a:xfrm>
              <a:off x="3810000" y="5562600"/>
              <a:ext cx="2057400" cy="914400"/>
            </a:xfrm>
            <a:prstGeom prst="rect">
              <a:avLst/>
            </a:prstGeom>
            <a:noFill/>
            <a:ln w="9525">
              <a:solidFill>
                <a:schemeClr val="tx1"/>
              </a:solidFill>
              <a:miter lim="800000"/>
              <a:headEnd/>
              <a:tailEnd/>
            </a:ln>
            <a:effectLst/>
          </p:spPr>
          <p:txBody>
            <a:bodyPr wrap="none" anchor="ctr"/>
            <a:lstStyle/>
            <a:p>
              <a:endParaRPr lang="en-US"/>
            </a:p>
          </p:txBody>
        </p:sp>
      </p:grpSp>
      <p:sp>
        <p:nvSpPr>
          <p:cNvPr id="34" name="TextBox 3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685800" y="533400"/>
            <a:ext cx="7772400" cy="55626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Conservation of momentum                                      . The subscript t refers to components that are transverse to the shock (i.e. parallel to the shock surface</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8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Conservation of energy</a:t>
            </a:r>
          </a:p>
          <a:p>
            <a:pPr marL="742950" marR="0" lvl="1" indent="-285750" algn="l" defTabSz="914400" rtl="0" eaLnBrk="1" fontAlgn="auto" latinLnBrk="0" hangingPunct="1">
              <a:lnSpc>
                <a:spcPct val="18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a:t>
            </a:r>
            <a:r>
              <a:rPr kumimoji="0" lang="en-US" sz="1800" b="0" i="0" u="none" strike="noStrike" kern="1200" cap="none" spc="0" normalizeH="0" baseline="0" noProof="0" smtClean="0">
                <a:ln>
                  <a:noFill/>
                </a:ln>
                <a:solidFill>
                  <a:schemeClr val="tx1"/>
                </a:solidFill>
                <a:effectLst/>
                <a:uLnTx/>
                <a:uFillTx/>
                <a:latin typeface="+mn-lt"/>
                <a:ea typeface="+mn-ea"/>
                <a:cs typeface="+mn-cs"/>
              </a:rPr>
              <a:t>The first two terms are the flux of kinetic energy (flow energy and internal energy) while the last two terms come form the electromagnetic energy flux</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Gauss Law                 gives </a:t>
            </a:r>
          </a:p>
          <a:p>
            <a:pPr marL="742950" marR="0" lvl="1" indent="-28575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Faraday’s Law                             gives  </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7" name="Group 16"/>
          <p:cNvGrpSpPr/>
          <p:nvPr/>
        </p:nvGrpSpPr>
        <p:grpSpPr>
          <a:xfrm>
            <a:off x="2590800" y="381000"/>
            <a:ext cx="5334000" cy="5257800"/>
            <a:chOff x="2590800" y="381000"/>
            <a:chExt cx="5334000" cy="5257800"/>
          </a:xfrm>
        </p:grpSpPr>
        <p:graphicFrame>
          <p:nvGraphicFramePr>
            <p:cNvPr id="18" name="Object 1024"/>
            <p:cNvGraphicFramePr>
              <a:graphicFrameLocks noChangeAspect="1"/>
            </p:cNvGraphicFramePr>
            <p:nvPr/>
          </p:nvGraphicFramePr>
          <p:xfrm>
            <a:off x="4191000" y="381000"/>
            <a:ext cx="2000250" cy="768350"/>
          </p:xfrm>
          <a:graphic>
            <a:graphicData uri="http://schemas.openxmlformats.org/presentationml/2006/ole">
              <p:oleObj spid="_x0000_s25609" name="Equation" r:id="rId3" imgW="1257120" imgH="482400" progId="Equation.3">
                <p:embed/>
              </p:oleObj>
            </a:graphicData>
          </a:graphic>
        </p:graphicFrame>
        <p:sp>
          <p:nvSpPr>
            <p:cNvPr id="19" name="Rectangle 5"/>
            <p:cNvSpPr>
              <a:spLocks noChangeArrowheads="1"/>
            </p:cNvSpPr>
            <p:nvPr/>
          </p:nvSpPr>
          <p:spPr bwMode="auto">
            <a:xfrm>
              <a:off x="4114800" y="381000"/>
              <a:ext cx="2057400" cy="8382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20" name="Object 1025"/>
            <p:cNvGraphicFramePr>
              <a:graphicFrameLocks noChangeAspect="1"/>
            </p:cNvGraphicFramePr>
            <p:nvPr/>
          </p:nvGraphicFramePr>
          <p:xfrm>
            <a:off x="3841750" y="2057400"/>
            <a:ext cx="4006850" cy="758825"/>
          </p:xfrm>
          <a:graphic>
            <a:graphicData uri="http://schemas.openxmlformats.org/presentationml/2006/ole">
              <p:oleObj spid="_x0000_s25610" name="Equation" r:id="rId4" imgW="2679480" imgH="507960" progId="Equation.3">
                <p:embed/>
              </p:oleObj>
            </a:graphicData>
          </a:graphic>
        </p:graphicFrame>
        <p:sp>
          <p:nvSpPr>
            <p:cNvPr id="21" name="Rectangle 7"/>
            <p:cNvSpPr>
              <a:spLocks noChangeArrowheads="1"/>
            </p:cNvSpPr>
            <p:nvPr/>
          </p:nvSpPr>
          <p:spPr bwMode="auto">
            <a:xfrm>
              <a:off x="3733800" y="1905000"/>
              <a:ext cx="4191000" cy="9906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22" name="Object 1027"/>
            <p:cNvGraphicFramePr>
              <a:graphicFrameLocks noChangeAspect="1"/>
            </p:cNvGraphicFramePr>
            <p:nvPr/>
          </p:nvGraphicFramePr>
          <p:xfrm>
            <a:off x="2590800" y="4572000"/>
            <a:ext cx="838200" cy="323850"/>
          </p:xfrm>
          <a:graphic>
            <a:graphicData uri="http://schemas.openxmlformats.org/presentationml/2006/ole">
              <p:oleObj spid="_x0000_s25611" name="Equation" r:id="rId5" imgW="558720" imgH="215640" progId="Equation.3">
                <p:embed/>
              </p:oleObj>
            </a:graphicData>
          </a:graphic>
        </p:graphicFrame>
        <p:graphicFrame>
          <p:nvGraphicFramePr>
            <p:cNvPr id="23" name="Object 1028"/>
            <p:cNvGraphicFramePr>
              <a:graphicFrameLocks noChangeAspect="1"/>
            </p:cNvGraphicFramePr>
            <p:nvPr/>
          </p:nvGraphicFramePr>
          <p:xfrm>
            <a:off x="4114800" y="4572000"/>
            <a:ext cx="838200" cy="376238"/>
          </p:xfrm>
          <a:graphic>
            <a:graphicData uri="http://schemas.openxmlformats.org/presentationml/2006/ole">
              <p:oleObj spid="_x0000_s25612" name="Equation" r:id="rId6" imgW="507960" imgH="228600" progId="Equation.3">
                <p:embed/>
              </p:oleObj>
            </a:graphicData>
          </a:graphic>
        </p:graphicFrame>
        <p:graphicFrame>
          <p:nvGraphicFramePr>
            <p:cNvPr id="24" name="Object 1029"/>
            <p:cNvGraphicFramePr>
              <a:graphicFrameLocks noChangeAspect="1"/>
            </p:cNvGraphicFramePr>
            <p:nvPr/>
          </p:nvGraphicFramePr>
          <p:xfrm>
            <a:off x="2971800" y="5038725"/>
            <a:ext cx="1524000" cy="371475"/>
          </p:xfrm>
          <a:graphic>
            <a:graphicData uri="http://schemas.openxmlformats.org/presentationml/2006/ole">
              <p:oleObj spid="_x0000_s25613" name="Equation" r:id="rId7" imgW="990360" imgH="241200" progId="Equation.3">
                <p:embed/>
              </p:oleObj>
            </a:graphicData>
          </a:graphic>
        </p:graphicFrame>
        <p:sp>
          <p:nvSpPr>
            <p:cNvPr id="25" name="Rectangle 12"/>
            <p:cNvSpPr>
              <a:spLocks noChangeArrowheads="1"/>
            </p:cNvSpPr>
            <p:nvPr/>
          </p:nvSpPr>
          <p:spPr bwMode="auto">
            <a:xfrm>
              <a:off x="4038600" y="4572000"/>
              <a:ext cx="914400" cy="381000"/>
            </a:xfrm>
            <a:prstGeom prst="rect">
              <a:avLst/>
            </a:prstGeom>
            <a:noFill/>
            <a:ln w="9525">
              <a:solidFill>
                <a:schemeClr val="tx1"/>
              </a:solidFill>
              <a:miter lim="800000"/>
              <a:headEnd/>
              <a:tailEnd/>
            </a:ln>
            <a:effectLst/>
          </p:spPr>
          <p:txBody>
            <a:bodyPr wrap="none" anchor="ctr"/>
            <a:lstStyle/>
            <a:p>
              <a:endParaRPr lang="en-US"/>
            </a:p>
          </p:txBody>
        </p:sp>
        <p:graphicFrame>
          <p:nvGraphicFramePr>
            <p:cNvPr id="26" name="Object 1030"/>
            <p:cNvGraphicFramePr>
              <a:graphicFrameLocks noChangeAspect="1"/>
            </p:cNvGraphicFramePr>
            <p:nvPr/>
          </p:nvGraphicFramePr>
          <p:xfrm>
            <a:off x="5181600" y="5105400"/>
            <a:ext cx="1525588" cy="390525"/>
          </p:xfrm>
          <a:graphic>
            <a:graphicData uri="http://schemas.openxmlformats.org/presentationml/2006/ole">
              <p:oleObj spid="_x0000_s25614" name="Equation" r:id="rId8" imgW="990360" imgH="253800" progId="Equation.3">
                <p:embed/>
              </p:oleObj>
            </a:graphicData>
          </a:graphic>
        </p:graphicFrame>
        <p:sp>
          <p:nvSpPr>
            <p:cNvPr id="27" name="Rectangle 14"/>
            <p:cNvSpPr>
              <a:spLocks noChangeArrowheads="1"/>
            </p:cNvSpPr>
            <p:nvPr/>
          </p:nvSpPr>
          <p:spPr bwMode="auto">
            <a:xfrm>
              <a:off x="5105400" y="4953000"/>
              <a:ext cx="1676400" cy="685800"/>
            </a:xfrm>
            <a:prstGeom prst="rect">
              <a:avLst/>
            </a:prstGeom>
            <a:noFill/>
            <a:ln w="9525">
              <a:solidFill>
                <a:schemeClr val="tx1"/>
              </a:solidFill>
              <a:miter lim="800000"/>
              <a:headEnd/>
              <a:tailEnd/>
            </a:ln>
            <a:effectLst/>
          </p:spPr>
          <p:txBody>
            <a:bodyPr wrap="none" anchor="ctr"/>
            <a:lstStyle/>
            <a:p>
              <a:endParaRPr lang="en-US"/>
            </a:p>
          </p:txBody>
        </p:sp>
      </p:grpSp>
      <p:sp>
        <p:nvSpPr>
          <p:cNvPr id="28" name="TextBox 27"/>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685800" y="76200"/>
            <a:ext cx="7772400" cy="4114800"/>
          </a:xfrm>
        </p:spPr>
        <p:txBody>
          <a:bodyPr/>
          <a:lstStyle/>
          <a:p>
            <a:r>
              <a:rPr lang="en-US" sz="2000" dirty="0"/>
              <a:t>The jump conditions are a set of 6 equations. If we want to find the downstream quantities given the upstream quantities then there are 6 unknowns ( </a:t>
            </a:r>
            <a:r>
              <a:rPr lang="el-GR" sz="2000" dirty="0" smtClean="0"/>
              <a:t>ρ</a:t>
            </a:r>
            <a:r>
              <a:rPr lang="en-US" sz="2000" dirty="0" smtClean="0"/>
              <a:t> </a:t>
            </a:r>
            <a:r>
              <a:rPr lang="en-US" sz="2000" dirty="0"/>
              <a:t>,</a:t>
            </a:r>
            <a:r>
              <a:rPr lang="en-US" sz="2000" i="1" dirty="0" err="1"/>
              <a:t>v</a:t>
            </a:r>
            <a:r>
              <a:rPr lang="en-US" sz="2000" i="1" baseline="-25000" dirty="0" err="1"/>
              <a:t>n,</a:t>
            </a:r>
            <a:r>
              <a:rPr lang="en-US" sz="2000" i="1" dirty="0" err="1"/>
              <a:t>,v</a:t>
            </a:r>
            <a:r>
              <a:rPr lang="en-US" sz="2000" i="1" baseline="-25000" dirty="0" err="1"/>
              <a:t>t</a:t>
            </a:r>
            <a:r>
              <a:rPr lang="en-US" sz="2000" i="1" dirty="0" err="1"/>
              <a:t>,,p,B</a:t>
            </a:r>
            <a:r>
              <a:rPr lang="en-US" sz="2000" i="1" baseline="-25000" dirty="0" err="1"/>
              <a:t>n</a:t>
            </a:r>
            <a:r>
              <a:rPr lang="en-US" sz="2000" i="1" dirty="0" err="1"/>
              <a:t>,B</a:t>
            </a:r>
            <a:r>
              <a:rPr lang="en-US" sz="2000" i="1" baseline="-25000" dirty="0" err="1"/>
              <a:t>t</a:t>
            </a:r>
            <a:r>
              <a:rPr lang="en-US" sz="2000" dirty="0"/>
              <a:t>)</a:t>
            </a:r>
            <a:r>
              <a:rPr lang="en-US" sz="2000" i="1" baseline="-25000" dirty="0"/>
              <a:t>.</a:t>
            </a:r>
          </a:p>
          <a:p>
            <a:r>
              <a:rPr lang="en-US" sz="2000" dirty="0"/>
              <a:t>The solutions to these equations are not necessarily shocks. These conservations laws and a multitude of other discontinuities can also be described by these equations.</a:t>
            </a:r>
          </a:p>
          <a:p>
            <a:endParaRPr lang="en-US" sz="2000" dirty="0"/>
          </a:p>
        </p:txBody>
      </p:sp>
      <p:graphicFrame>
        <p:nvGraphicFramePr>
          <p:cNvPr id="88069" name="Group 5"/>
          <p:cNvGraphicFramePr>
            <a:graphicFrameLocks noGrp="1"/>
          </p:cNvGraphicFramePr>
          <p:nvPr/>
        </p:nvGraphicFramePr>
        <p:xfrm>
          <a:off x="304800" y="2057400"/>
          <a:ext cx="8610600" cy="4382770"/>
        </p:xfrm>
        <a:graphic>
          <a:graphicData uri="http://schemas.openxmlformats.org/drawingml/2006/table">
            <a:tbl>
              <a:tblPr/>
              <a:tblGrid>
                <a:gridCol w="2870200"/>
                <a:gridCol w="2870200"/>
                <a:gridCol w="2870200"/>
              </a:tblGrid>
              <a:tr h="450850">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Types of Discontinuities in Ideal MHD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Contact Discontinuity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Density jumps arbitrary, all others continuous. No plasma flow. Both sides flow together at v</a:t>
                      </a:r>
                      <a:r>
                        <a:rPr kumimoji="0" lang="en-US" sz="2000" b="0" i="0" u="none" strike="noStrike" cap="none" normalizeH="0" baseline="-25000" smtClean="0">
                          <a:ln>
                            <a:noFill/>
                          </a:ln>
                          <a:solidFill>
                            <a:schemeClr val="tx1"/>
                          </a:solidFill>
                          <a:effectLst/>
                          <a:latin typeface="Times New Roman" pitchFamily="18" charset="0"/>
                        </a:rPr>
                        <a:t>t</a:t>
                      </a:r>
                      <a:r>
                        <a:rPr kumimoji="0" lang="en-US" sz="20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Tangential Discontinuity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Complete separation. Plasma pressure and field change arbitrarily, but pressure balance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Rotational Discontinuity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Large amplitude intermediate wave, field and flow change direction but not magnitude.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1857" name="Object 1025"/>
          <p:cNvGraphicFramePr>
            <a:graphicFrameLocks noChangeAspect="1"/>
          </p:cNvGraphicFramePr>
          <p:nvPr/>
        </p:nvGraphicFramePr>
        <p:xfrm>
          <a:off x="4343400" y="2667000"/>
          <a:ext cx="825500" cy="436563"/>
        </p:xfrm>
        <a:graphic>
          <a:graphicData uri="http://schemas.openxmlformats.org/presentationml/2006/ole">
            <p:oleObj spid="_x0000_s26627" name="Equation" r:id="rId3" imgW="431640" imgH="228600" progId="Equation.3">
              <p:embed/>
            </p:oleObj>
          </a:graphicData>
        </a:graphic>
      </p:graphicFrame>
      <p:graphicFrame>
        <p:nvGraphicFramePr>
          <p:cNvPr id="121858" name="Object 1026"/>
          <p:cNvGraphicFramePr>
            <a:graphicFrameLocks noChangeAspect="1"/>
          </p:cNvGraphicFramePr>
          <p:nvPr/>
        </p:nvGraphicFramePr>
        <p:xfrm>
          <a:off x="3454400" y="3962400"/>
          <a:ext cx="812800" cy="457200"/>
        </p:xfrm>
        <a:graphic>
          <a:graphicData uri="http://schemas.openxmlformats.org/presentationml/2006/ole">
            <p:oleObj spid="_x0000_s26628" name="Equation" r:id="rId4" imgW="406080" imgH="228600" progId="Equation.3">
              <p:embed/>
            </p:oleObj>
          </a:graphicData>
        </a:graphic>
      </p:graphicFrame>
      <p:graphicFrame>
        <p:nvGraphicFramePr>
          <p:cNvPr id="121859" name="Object 1027"/>
          <p:cNvGraphicFramePr>
            <a:graphicFrameLocks noChangeAspect="1"/>
          </p:cNvGraphicFramePr>
          <p:nvPr/>
        </p:nvGraphicFramePr>
        <p:xfrm>
          <a:off x="3454400" y="2667000"/>
          <a:ext cx="812800" cy="457200"/>
        </p:xfrm>
        <a:graphic>
          <a:graphicData uri="http://schemas.openxmlformats.org/presentationml/2006/ole">
            <p:oleObj spid="_x0000_s26629" name="Equation" r:id="rId5" imgW="406080" imgH="228600" progId="Equation.3">
              <p:embed/>
            </p:oleObj>
          </a:graphicData>
        </a:graphic>
      </p:graphicFrame>
      <p:graphicFrame>
        <p:nvGraphicFramePr>
          <p:cNvPr id="121860" name="Object 1028"/>
          <p:cNvGraphicFramePr>
            <a:graphicFrameLocks noChangeAspect="1"/>
          </p:cNvGraphicFramePr>
          <p:nvPr/>
        </p:nvGraphicFramePr>
        <p:xfrm>
          <a:off x="4356100" y="3962400"/>
          <a:ext cx="825500" cy="436563"/>
        </p:xfrm>
        <a:graphic>
          <a:graphicData uri="http://schemas.openxmlformats.org/presentationml/2006/ole">
            <p:oleObj spid="_x0000_s26630" name="Equation" r:id="rId6" imgW="431640" imgH="228600" progId="Equation.3">
              <p:embed/>
            </p:oleObj>
          </a:graphicData>
        </a:graphic>
      </p:graphicFrame>
      <p:graphicFrame>
        <p:nvGraphicFramePr>
          <p:cNvPr id="121861" name="Object 1029"/>
          <p:cNvGraphicFramePr>
            <a:graphicFrameLocks noChangeAspect="1"/>
          </p:cNvGraphicFramePr>
          <p:nvPr/>
        </p:nvGraphicFramePr>
        <p:xfrm>
          <a:off x="3505200" y="5715000"/>
          <a:ext cx="1676400" cy="457200"/>
        </p:xfrm>
        <a:graphic>
          <a:graphicData uri="http://schemas.openxmlformats.org/presentationml/2006/ole">
            <p:oleObj spid="_x0000_s26631" name="Equation" r:id="rId7" imgW="977760" imgH="266400" progId="Equation.3">
              <p:embed/>
            </p:oleObj>
          </a:graphicData>
        </a:graphic>
      </p:graphicFrame>
      <p:graphicFrame>
        <p:nvGraphicFramePr>
          <p:cNvPr id="121862" name="Object 1030"/>
          <p:cNvGraphicFramePr>
            <a:graphicFrameLocks noChangeAspect="1"/>
          </p:cNvGraphicFramePr>
          <p:nvPr/>
        </p:nvGraphicFramePr>
        <p:xfrm>
          <a:off x="3352800" y="5257800"/>
          <a:ext cx="812800" cy="457200"/>
        </p:xfrm>
        <a:graphic>
          <a:graphicData uri="http://schemas.openxmlformats.org/presentationml/2006/ole">
            <p:oleObj spid="_x0000_s26632" name="Equation" r:id="rId8" imgW="406080" imgH="228600" progId="Equation.3">
              <p:embed/>
            </p:oleObj>
          </a:graphicData>
        </a:graphic>
      </p:graphicFrame>
      <p:graphicFrame>
        <p:nvGraphicFramePr>
          <p:cNvPr id="121863" name="Object 1031"/>
          <p:cNvGraphicFramePr>
            <a:graphicFrameLocks noChangeAspect="1"/>
          </p:cNvGraphicFramePr>
          <p:nvPr/>
        </p:nvGraphicFramePr>
        <p:xfrm>
          <a:off x="4343400" y="5278438"/>
          <a:ext cx="825500" cy="436562"/>
        </p:xfrm>
        <a:graphic>
          <a:graphicData uri="http://schemas.openxmlformats.org/presentationml/2006/ole">
            <p:oleObj spid="_x0000_s26633" name="Equation" r:id="rId9" imgW="431640" imgH="228600" progId="Equation.3">
              <p:embed/>
            </p:oleObj>
          </a:graphicData>
        </a:graphic>
      </p:graphicFrame>
      <p:sp>
        <p:nvSpPr>
          <p:cNvPr id="13" name="TextBox 12"/>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nvGraphicFramePr>
        <p:xfrm>
          <a:off x="1447800" y="227013"/>
          <a:ext cx="6096000" cy="6247765"/>
        </p:xfrm>
        <a:graphic>
          <a:graphicData uri="http://schemas.openxmlformats.org/drawingml/2006/table">
            <a:tbl>
              <a:tblPr/>
              <a:tblGrid>
                <a:gridCol w="2032000"/>
                <a:gridCol w="2032000"/>
                <a:gridCol w="2032000"/>
              </a:tblGrid>
              <a:tr h="581025">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Types of Shocks in Ideal MHD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Shock Waves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Flow crosses surface of discontinuity accompanied by compression.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Parallel Shock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 unchanged by shock.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Perpendicular Shock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P  and B increase at shock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Oblique Shocks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Fast Shock</a:t>
                      </a: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P, and B increase, B bends away from normal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Slow Shock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P increases, B decreases, B bends toward normal.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Intermediate                      Shock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B rotates 180</a:t>
                      </a:r>
                      <a:r>
                        <a:rPr kumimoji="0" lang="en-US" sz="1600" b="0" i="0" u="none" strike="noStrike" cap="none" normalizeH="0" baseline="30000" smtClean="0">
                          <a:ln>
                            <a:noFill/>
                          </a:ln>
                          <a:solidFill>
                            <a:schemeClr val="tx1"/>
                          </a:solidFill>
                          <a:effectLst/>
                          <a:latin typeface="Times New Roman" pitchFamily="18" charset="0"/>
                        </a:rPr>
                        <a:t>0 </a:t>
                      </a:r>
                      <a:r>
                        <a:rPr kumimoji="0" lang="en-US" sz="1600" b="0" i="0" u="none" strike="noStrike" cap="none" normalizeH="0" baseline="0" smtClean="0">
                          <a:ln>
                            <a:noFill/>
                          </a:ln>
                          <a:solidFill>
                            <a:schemeClr val="tx1"/>
                          </a:solidFill>
                          <a:effectLst/>
                          <a:latin typeface="Times New Roman" pitchFamily="18" charset="0"/>
                        </a:rPr>
                        <a:t>in shock plane, density jump in anisotropic case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9126" name="Object 38"/>
          <p:cNvGraphicFramePr>
            <a:graphicFrameLocks noChangeAspect="1"/>
          </p:cNvGraphicFramePr>
          <p:nvPr/>
        </p:nvGraphicFramePr>
        <p:xfrm>
          <a:off x="4191000" y="985838"/>
          <a:ext cx="685800" cy="385762"/>
        </p:xfrm>
        <a:graphic>
          <a:graphicData uri="http://schemas.openxmlformats.org/presentationml/2006/ole">
            <p:oleObj spid="_x0000_s27650" name="Equation" r:id="rId3" imgW="406080" imgH="228600" progId="Equation.3">
              <p:embed/>
            </p:oleObj>
          </a:graphicData>
        </a:graphic>
      </p:graphicFrame>
      <p:graphicFrame>
        <p:nvGraphicFramePr>
          <p:cNvPr id="89127" name="Object 39"/>
          <p:cNvGraphicFramePr>
            <a:graphicFrameLocks noChangeAspect="1"/>
          </p:cNvGraphicFramePr>
          <p:nvPr/>
        </p:nvGraphicFramePr>
        <p:xfrm>
          <a:off x="4191000" y="1922463"/>
          <a:ext cx="666750" cy="363537"/>
        </p:xfrm>
        <a:graphic>
          <a:graphicData uri="http://schemas.openxmlformats.org/presentationml/2006/ole">
            <p:oleObj spid="_x0000_s27651" name="Equation" r:id="rId4" imgW="419040" imgH="228600" progId="Equation.3">
              <p:embed/>
            </p:oleObj>
          </a:graphicData>
        </a:graphic>
      </p:graphicFrame>
      <p:graphicFrame>
        <p:nvGraphicFramePr>
          <p:cNvPr id="89128" name="Object 40"/>
          <p:cNvGraphicFramePr>
            <a:graphicFrameLocks noChangeAspect="1"/>
          </p:cNvGraphicFramePr>
          <p:nvPr/>
        </p:nvGraphicFramePr>
        <p:xfrm>
          <a:off x="4191000" y="2532063"/>
          <a:ext cx="685800" cy="363537"/>
        </p:xfrm>
        <a:graphic>
          <a:graphicData uri="http://schemas.openxmlformats.org/presentationml/2006/ole">
            <p:oleObj spid="_x0000_s27652" name="Equation" r:id="rId5" imgW="431640" imgH="228600" progId="Equation.3">
              <p:embed/>
            </p:oleObj>
          </a:graphicData>
        </a:graphic>
      </p:graphicFrame>
      <p:graphicFrame>
        <p:nvGraphicFramePr>
          <p:cNvPr id="89129" name="Object 41"/>
          <p:cNvGraphicFramePr>
            <a:graphicFrameLocks noChangeAspect="1"/>
          </p:cNvGraphicFramePr>
          <p:nvPr/>
        </p:nvGraphicFramePr>
        <p:xfrm>
          <a:off x="3886200" y="3238500"/>
          <a:ext cx="1295400" cy="342900"/>
        </p:xfrm>
        <a:graphic>
          <a:graphicData uri="http://schemas.openxmlformats.org/presentationml/2006/ole">
            <p:oleObj spid="_x0000_s27653" name="Equation" r:id="rId6" imgW="863280" imgH="228600" progId="Equation.3">
              <p:embed/>
            </p:oleObj>
          </a:graphicData>
        </a:graphic>
      </p:graphicFrame>
      <p:sp>
        <p:nvSpPr>
          <p:cNvPr id="7" name="TextBox 6"/>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Dipole Field Components</a:t>
            </a:r>
            <a:endParaRPr lang="en-US" dirty="0"/>
          </a:p>
        </p:txBody>
      </p:sp>
      <p:sp>
        <p:nvSpPr>
          <p:cNvPr id="3" name="Rectangle 3"/>
          <p:cNvSpPr txBox="1">
            <a:spLocks noChangeArrowheads="1"/>
          </p:cNvSpPr>
          <p:nvPr/>
        </p:nvSpPr>
        <p:spPr>
          <a:xfrm>
            <a:off x="838200" y="1371600"/>
            <a:ext cx="7772400" cy="4953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To a first approximation the magnetic field of the Earth can be expressed a that of the dipole. The dipole moment of the Earth is tilted ~11</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0</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to the rotation axis with a present day value of 8·10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15 </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Tm</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3 </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or 30.4·10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-6 </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TR</a:t>
            </a:r>
            <a:r>
              <a:rPr kumimoji="0" lang="en-US" sz="20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E</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3</a:t>
            </a:r>
            <a:r>
              <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where</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R</a:t>
            </a:r>
            <a:r>
              <a:rPr kumimoji="0" lang="en-US" sz="20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E</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=6371 km (one Earth radius).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 a coordinate system fixed to this dipole moment</a:t>
            </a:r>
            <a:b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where </a:t>
            </a:r>
            <a:r>
              <a:rPr kumimoji="0" lang="el-GR" sz="20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θ </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is the magnetic </a:t>
            </a:r>
            <a:r>
              <a:rPr kumimoji="0" lang="en-US" sz="20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colatitude</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M is the dipole magnetic moment.</a:t>
            </a:r>
          </a:p>
          <a:p>
            <a:pPr marL="342900" lvl="0" indent="-342900">
              <a:spcBef>
                <a:spcPct val="20000"/>
              </a:spcBef>
              <a:buFont typeface="Arial" pitchFamily="34" charset="0"/>
              <a:buChar char="•"/>
            </a:pPr>
            <a:r>
              <a:rPr lang="en-US" sz="2000" dirty="0">
                <a:latin typeface="Times New Roman" pitchFamily="18" charset="0"/>
                <a:cs typeface="Times New Roman" pitchFamily="18" charset="0"/>
              </a:rPr>
              <a:t>The dipole moment of the Earth presently is ~</a:t>
            </a:r>
            <a:r>
              <a:rPr lang="en-US" sz="2000" dirty="0" smtClean="0">
                <a:latin typeface="Times New Roman" pitchFamily="18" charset="0"/>
                <a:cs typeface="Times New Roman" pitchFamily="18" charset="0"/>
              </a:rPr>
              <a:t>8</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10</a:t>
            </a:r>
            <a:r>
              <a:rPr lang="en-US" sz="2000" baseline="30000" dirty="0" smtClean="0">
                <a:latin typeface="Times New Roman" pitchFamily="18" charset="0"/>
                <a:cs typeface="Times New Roman" pitchFamily="18" charset="0"/>
              </a:rPr>
              <a:t>15</a:t>
            </a:r>
            <a:r>
              <a:rPr lang="en-US" sz="2000" dirty="0" smtClean="0">
                <a:latin typeface="Times New Roman" pitchFamily="18" charset="0"/>
                <a:cs typeface="Times New Roman" pitchFamily="18" charset="0"/>
              </a:rPr>
              <a:t>T </a:t>
            </a:r>
            <a:r>
              <a:rPr lang="en-US" sz="2000" dirty="0">
                <a:latin typeface="Times New Roman" pitchFamily="18" charset="0"/>
                <a:cs typeface="Times New Roman" pitchFamily="18" charset="0"/>
              </a:rPr>
              <a:t>m</a:t>
            </a:r>
            <a:r>
              <a:rPr lang="en-US" sz="2000" baseline="30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a:t>
            </a:r>
            <a:r>
              <a:rPr lang="en-US" sz="2000" dirty="0" smtClean="0">
                <a:latin typeface="Times New Roman" pitchFamily="18" charset="0"/>
                <a:cs typeface="Times New Roman" pitchFamily="18" charset="0"/>
              </a:rPr>
              <a:t>10</a:t>
            </a:r>
            <a:r>
              <a:rPr lang="en-US" sz="2000" baseline="30000" dirty="0" smtClean="0">
                <a:latin typeface="Times New Roman" pitchFamily="18" charset="0"/>
                <a:cs typeface="Times New Roman" pitchFamily="18" charset="0"/>
              </a:rPr>
              <a:t>-5</a:t>
            </a:r>
            <a:r>
              <a:rPr lang="en-US" sz="2000" dirty="0" smtClean="0">
                <a:latin typeface="Times New Roman" pitchFamily="18" charset="0"/>
                <a:cs typeface="Times New Roman" pitchFamily="18" charset="0"/>
              </a:rPr>
              <a:t>TR</a:t>
            </a:r>
            <a:r>
              <a:rPr lang="en-US" sz="2000" baseline="-25000" dirty="0" smtClean="0">
                <a:latin typeface="Times New Roman" pitchFamily="18" charset="0"/>
                <a:cs typeface="Times New Roman" pitchFamily="18" charset="0"/>
              </a:rPr>
              <a:t>E</a:t>
            </a:r>
            <a:r>
              <a:rPr lang="en-US" sz="2000" baseline="30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1600200" y="3200400"/>
          <a:ext cx="2667000" cy="1415382"/>
        </p:xfrm>
        <a:graphic>
          <a:graphicData uri="http://schemas.openxmlformats.org/presentationml/2006/ole">
            <p:oleObj spid="_x0000_s2050" name="Equation" r:id="rId3" imgW="1434960" imgH="761760" progId="Equation.DSMT4">
              <p:embed/>
            </p:oleObj>
          </a:graphicData>
        </a:graphic>
      </p:graphicFrame>
      <p:graphicFrame>
        <p:nvGraphicFramePr>
          <p:cNvPr id="2051" name="Object 3"/>
          <p:cNvGraphicFramePr>
            <a:graphicFrameLocks noChangeAspect="1"/>
          </p:cNvGraphicFramePr>
          <p:nvPr/>
        </p:nvGraphicFramePr>
        <p:xfrm>
          <a:off x="4876800" y="3200400"/>
          <a:ext cx="2486396" cy="1447800"/>
        </p:xfrm>
        <a:graphic>
          <a:graphicData uri="http://schemas.openxmlformats.org/presentationml/2006/ole">
            <p:oleObj spid="_x0000_s2051" name="Equation" r:id="rId4" imgW="1307880" imgH="761760" progId="Equation.3">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609600"/>
            <a:ext cx="7772400" cy="1447800"/>
          </a:xfrm>
        </p:spPr>
        <p:txBody>
          <a:bodyPr>
            <a:normAutofit/>
          </a:bodyPr>
          <a:lstStyle/>
          <a:p>
            <a:pPr algn="l">
              <a:buFontTx/>
              <a:buChar char="•"/>
            </a:pPr>
            <a:r>
              <a:rPr lang="en-US" sz="2000" dirty="0"/>
              <a:t>Configuration of magnetic field lines for fast and slow shocks. The lines are closer together for a fast shock, indicating that the field strength increases. [From </a:t>
            </a:r>
            <a:r>
              <a:rPr lang="en-US" sz="2000" i="1" dirty="0"/>
              <a:t>Burgess, </a:t>
            </a:r>
            <a:r>
              <a:rPr lang="en-US" sz="2000" dirty="0"/>
              <a:t>1995].</a:t>
            </a:r>
          </a:p>
        </p:txBody>
      </p:sp>
      <p:pic>
        <p:nvPicPr>
          <p:cNvPr id="90115" name="Picture 3" descr="\\Erinpc\c\rayscans\image6.tif"/>
          <p:cNvPicPr>
            <a:picLocks noChangeAspect="1" noChangeArrowheads="1"/>
          </p:cNvPicPr>
          <p:nvPr/>
        </p:nvPicPr>
        <p:blipFill>
          <a:blip r:embed="rId2" cstate="print"/>
          <a:srcRect/>
          <a:stretch>
            <a:fillRect/>
          </a:stretch>
        </p:blipFill>
        <p:spPr bwMode="auto">
          <a:xfrm>
            <a:off x="2362200" y="2005013"/>
            <a:ext cx="4953000" cy="3332162"/>
          </a:xfrm>
          <a:prstGeom prst="rect">
            <a:avLst/>
          </a:prstGeom>
          <a:noFill/>
        </p:spPr>
      </p:pic>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6"/>
          <p:cNvSpPr>
            <a:spLocks noGrp="1" noChangeArrowheads="1"/>
          </p:cNvSpPr>
          <p:nvPr>
            <p:ph type="title"/>
          </p:nvPr>
        </p:nvSpPr>
        <p:spPr>
          <a:xfrm>
            <a:off x="685800" y="228600"/>
            <a:ext cx="7772400" cy="914400"/>
          </a:xfrm>
        </p:spPr>
        <p:txBody>
          <a:bodyPr/>
          <a:lstStyle/>
          <a:p>
            <a:r>
              <a:rPr lang="en-US"/>
              <a:t>Functions of Magnetosheath</a:t>
            </a:r>
          </a:p>
        </p:txBody>
      </p:sp>
      <p:pic>
        <p:nvPicPr>
          <p:cNvPr id="100355" name="Picture 1027" descr="C:\Documents and Settings\song\Desktop\scan1.png"/>
          <p:cNvPicPr>
            <a:picLocks noChangeAspect="1" noChangeArrowheads="1"/>
          </p:cNvPicPr>
          <p:nvPr/>
        </p:nvPicPr>
        <p:blipFill>
          <a:blip r:embed="rId2" cstate="print"/>
          <a:srcRect/>
          <a:stretch>
            <a:fillRect/>
          </a:stretch>
        </p:blipFill>
        <p:spPr bwMode="auto">
          <a:xfrm>
            <a:off x="2667000" y="1447800"/>
            <a:ext cx="5715000" cy="5189538"/>
          </a:xfrm>
          <a:prstGeom prst="rect">
            <a:avLst/>
          </a:prstGeom>
          <a:noFill/>
        </p:spPr>
      </p:pic>
      <p:sp>
        <p:nvSpPr>
          <p:cNvPr id="100356" name="Text Box 1028"/>
          <p:cNvSpPr txBox="1">
            <a:spLocks noChangeArrowheads="1"/>
          </p:cNvSpPr>
          <p:nvPr/>
        </p:nvSpPr>
        <p:spPr bwMode="auto">
          <a:xfrm>
            <a:off x="228600" y="1371600"/>
            <a:ext cx="3048000" cy="1552575"/>
          </a:xfrm>
          <a:prstGeom prst="rect">
            <a:avLst/>
          </a:prstGeom>
          <a:noFill/>
          <a:ln w="9525">
            <a:noFill/>
            <a:miter lim="800000"/>
            <a:headEnd/>
            <a:tailEnd/>
          </a:ln>
          <a:effectLst/>
        </p:spPr>
        <p:txBody>
          <a:bodyPr>
            <a:spAutoFit/>
          </a:bodyPr>
          <a:lstStyle/>
          <a:p>
            <a:pPr algn="l">
              <a:spcBef>
                <a:spcPct val="50000"/>
              </a:spcBef>
            </a:pPr>
            <a:r>
              <a:rPr lang="en-US"/>
              <a:t>Diverts the solar wind flow and bends the IMF around the magnetopause</a:t>
            </a:r>
          </a:p>
        </p:txBody>
      </p:sp>
      <p:sp>
        <p:nvSpPr>
          <p:cNvPr id="5" name="TextBox 4"/>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152400"/>
            <a:ext cx="7772400" cy="457200"/>
          </a:xfrm>
        </p:spPr>
        <p:txBody>
          <a:bodyPr>
            <a:normAutofit fontScale="90000"/>
          </a:bodyPr>
          <a:lstStyle/>
          <a:p>
            <a:r>
              <a:rPr lang="en-US" sz="3600"/>
              <a:t>Internal Structure of the Magnetosheath</a:t>
            </a:r>
          </a:p>
        </p:txBody>
      </p:sp>
      <p:pic>
        <p:nvPicPr>
          <p:cNvPr id="80899" name="Picture 3" descr="C:\Documents and Settings\song\Desktop\78260-GDCF.jpg"/>
          <p:cNvPicPr>
            <a:picLocks noChangeAspect="1" noChangeArrowheads="1"/>
          </p:cNvPicPr>
          <p:nvPr/>
        </p:nvPicPr>
        <p:blipFill>
          <a:blip r:embed="rId2" cstate="print"/>
          <a:srcRect/>
          <a:stretch>
            <a:fillRect/>
          </a:stretch>
        </p:blipFill>
        <p:spPr bwMode="auto">
          <a:xfrm>
            <a:off x="0" y="949325"/>
            <a:ext cx="4191000" cy="5908675"/>
          </a:xfrm>
          <a:prstGeom prst="rect">
            <a:avLst/>
          </a:prstGeom>
          <a:noFill/>
        </p:spPr>
      </p:pic>
      <p:pic>
        <p:nvPicPr>
          <p:cNvPr id="80900" name="Picture 4" descr="C:\Documents and Settings\song\Desktop\78260_norm.jpg"/>
          <p:cNvPicPr>
            <a:picLocks noChangeAspect="1" noChangeArrowheads="1"/>
          </p:cNvPicPr>
          <p:nvPr/>
        </p:nvPicPr>
        <p:blipFill>
          <a:blip r:embed="rId3" cstate="print"/>
          <a:srcRect/>
          <a:stretch>
            <a:fillRect/>
          </a:stretch>
        </p:blipFill>
        <p:spPr bwMode="auto">
          <a:xfrm>
            <a:off x="4191000" y="846138"/>
            <a:ext cx="3960813" cy="6011862"/>
          </a:xfrm>
          <a:prstGeom prst="rect">
            <a:avLst/>
          </a:prstGeom>
          <a:noFill/>
        </p:spPr>
      </p:pic>
      <p:sp>
        <p:nvSpPr>
          <p:cNvPr id="80901" name="Text Box 5"/>
          <p:cNvSpPr txBox="1">
            <a:spLocks noChangeArrowheads="1"/>
          </p:cNvSpPr>
          <p:nvPr/>
        </p:nvSpPr>
        <p:spPr bwMode="auto">
          <a:xfrm>
            <a:off x="8351838" y="3589338"/>
            <a:ext cx="792162" cy="517525"/>
          </a:xfrm>
          <a:prstGeom prst="rect">
            <a:avLst/>
          </a:prstGeom>
          <a:noFill/>
          <a:ln w="9525">
            <a:noFill/>
            <a:miter lim="800000"/>
            <a:headEnd/>
            <a:tailEnd/>
          </a:ln>
          <a:effectLst/>
        </p:spPr>
        <p:txBody>
          <a:bodyPr>
            <a:spAutoFit/>
          </a:bodyPr>
          <a:lstStyle/>
          <a:p>
            <a:pPr algn="l" eaLnBrk="1" hangingPunct="1">
              <a:spcBef>
                <a:spcPct val="50000"/>
              </a:spcBef>
            </a:pPr>
            <a:r>
              <a:rPr lang="en-US" sz="1400"/>
              <a:t>Bow Shock</a:t>
            </a:r>
          </a:p>
        </p:txBody>
      </p:sp>
      <p:sp>
        <p:nvSpPr>
          <p:cNvPr id="80902" name="Text Box 6"/>
          <p:cNvSpPr txBox="1">
            <a:spLocks noChangeArrowheads="1"/>
          </p:cNvSpPr>
          <p:nvPr/>
        </p:nvSpPr>
        <p:spPr bwMode="auto">
          <a:xfrm>
            <a:off x="8301038" y="4579938"/>
            <a:ext cx="842962" cy="517525"/>
          </a:xfrm>
          <a:prstGeom prst="rect">
            <a:avLst/>
          </a:prstGeom>
          <a:noFill/>
          <a:ln w="9525">
            <a:noFill/>
            <a:miter lim="800000"/>
            <a:headEnd/>
            <a:tailEnd/>
          </a:ln>
          <a:effectLst/>
        </p:spPr>
        <p:txBody>
          <a:bodyPr>
            <a:spAutoFit/>
          </a:bodyPr>
          <a:lstStyle/>
          <a:p>
            <a:pPr algn="l" eaLnBrk="1" hangingPunct="1">
              <a:spcBef>
                <a:spcPct val="50000"/>
              </a:spcBef>
            </a:pPr>
            <a:r>
              <a:rPr lang="en-US" sz="1400"/>
              <a:t>Magnetopause</a:t>
            </a:r>
          </a:p>
        </p:txBody>
      </p:sp>
      <p:sp>
        <p:nvSpPr>
          <p:cNvPr id="80903" name="Text Box 7"/>
          <p:cNvSpPr txBox="1">
            <a:spLocks noChangeArrowheads="1"/>
          </p:cNvSpPr>
          <p:nvPr/>
        </p:nvSpPr>
        <p:spPr bwMode="auto">
          <a:xfrm>
            <a:off x="8351838" y="5418138"/>
            <a:ext cx="792162" cy="942975"/>
          </a:xfrm>
          <a:prstGeom prst="rect">
            <a:avLst/>
          </a:prstGeom>
          <a:noFill/>
          <a:ln w="9525">
            <a:noFill/>
            <a:miter lim="800000"/>
            <a:headEnd/>
            <a:tailEnd/>
          </a:ln>
          <a:effectLst/>
        </p:spPr>
        <p:txBody>
          <a:bodyPr>
            <a:spAutoFit/>
          </a:bodyPr>
          <a:lstStyle/>
          <a:p>
            <a:pPr algn="l" eaLnBrk="1" hangingPunct="1">
              <a:spcBef>
                <a:spcPct val="50000"/>
              </a:spcBef>
            </a:pPr>
            <a:r>
              <a:rPr lang="en-US" sz="1400"/>
              <a:t>Post-bow shock density</a:t>
            </a:r>
          </a:p>
        </p:txBody>
      </p:sp>
      <p:sp>
        <p:nvSpPr>
          <p:cNvPr id="80904" name="Line 8"/>
          <p:cNvSpPr>
            <a:spLocks noChangeShapeType="1"/>
          </p:cNvSpPr>
          <p:nvPr/>
        </p:nvSpPr>
        <p:spPr bwMode="auto">
          <a:xfrm flipH="1">
            <a:off x="8158163" y="5605463"/>
            <a:ext cx="147637" cy="1587"/>
          </a:xfrm>
          <a:prstGeom prst="line">
            <a:avLst/>
          </a:prstGeom>
          <a:noFill/>
          <a:ln w="28575">
            <a:solidFill>
              <a:schemeClr val="tx1"/>
            </a:solidFill>
            <a:round/>
            <a:headEnd/>
            <a:tailEnd type="triangle" w="med" len="med"/>
          </a:ln>
          <a:effectLst/>
        </p:spPr>
        <p:txBody>
          <a:bodyPr/>
          <a:lstStyle/>
          <a:p>
            <a:endParaRPr lang="en-US"/>
          </a:p>
        </p:txBody>
      </p:sp>
      <p:sp>
        <p:nvSpPr>
          <p:cNvPr id="80905" name="Line 9"/>
          <p:cNvSpPr>
            <a:spLocks noChangeShapeType="1"/>
          </p:cNvSpPr>
          <p:nvPr/>
        </p:nvSpPr>
        <p:spPr bwMode="auto">
          <a:xfrm flipH="1">
            <a:off x="8183563" y="4767263"/>
            <a:ext cx="198437" cy="152400"/>
          </a:xfrm>
          <a:prstGeom prst="line">
            <a:avLst/>
          </a:prstGeom>
          <a:noFill/>
          <a:ln w="28575">
            <a:solidFill>
              <a:schemeClr val="tx1"/>
            </a:solidFill>
            <a:round/>
            <a:headEnd/>
            <a:tailEnd type="triangle" w="med" len="med"/>
          </a:ln>
          <a:effectLst/>
        </p:spPr>
        <p:txBody>
          <a:bodyPr/>
          <a:lstStyle/>
          <a:p>
            <a:endParaRPr lang="en-US"/>
          </a:p>
        </p:txBody>
      </p:sp>
      <p:sp>
        <p:nvSpPr>
          <p:cNvPr id="80906" name="Line 10"/>
          <p:cNvSpPr>
            <a:spLocks noChangeShapeType="1"/>
          </p:cNvSpPr>
          <p:nvPr/>
        </p:nvSpPr>
        <p:spPr bwMode="auto">
          <a:xfrm flipH="1" flipV="1">
            <a:off x="8183563" y="3700463"/>
            <a:ext cx="198437" cy="152400"/>
          </a:xfrm>
          <a:prstGeom prst="line">
            <a:avLst/>
          </a:prstGeom>
          <a:noFill/>
          <a:ln w="28575">
            <a:solidFill>
              <a:schemeClr val="tx1"/>
            </a:solidFill>
            <a:round/>
            <a:headEnd/>
            <a:tailEnd type="triangle" w="med" len="med"/>
          </a:ln>
          <a:effectLst/>
        </p:spPr>
        <p:txBody>
          <a:bodyPr/>
          <a:lstStyle/>
          <a:p>
            <a:endParaRPr lang="en-US"/>
          </a:p>
        </p:txBody>
      </p:sp>
      <p:sp>
        <p:nvSpPr>
          <p:cNvPr id="11" name="TextBox 10"/>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a:xfrm>
            <a:off x="533400" y="0"/>
            <a:ext cx="7772400" cy="762000"/>
          </a:xfrm>
        </p:spPr>
        <p:txBody>
          <a:bodyPr/>
          <a:lstStyle/>
          <a:p>
            <a:r>
              <a:rPr lang="en-US" sz="3600"/>
              <a:t>Slow Shock in the Magnetosheath</a:t>
            </a:r>
          </a:p>
        </p:txBody>
      </p:sp>
      <p:pic>
        <p:nvPicPr>
          <p:cNvPr id="81923" name="Picture 1027" descr="C:\Documents and Settings\song\Desktop\Double-Norm.jpg"/>
          <p:cNvPicPr>
            <a:picLocks noChangeAspect="1" noChangeArrowheads="1"/>
          </p:cNvPicPr>
          <p:nvPr/>
        </p:nvPicPr>
        <p:blipFill>
          <a:blip r:embed="rId2" cstate="print"/>
          <a:srcRect/>
          <a:stretch>
            <a:fillRect/>
          </a:stretch>
        </p:blipFill>
        <p:spPr bwMode="auto">
          <a:xfrm>
            <a:off x="304800" y="1260475"/>
            <a:ext cx="4054269" cy="5597525"/>
          </a:xfrm>
          <a:prstGeom prst="rect">
            <a:avLst/>
          </a:prstGeom>
          <a:noFill/>
        </p:spPr>
      </p:pic>
      <p:pic>
        <p:nvPicPr>
          <p:cNvPr id="81924" name="Picture 1028" descr="C:\Documents and Settings\song\Desktop\78255_norm.jpg"/>
          <p:cNvPicPr>
            <a:picLocks noChangeAspect="1" noChangeArrowheads="1"/>
          </p:cNvPicPr>
          <p:nvPr/>
        </p:nvPicPr>
        <p:blipFill>
          <a:blip r:embed="rId3" cstate="print"/>
          <a:srcRect/>
          <a:stretch>
            <a:fillRect/>
          </a:stretch>
        </p:blipFill>
        <p:spPr bwMode="auto">
          <a:xfrm>
            <a:off x="4495800" y="925513"/>
            <a:ext cx="4648200" cy="5932487"/>
          </a:xfrm>
          <a:prstGeom prst="rect">
            <a:avLst/>
          </a:prstGeom>
          <a:noFill/>
        </p:spPr>
      </p:pic>
      <p:sp>
        <p:nvSpPr>
          <p:cNvPr id="5" name="TextBox 4"/>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6" name="Picture 10" descr="\\Erinpc\c\rayscans\image5.tif"/>
          <p:cNvPicPr>
            <a:picLocks noChangeAspect="1" noChangeArrowheads="1"/>
          </p:cNvPicPr>
          <p:nvPr/>
        </p:nvPicPr>
        <p:blipFill>
          <a:blip r:embed="rId3" cstate="print"/>
          <a:srcRect/>
          <a:stretch>
            <a:fillRect/>
          </a:stretch>
        </p:blipFill>
        <p:spPr bwMode="auto">
          <a:xfrm>
            <a:off x="4876800" y="3429000"/>
            <a:ext cx="4267200" cy="3033713"/>
          </a:xfrm>
          <a:prstGeom prst="rect">
            <a:avLst/>
          </a:prstGeom>
          <a:noFill/>
        </p:spPr>
      </p:pic>
      <p:sp>
        <p:nvSpPr>
          <p:cNvPr id="91138" name="Rectangle 2"/>
          <p:cNvSpPr>
            <a:spLocks noGrp="1" noChangeArrowheads="1"/>
          </p:cNvSpPr>
          <p:nvPr>
            <p:ph type="title"/>
          </p:nvPr>
        </p:nvSpPr>
        <p:spPr>
          <a:xfrm>
            <a:off x="685800" y="228600"/>
            <a:ext cx="7772400" cy="838200"/>
          </a:xfrm>
        </p:spPr>
        <p:txBody>
          <a:bodyPr>
            <a:normAutofit/>
          </a:bodyPr>
          <a:lstStyle/>
          <a:p>
            <a:r>
              <a:rPr lang="en-US" dirty="0" smtClean="0"/>
              <a:t>Foreshock</a:t>
            </a:r>
            <a:endParaRPr lang="en-US" dirty="0"/>
          </a:p>
        </p:txBody>
      </p:sp>
      <p:sp>
        <p:nvSpPr>
          <p:cNvPr id="91139" name="Rectangle 3"/>
          <p:cNvSpPr>
            <a:spLocks noGrp="1" noChangeArrowheads="1"/>
          </p:cNvSpPr>
          <p:nvPr>
            <p:ph type="body" sz="half" idx="1"/>
          </p:nvPr>
        </p:nvSpPr>
        <p:spPr>
          <a:xfrm>
            <a:off x="0" y="1295400"/>
            <a:ext cx="5029200" cy="4953000"/>
          </a:xfrm>
        </p:spPr>
        <p:txBody>
          <a:bodyPr>
            <a:normAutofit/>
          </a:bodyPr>
          <a:lstStyle/>
          <a:p>
            <a:pPr>
              <a:lnSpc>
                <a:spcPct val="90000"/>
              </a:lnSpc>
            </a:pPr>
            <a:r>
              <a:rPr lang="en-US" sz="1800" dirty="0"/>
              <a:t>Particles can be accelerated in the shock (ions to 100’s of </a:t>
            </a:r>
            <a:r>
              <a:rPr lang="en-US" sz="1800" dirty="0" err="1"/>
              <a:t>keV</a:t>
            </a:r>
            <a:r>
              <a:rPr lang="en-US" sz="1800" dirty="0"/>
              <a:t> and electrons to 10’s of </a:t>
            </a:r>
            <a:r>
              <a:rPr lang="en-US" sz="1800" dirty="0" err="1"/>
              <a:t>keV</a:t>
            </a:r>
            <a:r>
              <a:rPr lang="en-US" sz="1800" dirty="0"/>
              <a:t>).</a:t>
            </a:r>
          </a:p>
          <a:p>
            <a:pPr>
              <a:lnSpc>
                <a:spcPct val="90000"/>
              </a:lnSpc>
            </a:pPr>
            <a:r>
              <a:rPr lang="en-US" sz="1800" dirty="0"/>
              <a:t>Some can leak out and if they have sufficiently high energies they can out run the shock. (This is a unique property of </a:t>
            </a:r>
            <a:r>
              <a:rPr lang="en-US" sz="1800" dirty="0" err="1"/>
              <a:t>collisionless</a:t>
            </a:r>
            <a:r>
              <a:rPr lang="en-US" sz="1800" dirty="0"/>
              <a:t> shocks.)</a:t>
            </a:r>
          </a:p>
          <a:p>
            <a:pPr>
              <a:lnSpc>
                <a:spcPct val="90000"/>
              </a:lnSpc>
            </a:pPr>
            <a:r>
              <a:rPr lang="en-US" sz="1800" dirty="0"/>
              <a:t>At Earth the interplanetary magnetic field has an angle to the Sun-Earth line of about 45</a:t>
            </a:r>
            <a:r>
              <a:rPr lang="en-US" sz="1800" baseline="30000" dirty="0"/>
              <a:t>0</a:t>
            </a:r>
            <a:r>
              <a:rPr lang="en-US" sz="1800" dirty="0"/>
              <a:t>. The first field line to touch the shock is the tangent field line.</a:t>
            </a:r>
          </a:p>
          <a:p>
            <a:pPr lvl="1">
              <a:lnSpc>
                <a:spcPct val="90000"/>
              </a:lnSpc>
            </a:pPr>
            <a:r>
              <a:rPr lang="en-US" sz="1600" dirty="0"/>
              <a:t>At the tangent line        the angle between the shock normal and the IMF is 90</a:t>
            </a:r>
            <a:r>
              <a:rPr lang="en-US" sz="1600" baseline="30000" dirty="0"/>
              <a:t>0</a:t>
            </a:r>
            <a:r>
              <a:rPr lang="en-US" sz="1600" dirty="0"/>
              <a:t>.</a:t>
            </a:r>
          </a:p>
          <a:p>
            <a:pPr lvl="1">
              <a:lnSpc>
                <a:spcPct val="90000"/>
              </a:lnSpc>
            </a:pPr>
            <a:r>
              <a:rPr lang="en-US" sz="1600" dirty="0"/>
              <a:t>Lines further downstream have</a:t>
            </a:r>
          </a:p>
          <a:p>
            <a:pPr>
              <a:lnSpc>
                <a:spcPct val="90000"/>
              </a:lnSpc>
            </a:pPr>
            <a:r>
              <a:rPr lang="en-US" sz="1800" dirty="0"/>
              <a:t>Particles have parallel motion along the field line (   ) and cross field drift motion (                 ).</a:t>
            </a:r>
          </a:p>
          <a:p>
            <a:pPr lvl="1">
              <a:lnSpc>
                <a:spcPct val="90000"/>
              </a:lnSpc>
            </a:pPr>
            <a:r>
              <a:rPr lang="en-US" sz="1600" dirty="0"/>
              <a:t>All particles have the same </a:t>
            </a:r>
          </a:p>
          <a:p>
            <a:pPr lvl="1">
              <a:lnSpc>
                <a:spcPct val="90000"/>
              </a:lnSpc>
            </a:pPr>
            <a:r>
              <a:rPr lang="en-US" sz="1600" dirty="0"/>
              <a:t>The most energetic particles will move farther from the shock before they drift the same distance as less energetic particles </a:t>
            </a:r>
          </a:p>
          <a:p>
            <a:pPr lvl="1">
              <a:lnSpc>
                <a:spcPct val="90000"/>
              </a:lnSpc>
              <a:buFontTx/>
              <a:buNone/>
            </a:pPr>
            <a:endParaRPr lang="en-US" sz="1600" dirty="0"/>
          </a:p>
          <a:p>
            <a:pPr>
              <a:lnSpc>
                <a:spcPct val="90000"/>
              </a:lnSpc>
              <a:buFontTx/>
              <a:buNone/>
            </a:pPr>
            <a:endParaRPr lang="en-US" sz="1800" dirty="0"/>
          </a:p>
        </p:txBody>
      </p:sp>
      <p:sp>
        <p:nvSpPr>
          <p:cNvPr id="91140" name="Rectangle 4"/>
          <p:cNvSpPr>
            <a:spLocks noGrp="1" noChangeArrowheads="1"/>
          </p:cNvSpPr>
          <p:nvPr>
            <p:ph type="body" sz="half" idx="2"/>
          </p:nvPr>
        </p:nvSpPr>
        <p:spPr>
          <a:xfrm>
            <a:off x="5105400" y="1219200"/>
            <a:ext cx="3810000" cy="4114800"/>
          </a:xfrm>
        </p:spPr>
        <p:txBody>
          <a:bodyPr/>
          <a:lstStyle/>
          <a:p>
            <a:r>
              <a:rPr lang="en-US" sz="1800" dirty="0"/>
              <a:t>The first particles observed behind the tangent line are electrons with the highest energy electrons closest to the tangent line – electron foreshock.</a:t>
            </a:r>
          </a:p>
          <a:p>
            <a:r>
              <a:rPr lang="en-US" sz="1800" dirty="0"/>
              <a:t>A similar region for ions is found farther downstream – ion foreshock. </a:t>
            </a:r>
          </a:p>
        </p:txBody>
      </p:sp>
      <p:grpSp>
        <p:nvGrpSpPr>
          <p:cNvPr id="12" name="Group 11"/>
          <p:cNvGrpSpPr/>
          <p:nvPr/>
        </p:nvGrpSpPr>
        <p:grpSpPr>
          <a:xfrm>
            <a:off x="838200" y="3657600"/>
            <a:ext cx="3911600" cy="1676400"/>
            <a:chOff x="838200" y="3657600"/>
            <a:chExt cx="3911600" cy="1676400"/>
          </a:xfrm>
        </p:grpSpPr>
        <p:graphicFrame>
          <p:nvGraphicFramePr>
            <p:cNvPr id="122880" name="Object 1024"/>
            <p:cNvGraphicFramePr>
              <a:graphicFrameLocks noChangeAspect="1"/>
            </p:cNvGraphicFramePr>
            <p:nvPr/>
          </p:nvGraphicFramePr>
          <p:xfrm>
            <a:off x="2362200" y="3657600"/>
            <a:ext cx="304800" cy="261937"/>
          </p:xfrm>
          <a:graphic>
            <a:graphicData uri="http://schemas.openxmlformats.org/presentationml/2006/ole">
              <p:oleObj spid="_x0000_s38914" name="Equation" r:id="rId4" imgW="266400" imgH="228600" progId="Equation.3">
                <p:embed/>
              </p:oleObj>
            </a:graphicData>
          </a:graphic>
        </p:graphicFrame>
        <p:graphicFrame>
          <p:nvGraphicFramePr>
            <p:cNvPr id="122881" name="Object 1025"/>
            <p:cNvGraphicFramePr>
              <a:graphicFrameLocks noChangeAspect="1"/>
            </p:cNvGraphicFramePr>
            <p:nvPr/>
          </p:nvGraphicFramePr>
          <p:xfrm>
            <a:off x="3429000" y="4191000"/>
            <a:ext cx="681038" cy="277813"/>
          </p:xfrm>
          <a:graphic>
            <a:graphicData uri="http://schemas.openxmlformats.org/presentationml/2006/ole">
              <p:oleObj spid="_x0000_s38915" name="Equation" r:id="rId5" imgW="596880" imgH="241200" progId="Equation.3">
                <p:embed/>
              </p:oleObj>
            </a:graphicData>
          </a:graphic>
        </p:graphicFrame>
        <p:graphicFrame>
          <p:nvGraphicFramePr>
            <p:cNvPr id="122882" name="Object 1026"/>
            <p:cNvGraphicFramePr>
              <a:graphicFrameLocks noChangeAspect="1"/>
            </p:cNvGraphicFramePr>
            <p:nvPr/>
          </p:nvGraphicFramePr>
          <p:xfrm>
            <a:off x="838200" y="4724400"/>
            <a:ext cx="249238" cy="355600"/>
          </p:xfrm>
          <a:graphic>
            <a:graphicData uri="http://schemas.openxmlformats.org/presentationml/2006/ole">
              <p:oleObj spid="_x0000_s38916" name="Equation" r:id="rId6" imgW="177480" imgH="253800" progId="Equation.3">
                <p:embed/>
              </p:oleObj>
            </a:graphicData>
          </a:graphic>
        </p:graphicFrame>
        <p:graphicFrame>
          <p:nvGraphicFramePr>
            <p:cNvPr id="122883" name="Object 1027"/>
            <p:cNvGraphicFramePr>
              <a:graphicFrameLocks noChangeAspect="1"/>
            </p:cNvGraphicFramePr>
            <p:nvPr/>
          </p:nvGraphicFramePr>
          <p:xfrm>
            <a:off x="3733800" y="4724400"/>
            <a:ext cx="1016000" cy="254000"/>
          </p:xfrm>
          <a:graphic>
            <a:graphicData uri="http://schemas.openxmlformats.org/presentationml/2006/ole">
              <p:oleObj spid="_x0000_s38917" name="Equation" r:id="rId7" imgW="1015920" imgH="253800" progId="Equation.3">
                <p:embed/>
              </p:oleObj>
            </a:graphicData>
          </a:graphic>
        </p:graphicFrame>
        <p:graphicFrame>
          <p:nvGraphicFramePr>
            <p:cNvPr id="122884" name="Object 1028"/>
            <p:cNvGraphicFramePr>
              <a:graphicFrameLocks noChangeAspect="1"/>
            </p:cNvGraphicFramePr>
            <p:nvPr/>
          </p:nvGraphicFramePr>
          <p:xfrm>
            <a:off x="3048000" y="4953000"/>
            <a:ext cx="274638" cy="381000"/>
          </p:xfrm>
          <a:graphic>
            <a:graphicData uri="http://schemas.openxmlformats.org/presentationml/2006/ole">
              <p:oleObj spid="_x0000_s38918" name="Equation" r:id="rId8" imgW="164880" imgH="228600" progId="Equation.3">
                <p:embed/>
              </p:oleObj>
            </a:graphicData>
          </a:graphic>
        </p:graphicFrame>
      </p:grpSp>
      <p:sp>
        <p:nvSpPr>
          <p:cNvPr id="11" name="TextBox 10"/>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Ion Foreshock</a:t>
            </a:r>
          </a:p>
        </p:txBody>
      </p:sp>
      <p:pic>
        <p:nvPicPr>
          <p:cNvPr id="101379" name="Picture 3" descr="C:\Documents and Settings\song\Desktop\ion_foreshock.png"/>
          <p:cNvPicPr>
            <a:picLocks noChangeAspect="1" noChangeArrowheads="1"/>
          </p:cNvPicPr>
          <p:nvPr/>
        </p:nvPicPr>
        <p:blipFill>
          <a:blip r:embed="rId2" cstate="print"/>
          <a:srcRect/>
          <a:stretch>
            <a:fillRect/>
          </a:stretch>
        </p:blipFill>
        <p:spPr bwMode="auto">
          <a:xfrm>
            <a:off x="914400" y="1066800"/>
            <a:ext cx="7377113" cy="5241925"/>
          </a:xfrm>
          <a:prstGeom prst="rect">
            <a:avLst/>
          </a:prstGeom>
          <a:noFill/>
        </p:spPr>
      </p:pic>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228600"/>
            <a:ext cx="7772400" cy="1143000"/>
          </a:xfrm>
        </p:spPr>
        <p:txBody>
          <a:bodyPr/>
          <a:lstStyle/>
          <a:p>
            <a:r>
              <a:rPr lang="en-US"/>
              <a:t>Upstream Waves</a:t>
            </a:r>
          </a:p>
        </p:txBody>
      </p:sp>
      <p:pic>
        <p:nvPicPr>
          <p:cNvPr id="102403" name="Picture 3" descr="C:\Documents and Settings\song\Desktop\scan4.png"/>
          <p:cNvPicPr>
            <a:picLocks noChangeAspect="1" noChangeArrowheads="1"/>
          </p:cNvPicPr>
          <p:nvPr/>
        </p:nvPicPr>
        <p:blipFill>
          <a:blip r:embed="rId2" cstate="print"/>
          <a:srcRect/>
          <a:stretch>
            <a:fillRect/>
          </a:stretch>
        </p:blipFill>
        <p:spPr bwMode="auto">
          <a:xfrm>
            <a:off x="2133600" y="1295400"/>
            <a:ext cx="5138738" cy="5562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228600"/>
            <a:ext cx="7848600" cy="1447800"/>
          </a:xfrm>
        </p:spPr>
        <p:txBody>
          <a:bodyPr>
            <a:normAutofit fontScale="90000"/>
          </a:bodyPr>
          <a:lstStyle/>
          <a:p>
            <a:pPr algn="l"/>
            <a:r>
              <a:rPr lang="en-US" sz="3200"/>
              <a:t>Summary of Foreshock:</a:t>
            </a:r>
            <a:br>
              <a:rPr lang="en-US" sz="3200"/>
            </a:br>
            <a:r>
              <a:rPr lang="en-US" sz="3200"/>
              <a:t>shock-field angle determines the features in the sheath and upstream</a:t>
            </a:r>
          </a:p>
        </p:txBody>
      </p:sp>
      <p:pic>
        <p:nvPicPr>
          <p:cNvPr id="103427" name="Picture 3" descr="C:\Documents and Settings\song\Desktop\scan2.png"/>
          <p:cNvPicPr>
            <a:picLocks noChangeAspect="1" noChangeArrowheads="1"/>
          </p:cNvPicPr>
          <p:nvPr/>
        </p:nvPicPr>
        <p:blipFill>
          <a:blip r:embed="rId2" cstate="print"/>
          <a:srcRect/>
          <a:stretch>
            <a:fillRect/>
          </a:stretch>
        </p:blipFill>
        <p:spPr bwMode="auto">
          <a:xfrm>
            <a:off x="685800" y="1952625"/>
            <a:ext cx="7696200" cy="4905375"/>
          </a:xfrm>
          <a:prstGeom prst="rect">
            <a:avLst/>
          </a:prstGeom>
          <a:noFill/>
        </p:spPr>
      </p:pic>
      <p:sp>
        <p:nvSpPr>
          <p:cNvPr id="4" name="TextBox 3"/>
          <p:cNvSpPr txBox="1"/>
          <p:nvPr/>
        </p:nvSpPr>
        <p:spPr>
          <a:xfrm>
            <a:off x="0" y="6488668"/>
            <a:ext cx="643125" cy="369332"/>
          </a:xfrm>
          <a:prstGeom prst="rect">
            <a:avLst/>
          </a:prstGeom>
          <a:noFill/>
        </p:spPr>
        <p:txBody>
          <a:bodyPr wrap="none" rtlCol="0">
            <a:spAutoFit/>
          </a:bodyPr>
          <a:lstStyle/>
          <a:p>
            <a:r>
              <a:rPr lang="en-US" dirty="0" smtClean="0"/>
              <a:t>Song</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447800"/>
            <a:ext cx="5975225" cy="2585323"/>
          </a:xfrm>
          <a:prstGeom prst="rect">
            <a:avLst/>
          </a:prstGeom>
          <a:noFill/>
        </p:spPr>
        <p:txBody>
          <a:bodyPr wrap="none" rtlCol="0">
            <a:spAutoFit/>
          </a:bodyPr>
          <a:lstStyle/>
          <a:p>
            <a:r>
              <a:rPr lang="en-US" dirty="0" smtClean="0"/>
              <a:t>There are shocks in structures/entities in the S/W.</a:t>
            </a:r>
          </a:p>
          <a:p>
            <a:r>
              <a:rPr lang="en-US" dirty="0" smtClean="0"/>
              <a:t>These shocks also interact with the Earth’s Magnetosphere.</a:t>
            </a:r>
          </a:p>
          <a:p>
            <a:r>
              <a:rPr lang="en-US" dirty="0" smtClean="0"/>
              <a:t>They are associated with IMF conditions that cause</a:t>
            </a:r>
          </a:p>
          <a:p>
            <a:r>
              <a:rPr lang="en-US" dirty="0" smtClean="0"/>
              <a:t>Geomagnetic Storms.  Geomagnetic Substorms are related to </a:t>
            </a:r>
          </a:p>
          <a:p>
            <a:r>
              <a:rPr lang="en-US" dirty="0" smtClean="0"/>
              <a:t>Processes that return flux that is transported to the tail back</a:t>
            </a:r>
          </a:p>
          <a:p>
            <a:r>
              <a:rPr lang="en-US" dirty="0" smtClean="0"/>
              <a:t>To the dayside.</a:t>
            </a:r>
          </a:p>
          <a:p>
            <a:endParaRPr lang="en-US" dirty="0" smtClean="0"/>
          </a:p>
          <a:p>
            <a:r>
              <a:rPr lang="en-US" dirty="0" smtClean="0"/>
              <a:t>We’ve talked about the solar wind.  The next slides</a:t>
            </a:r>
          </a:p>
          <a:p>
            <a:r>
              <a:rPr lang="en-US" dirty="0" smtClean="0"/>
              <a:t>Explain how to find shocks in the solar wind.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Shocks in the Solar Wind</a:t>
            </a:r>
            <a:endParaRPr lang="en-US" dirty="0"/>
          </a:p>
        </p:txBody>
      </p:sp>
      <p:sp>
        <p:nvSpPr>
          <p:cNvPr id="3" name="Content Placeholder 2"/>
          <p:cNvSpPr>
            <a:spLocks noGrp="1"/>
          </p:cNvSpPr>
          <p:nvPr>
            <p:ph idx="1"/>
          </p:nvPr>
        </p:nvSpPr>
        <p:spPr/>
        <p:txBody>
          <a:bodyPr>
            <a:normAutofit fontScale="92500"/>
          </a:bodyPr>
          <a:lstStyle/>
          <a:p>
            <a:r>
              <a:rPr lang="en-US" dirty="0" smtClean="0"/>
              <a:t>Solar Wind has entities/events like Coronal Mass Ejections (CME) and </a:t>
            </a:r>
            <a:r>
              <a:rPr lang="en-US" dirty="0" err="1" smtClean="0"/>
              <a:t>Corrotating</a:t>
            </a:r>
            <a:r>
              <a:rPr lang="en-US" dirty="0" smtClean="0"/>
              <a:t> Interaction Regions (CIR)</a:t>
            </a:r>
          </a:p>
          <a:p>
            <a:r>
              <a:rPr lang="en-US" dirty="0" smtClean="0"/>
              <a:t>CME are associated with magnetic clouds and have shocks and sheaths</a:t>
            </a:r>
          </a:p>
          <a:p>
            <a:r>
              <a:rPr lang="en-US" dirty="0" smtClean="0"/>
              <a:t>CIR have shocks</a:t>
            </a:r>
          </a:p>
          <a:p>
            <a:r>
              <a:rPr lang="en-US" dirty="0" smtClean="0"/>
              <a:t>The interaction of CME/CIR and Earth’s magnetosphere results in a geomagnetic storm driven by these shocks and southward IMF.</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Dipole Field Lines</a:t>
            </a:r>
            <a:endParaRPr lang="en-US" dirty="0"/>
          </a:p>
        </p:txBody>
      </p:sp>
      <p:sp>
        <p:nvSpPr>
          <p:cNvPr id="3" name="Rectangle 3"/>
          <p:cNvSpPr txBox="1">
            <a:spLocks noChangeArrowheads="1"/>
          </p:cNvSpPr>
          <p:nvPr/>
        </p:nvSpPr>
        <p:spPr>
          <a:xfrm>
            <a:off x="838200" y="1371600"/>
            <a:ext cx="7772400" cy="4953000"/>
          </a:xfrm>
          <a:prstGeom prst="rect">
            <a:avLst/>
          </a:prstGeom>
        </p:spPr>
        <p:txBody>
          <a:bodyPr/>
          <a:lstStyle/>
          <a:p>
            <a:r>
              <a:rPr lang="en-US" sz="2000" dirty="0" smtClean="0">
                <a:latin typeface="Times New Roman" pitchFamily="18" charset="0"/>
                <a:cs typeface="Times New Roman" pitchFamily="18" charset="0"/>
              </a:rPr>
              <a:t>Magnetic field lines are everywhere tangent to the magnetic field vector.</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Integrating  </a:t>
            </a:r>
            <a:r>
              <a:rPr lang="en-US" sz="2000" i="1" dirty="0" smtClean="0">
                <a:latin typeface="Times New Roman" pitchFamily="18" charset="0"/>
                <a:cs typeface="Times New Roman" pitchFamily="18" charset="0"/>
              </a:rPr>
              <a:t>r= r</a:t>
            </a:r>
            <a:r>
              <a:rPr lang="en-US" sz="2000" i="1" baseline="-25000" dirty="0" smtClean="0">
                <a:latin typeface="Times New Roman" pitchFamily="18" charset="0"/>
                <a:cs typeface="Times New Roman" pitchFamily="18" charset="0"/>
              </a:rPr>
              <a:t>0</a:t>
            </a:r>
            <a:r>
              <a:rPr lang="en-US" sz="2000" i="1" dirty="0" smtClean="0">
                <a:latin typeface="Times New Roman" pitchFamily="18" charset="0"/>
                <a:cs typeface="Times New Roman" pitchFamily="18" charset="0"/>
              </a:rPr>
              <a:t>sin</a:t>
            </a:r>
            <a:r>
              <a:rPr lang="en-US" sz="2000" i="1" baseline="30000" dirty="0" smtClean="0">
                <a:latin typeface="Times New Roman" pitchFamily="18" charset="0"/>
                <a:cs typeface="Times New Roman" pitchFamily="18" charset="0"/>
              </a:rPr>
              <a:t>2</a:t>
            </a:r>
            <a:r>
              <a:rPr lang="el-GR" sz="2000" i="1" dirty="0" smtClean="0">
                <a:latin typeface="Times New Roman" pitchFamily="18" charset="0"/>
                <a:cs typeface="Times New Roman" pitchFamily="18" charset="0"/>
              </a:rPr>
              <a:t>θ</a:t>
            </a:r>
            <a:r>
              <a:rPr lang="en-US" sz="2000" dirty="0" smtClean="0">
                <a:latin typeface="Times New Roman" pitchFamily="18" charset="0"/>
                <a:cs typeface="Times New Roman" pitchFamily="18" charset="0"/>
              </a:rPr>
              <a:t> where </a:t>
            </a:r>
            <a:r>
              <a:rPr lang="en-US" sz="2000" i="1" dirty="0" smtClean="0">
                <a:latin typeface="Times New Roman" pitchFamily="18" charset="0"/>
                <a:cs typeface="Times New Roman" pitchFamily="18" charset="0"/>
              </a:rPr>
              <a:t>r</a:t>
            </a:r>
            <a:r>
              <a:rPr lang="en-US" sz="2000" i="1" baseline="-25000" dirty="0" smtClean="0">
                <a:latin typeface="Times New Roman" pitchFamily="18" charset="0"/>
                <a:cs typeface="Times New Roman" pitchFamily="18" charset="0"/>
              </a:rPr>
              <a:t>0</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the distance to equatorial crossing of the field line.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It is most common to use the magnetic latitude </a:t>
            </a:r>
            <a:r>
              <a:rPr lang="el-GR" sz="2000" i="1" dirty="0" smtClean="0">
                <a:latin typeface="Times New Roman" pitchFamily="18" charset="0"/>
                <a:cs typeface="Times New Roman" pitchFamily="18" charset="0"/>
              </a:rPr>
              <a:t>λ</a:t>
            </a:r>
            <a:r>
              <a:rPr lang="en-US" sz="2000" dirty="0" smtClean="0">
                <a:latin typeface="Times New Roman" pitchFamily="18" charset="0"/>
                <a:cs typeface="Times New Roman" pitchFamily="18" charset="0"/>
              </a:rPr>
              <a:t> instead of the </a:t>
            </a:r>
            <a:r>
              <a:rPr lang="en-US" sz="2000" dirty="0" err="1" smtClean="0">
                <a:latin typeface="Times New Roman" pitchFamily="18" charset="0"/>
                <a:cs typeface="Times New Roman" pitchFamily="18" charset="0"/>
              </a:rPr>
              <a:t>colatitude</a:t>
            </a:r>
            <a:r>
              <a:rPr lang="en-US" sz="2000" dirty="0" smtClean="0">
                <a:latin typeface="Times New Roman" pitchFamily="18" charset="0"/>
                <a:cs typeface="Times New Roman" pitchFamily="18" charset="0"/>
              </a:rPr>
              <a:t> </a:t>
            </a:r>
          </a:p>
          <a:p>
            <a:pPr algn="ctr"/>
            <a:r>
              <a:rPr lang="en-US" sz="2000" i="1" dirty="0" smtClean="0">
                <a:latin typeface="Times New Roman" pitchFamily="18" charset="0"/>
                <a:cs typeface="Times New Roman" pitchFamily="18" charset="0"/>
              </a:rPr>
              <a:t>r= Lcos</a:t>
            </a:r>
            <a:r>
              <a:rPr lang="en-US" sz="2000" i="1" baseline="30000" dirty="0" smtClean="0">
                <a:latin typeface="Times New Roman" pitchFamily="18" charset="0"/>
                <a:cs typeface="Times New Roman" pitchFamily="18" charset="0"/>
              </a:rPr>
              <a:t>2</a:t>
            </a:r>
            <a:r>
              <a:rPr lang="el-GR" sz="2000" dirty="0" smtClean="0">
                <a:latin typeface="Times New Roman" pitchFamily="18" charset="0"/>
                <a:cs typeface="Times New Roman" pitchFamily="18" charset="0"/>
              </a:rPr>
              <a:t> </a:t>
            </a:r>
            <a:r>
              <a:rPr lang="el-GR" sz="2000" i="1" dirty="0" smtClean="0">
                <a:latin typeface="Times New Roman" pitchFamily="18" charset="0"/>
                <a:cs typeface="Times New Roman" pitchFamily="18" charset="0"/>
              </a:rPr>
              <a:t>λ</a:t>
            </a:r>
            <a:endParaRPr lang="en-US" sz="2000" i="1" dirty="0" smtClean="0">
              <a:latin typeface="Times New Roman" pitchFamily="18" charset="0"/>
              <a:cs typeface="Times New Roman" pitchFamily="18" charset="0"/>
            </a:endParaRPr>
          </a:p>
          <a:p>
            <a:pPr>
              <a:buFontTx/>
              <a:buNone/>
            </a:pPr>
            <a:r>
              <a:rPr lang="en-US" sz="2000" dirty="0" smtClean="0">
                <a:latin typeface="Times New Roman" pitchFamily="18" charset="0"/>
                <a:cs typeface="Times New Roman" pitchFamily="18" charset="0"/>
              </a:rPr>
              <a:t>where L is measured in R</a:t>
            </a:r>
            <a:r>
              <a:rPr lang="en-US" sz="2000" baseline="-25000" dirty="0" smtClean="0">
                <a:latin typeface="Times New Roman" pitchFamily="18" charset="0"/>
                <a:cs typeface="Times New Roman" pitchFamily="18" charset="0"/>
              </a:rPr>
              <a:t>E.</a:t>
            </a:r>
          </a:p>
          <a:p>
            <a:pPr>
              <a:buFontTx/>
              <a:buNone/>
            </a:pPr>
            <a:endParaRPr lang="en-US" sz="2000" dirty="0" smtClean="0">
              <a:latin typeface="Times New Roman" pitchFamily="18" charset="0"/>
              <a:cs typeface="Times New Roman" pitchFamily="18" charset="0"/>
            </a:endParaRPr>
          </a:p>
          <a:p>
            <a:pPr>
              <a:buFontTx/>
              <a:buNone/>
            </a:pPr>
            <a:r>
              <a:rPr lang="en-US" sz="2000" dirty="0" smtClean="0">
                <a:latin typeface="Times New Roman" pitchFamily="18" charset="0"/>
                <a:cs typeface="Times New Roman" pitchFamily="18" charset="0"/>
              </a:rPr>
              <a:t>Equation of a field line:</a:t>
            </a:r>
            <a:endParaRPr kumimoji="0" lang="en-US" sz="2000" b="0" i="0" u="none" strike="noStrike" kern="1200" cap="none" spc="0" normalizeH="0" noProof="0" dirty="0" smtClean="0">
              <a:ln>
                <a:noFill/>
              </a:ln>
              <a:solidFill>
                <a:schemeClr val="tx1"/>
              </a:solidFill>
              <a:effectLst/>
              <a:uLnTx/>
              <a:uFillTx/>
              <a:latin typeface="Times New Roman" pitchFamily="18" charset="0"/>
              <a:cs typeface="Times New Roman" pitchFamily="18" charset="0"/>
            </a:endParaRPr>
          </a:p>
        </p:txBody>
      </p:sp>
      <p:graphicFrame>
        <p:nvGraphicFramePr>
          <p:cNvPr id="1027" name="Object 3"/>
          <p:cNvGraphicFramePr>
            <a:graphicFrameLocks noChangeAspect="1"/>
          </p:cNvGraphicFramePr>
          <p:nvPr/>
        </p:nvGraphicFramePr>
        <p:xfrm>
          <a:off x="3352800" y="1905000"/>
          <a:ext cx="1371600" cy="879475"/>
        </p:xfrm>
        <a:graphic>
          <a:graphicData uri="http://schemas.openxmlformats.org/presentationml/2006/ole">
            <p:oleObj spid="_x0000_s1027" name="Equation" r:id="rId3" imgW="672840" imgH="431640" progId="Equation.3">
              <p:embed/>
            </p:oleObj>
          </a:graphicData>
        </a:graphic>
      </p:graphicFrame>
      <p:graphicFrame>
        <p:nvGraphicFramePr>
          <p:cNvPr id="1028" name="Object 4"/>
          <p:cNvGraphicFramePr>
            <a:graphicFrameLocks noChangeAspect="1"/>
          </p:cNvGraphicFramePr>
          <p:nvPr/>
        </p:nvGraphicFramePr>
        <p:xfrm>
          <a:off x="5181600" y="2098675"/>
          <a:ext cx="838200" cy="381000"/>
        </p:xfrm>
        <a:graphic>
          <a:graphicData uri="http://schemas.openxmlformats.org/presentationml/2006/ole">
            <p:oleObj spid="_x0000_s1028" name="Equation" r:id="rId4" imgW="444240" imgH="203040" progId="Equation.3">
              <p:embed/>
            </p:oleObj>
          </a:graphicData>
        </a:graphic>
      </p:graphicFrame>
      <p:graphicFrame>
        <p:nvGraphicFramePr>
          <p:cNvPr id="7" name="Object 3"/>
          <p:cNvGraphicFramePr>
            <a:graphicFrameLocks noChangeAspect="1"/>
          </p:cNvGraphicFramePr>
          <p:nvPr/>
        </p:nvGraphicFramePr>
        <p:xfrm>
          <a:off x="990600" y="5486400"/>
          <a:ext cx="7451725" cy="749514"/>
        </p:xfrm>
        <a:graphic>
          <a:graphicData uri="http://schemas.openxmlformats.org/presentationml/2006/ole">
            <p:oleObj spid="_x0000_s1029" name="Equation" r:id="rId5" imgW="4546440" imgH="45720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Shocks and Magnetic Clouds</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1295400" y="1752600"/>
            <a:ext cx="6578600" cy="4451350"/>
          </a:xfrm>
          <a:prstGeom prst="rect">
            <a:avLst/>
          </a:prstGeom>
          <a:noFill/>
          <a:ln w="9525">
            <a:noFill/>
            <a:miter lim="800000"/>
            <a:headEnd/>
            <a:tailEnd/>
          </a:ln>
        </p:spPr>
      </p:pic>
      <p:sp>
        <p:nvSpPr>
          <p:cNvPr id="4" name="TextBox 3"/>
          <p:cNvSpPr txBox="1"/>
          <p:nvPr/>
        </p:nvSpPr>
        <p:spPr>
          <a:xfrm>
            <a:off x="0" y="6488668"/>
            <a:ext cx="7453066" cy="307777"/>
          </a:xfrm>
          <a:prstGeom prst="rect">
            <a:avLst/>
          </a:prstGeom>
          <a:noFill/>
        </p:spPr>
        <p:txBody>
          <a:bodyPr wrap="none" rtlCol="0">
            <a:spAutoFit/>
          </a:bodyPr>
          <a:lstStyle/>
          <a:p>
            <a:r>
              <a:rPr lang="en-US" sz="1400" dirty="0" smtClean="0">
                <a:hlinkClick r:id="rId3"/>
              </a:rPr>
              <a:t>http://www.vsp.ucar.edu/Heliophysics/pdf/ToffolettoF1_SolarWindMagnetosphereCoupling_07.pdf</a:t>
            </a:r>
            <a:endParaRPr lang="en-US"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09600" y="274320"/>
            <a:ext cx="8153400" cy="1143000"/>
          </a:xfrm>
          <a:prstGeom prst="rect">
            <a:avLst/>
          </a:prstGeom>
          <a:solidFill>
            <a:schemeClr val="bg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Solar Wind</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1</a:t>
            </a:r>
            <a:r>
              <a:rPr kumimoji="0" lang="en-US" sz="4400" b="0" i="0" u="none" strike="noStrike" kern="1200" cap="none" spc="0" normalizeH="0" noProof="0" dirty="0" smtClean="0">
                <a:ln>
                  <a:noFill/>
                </a:ln>
                <a:solidFill>
                  <a:schemeClr val="tx1"/>
                </a:solidFill>
                <a:effectLst/>
                <a:uLnTx/>
                <a:uFillTx/>
                <a:latin typeface="+mj-lt"/>
                <a:ea typeface="+mj-ea"/>
                <a:cs typeface="+mj-cs"/>
              </a:rPr>
              <a:t> AU</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4419600" y="1371600"/>
            <a:ext cx="4191000" cy="4525963"/>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Zhang CME 3/19 1154 </a:t>
            </a:r>
          </a:p>
          <a:p>
            <a:pPr lvl="1"/>
            <a:r>
              <a:rPr lang="en-US" dirty="0" smtClean="0"/>
              <a:t>Shock arrival at 3/23/11:24 (inferred from Wind)</a:t>
            </a:r>
          </a:p>
          <a:p>
            <a:pPr lvl="1"/>
            <a:r>
              <a:rPr lang="en-US" dirty="0" smtClean="0"/>
              <a:t>ICME 3/23 2100 to 3/25 2000 Class 2 (1AU)</a:t>
            </a:r>
          </a:p>
          <a:p>
            <a:r>
              <a:rPr lang="en-US" dirty="0" err="1" smtClean="0"/>
              <a:t>Jian</a:t>
            </a:r>
            <a:r>
              <a:rPr lang="en-US" dirty="0" smtClean="0"/>
              <a:t> ICME (1AU Wind)</a:t>
            </a:r>
          </a:p>
          <a:p>
            <a:pPr lvl="1"/>
            <a:r>
              <a:rPr lang="en-US" dirty="0" smtClean="0"/>
              <a:t>‘Hybrid event’ (not only one event)</a:t>
            </a:r>
          </a:p>
          <a:p>
            <a:pPr lvl="1"/>
            <a:r>
              <a:rPr lang="en-US" dirty="0" smtClean="0"/>
              <a:t>ICME 3/23 1125 to 3/25 1120</a:t>
            </a:r>
          </a:p>
          <a:p>
            <a:pPr lvl="2"/>
            <a:r>
              <a:rPr lang="en-US" dirty="0" smtClean="0"/>
              <a:t>Start of Magnetic Obstacle 3/24 1200</a:t>
            </a:r>
          </a:p>
          <a:p>
            <a:pPr lvl="2"/>
            <a:r>
              <a:rPr lang="en-US" dirty="0" smtClean="0"/>
              <a:t>Discontinuity 3/25 2100 Forward Shock</a:t>
            </a:r>
          </a:p>
          <a:p>
            <a:pPr lvl="2"/>
            <a:r>
              <a:rPr lang="en-US" dirty="0" err="1" smtClean="0"/>
              <a:t>Ptmax</a:t>
            </a:r>
            <a:r>
              <a:rPr lang="en-US" dirty="0" smtClean="0"/>
              <a:t>=180 </a:t>
            </a:r>
            <a:r>
              <a:rPr lang="en-US" dirty="0" err="1" smtClean="0"/>
              <a:t>pPa</a:t>
            </a:r>
            <a:r>
              <a:rPr lang="en-US" dirty="0" smtClean="0"/>
              <a:t>, </a:t>
            </a:r>
            <a:r>
              <a:rPr lang="en-US" dirty="0" err="1" smtClean="0"/>
              <a:t>Vmax</a:t>
            </a:r>
            <a:r>
              <a:rPr lang="en-US" dirty="0" smtClean="0"/>
              <a:t>=490(520) km/s , </a:t>
            </a:r>
            <a:r>
              <a:rPr lang="en-US" dirty="0" err="1" smtClean="0"/>
              <a:t>Vmin</a:t>
            </a:r>
            <a:r>
              <a:rPr lang="en-US" dirty="0" smtClean="0"/>
              <a:t>=410 km/s,  </a:t>
            </a:r>
            <a:r>
              <a:rPr lang="en-US" dirty="0" err="1" smtClean="0"/>
              <a:t>Bmax</a:t>
            </a:r>
            <a:r>
              <a:rPr lang="en-US" dirty="0" smtClean="0"/>
              <a:t>=21nT,  Group=1 </a:t>
            </a:r>
          </a:p>
          <a:p>
            <a:pPr lvl="1"/>
            <a:r>
              <a:rPr lang="en-US" dirty="0" smtClean="0"/>
              <a:t>2/25 115 F</a:t>
            </a:r>
          </a:p>
          <a:p>
            <a:pPr lvl="1"/>
            <a:r>
              <a:rPr lang="en-US" dirty="0" smtClean="0"/>
              <a:t>Comments: </a:t>
            </a:r>
            <a:r>
              <a:rPr lang="en-US" dirty="0" err="1" smtClean="0"/>
              <a:t>Vp</a:t>
            </a:r>
            <a:r>
              <a:rPr lang="en-US" dirty="0" smtClean="0"/>
              <a:t> irregular, followed by an SIR</a:t>
            </a:r>
          </a:p>
          <a:p>
            <a:endParaRPr lang="en-US" dirty="0" smtClean="0"/>
          </a:p>
          <a:p>
            <a:pPr marL="1371600" lvl="2" indent="-514350"/>
            <a:endParaRPr lang="en-US" dirty="0" smtClean="0"/>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6878" y="1478280"/>
            <a:ext cx="3286125" cy="33104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6878" y="4794431"/>
            <a:ext cx="3788922" cy="1200329"/>
          </a:xfrm>
          <a:prstGeom prst="rect">
            <a:avLst/>
          </a:prstGeom>
          <a:noFill/>
        </p:spPr>
        <p:txBody>
          <a:bodyPr wrap="none" rtlCol="0">
            <a:spAutoFit/>
          </a:bodyPr>
          <a:lstStyle/>
          <a:p>
            <a:r>
              <a:rPr lang="en-US" dirty="0" smtClean="0"/>
              <a:t>Group 1: central maximum of Pt</a:t>
            </a:r>
          </a:p>
          <a:p>
            <a:r>
              <a:rPr lang="en-US" dirty="0" smtClean="0"/>
              <a:t>Group 2: plateau-like profile of </a:t>
            </a:r>
            <a:r>
              <a:rPr lang="en-US" dirty="0" err="1" smtClean="0"/>
              <a:t>Pt</a:t>
            </a:r>
            <a:endParaRPr lang="en-US" dirty="0" smtClean="0"/>
          </a:p>
          <a:p>
            <a:r>
              <a:rPr lang="en-US" dirty="0" smtClean="0"/>
              <a:t>Group 3: gradual decrease after sharp </a:t>
            </a:r>
          </a:p>
          <a:p>
            <a:r>
              <a:rPr lang="en-US" dirty="0" smtClean="0"/>
              <a:t>increase of leading edge.</a:t>
            </a:r>
            <a:endParaRPr lang="en-US" dirty="0"/>
          </a:p>
        </p:txBody>
      </p:sp>
      <p:sp>
        <p:nvSpPr>
          <p:cNvPr id="2" name="Title 1"/>
          <p:cNvSpPr>
            <a:spLocks noGrp="1"/>
          </p:cNvSpPr>
          <p:nvPr>
            <p:ph type="title"/>
          </p:nvPr>
        </p:nvSpPr>
        <p:spPr>
          <a:xfrm>
            <a:off x="457200" y="274638"/>
            <a:ext cx="8153400" cy="1143000"/>
          </a:xfrm>
          <a:solidFill>
            <a:schemeClr val="bg1"/>
          </a:solidFill>
        </p:spPr>
        <p:txBody>
          <a:bodyPr/>
          <a:lstStyle/>
          <a:p>
            <a:r>
              <a:rPr lang="en-US" dirty="0" smtClean="0"/>
              <a:t>Case Study CME</a:t>
            </a:r>
            <a:endParaRPr lang="en-US" dirty="0"/>
          </a:p>
        </p:txBody>
      </p:sp>
      <p:sp>
        <p:nvSpPr>
          <p:cNvPr id="3" name="Content Placeholder 2"/>
          <p:cNvSpPr>
            <a:spLocks noGrp="1"/>
          </p:cNvSpPr>
          <p:nvPr>
            <p:ph idx="1"/>
          </p:nvPr>
        </p:nvSpPr>
        <p:spPr>
          <a:xfrm>
            <a:off x="4724400" y="1265237"/>
            <a:ext cx="3962400" cy="4525963"/>
          </a:xfrm>
        </p:spPr>
        <p:txBody>
          <a:bodyPr>
            <a:noAutofit/>
          </a:bodyPr>
          <a:lstStyle/>
          <a:p>
            <a:pPr marL="0" lvl="1" indent="0">
              <a:buNone/>
            </a:pPr>
            <a:r>
              <a:rPr lang="en-US" sz="1800" dirty="0" smtClean="0"/>
              <a:t>Zhang:</a:t>
            </a:r>
            <a:endParaRPr lang="en-US" sz="1800" dirty="0"/>
          </a:p>
          <a:p>
            <a:pPr marL="0" lvl="1" indent="0">
              <a:buFont typeface="+mj-lt"/>
              <a:buAutoNum type="arabicPeriod"/>
            </a:pPr>
            <a:r>
              <a:rPr lang="en-US" sz="1800" b="1" u="sng" dirty="0" smtClean="0"/>
              <a:t>CME 3/19 1154</a:t>
            </a:r>
          </a:p>
          <a:p>
            <a:pPr marL="0" lvl="2" indent="0">
              <a:buNone/>
            </a:pPr>
            <a:r>
              <a:rPr lang="en-US" sz="1800" dirty="0" smtClean="0"/>
              <a:t>V=860km/s </a:t>
            </a:r>
          </a:p>
          <a:p>
            <a:pPr marL="0" lvl="2" indent="0">
              <a:buNone/>
            </a:pPr>
            <a:r>
              <a:rPr lang="en-US" sz="1800" dirty="0" smtClean="0"/>
              <a:t>Angular Width=180° </a:t>
            </a:r>
            <a:br>
              <a:rPr lang="en-US" sz="1800" dirty="0" smtClean="0"/>
            </a:br>
            <a:r>
              <a:rPr lang="en-US" sz="1800" dirty="0" smtClean="0"/>
              <a:t>(partial halo is </a:t>
            </a:r>
            <a:r>
              <a:rPr lang="en-US" sz="1800" dirty="0"/>
              <a:t>≥</a:t>
            </a:r>
            <a:r>
              <a:rPr lang="en-US" sz="1800" dirty="0" smtClean="0"/>
              <a:t>120°, halo is 360°) </a:t>
            </a:r>
          </a:p>
          <a:p>
            <a:pPr marL="0" lvl="2" indent="0">
              <a:buNone/>
            </a:pPr>
            <a:r>
              <a:rPr lang="en-US" sz="1800" dirty="0" smtClean="0"/>
              <a:t>M1.0Flare </a:t>
            </a:r>
          </a:p>
          <a:p>
            <a:pPr marL="0" lvl="2" indent="0">
              <a:buNone/>
            </a:pPr>
            <a:r>
              <a:rPr lang="en-US" sz="1800" dirty="0" smtClean="0"/>
              <a:t>AR9866 S10W58 </a:t>
            </a:r>
          </a:p>
          <a:p>
            <a:pPr marL="0" lvl="2" indent="0">
              <a:buNone/>
            </a:pPr>
            <a:r>
              <a:rPr lang="en-US" sz="1800" dirty="0" smtClean="0"/>
              <a:t>producing a SH(M)+ICME(M)</a:t>
            </a:r>
          </a:p>
          <a:p>
            <a:pPr marL="0" lvl="2" indent="0">
              <a:buNone/>
            </a:pPr>
            <a:r>
              <a:rPr lang="en-US" sz="1800" dirty="0"/>
              <a:t>Shock arrival at 3/23/11:24 </a:t>
            </a:r>
            <a:r>
              <a:rPr lang="en-US" sz="1800" dirty="0" smtClean="0"/>
              <a:t/>
            </a:r>
            <a:br>
              <a:rPr lang="en-US" sz="1800" dirty="0" smtClean="0"/>
            </a:br>
            <a:r>
              <a:rPr lang="en-US" sz="1800" dirty="0" smtClean="0"/>
              <a:t>(</a:t>
            </a:r>
            <a:r>
              <a:rPr lang="en-US" sz="1800" dirty="0"/>
              <a:t>inferred from Wind)</a:t>
            </a:r>
          </a:p>
          <a:p>
            <a:pPr marL="0" lvl="2" indent="0">
              <a:buNone/>
            </a:pPr>
            <a:r>
              <a:rPr lang="en-US" sz="1800" dirty="0"/>
              <a:t>ICME 3/23 2100 to </a:t>
            </a:r>
            <a:r>
              <a:rPr lang="en-US" sz="1800" dirty="0" smtClean="0"/>
              <a:t>3/25 </a:t>
            </a:r>
            <a:r>
              <a:rPr lang="en-US" sz="1800" dirty="0"/>
              <a:t>2000 Class 2</a:t>
            </a:r>
          </a:p>
          <a:p>
            <a:pPr marL="0" lvl="1" indent="0">
              <a:buFont typeface="+mj-lt"/>
              <a:buAutoNum type="arabicPeriod"/>
            </a:pPr>
            <a:r>
              <a:rPr lang="en-US" sz="1800" b="1" u="sng" dirty="0" smtClean="0"/>
              <a:t>CME 3/20 1754 </a:t>
            </a:r>
          </a:p>
          <a:p>
            <a:pPr marL="0" lvl="2" indent="0">
              <a:buNone/>
            </a:pPr>
            <a:r>
              <a:rPr lang="en-US" sz="1800" dirty="0" smtClean="0"/>
              <a:t>V=603km/s AW=180d </a:t>
            </a:r>
          </a:p>
          <a:p>
            <a:pPr marL="0" lvl="2" indent="0">
              <a:buNone/>
            </a:pPr>
            <a:r>
              <a:rPr lang="en-US" sz="1800" dirty="0" smtClean="0"/>
              <a:t>AR9871 S21W15</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5406" y="1447800"/>
            <a:ext cx="2905125" cy="3340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981200" y="1447800"/>
            <a:ext cx="1676400" cy="1981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6019800"/>
            <a:ext cx="8192545" cy="707886"/>
          </a:xfrm>
          <a:prstGeom prst="rect">
            <a:avLst/>
          </a:prstGeom>
          <a:noFill/>
        </p:spPr>
        <p:txBody>
          <a:bodyPr wrap="square" rtlCol="0">
            <a:spAutoFit/>
          </a:bodyPr>
          <a:lstStyle/>
          <a:p>
            <a:r>
              <a:rPr lang="en-US" sz="1000" dirty="0" err="1" smtClean="0"/>
              <a:t>Jian</a:t>
            </a:r>
            <a:r>
              <a:rPr lang="en-US" sz="1000" dirty="0" smtClean="0"/>
              <a:t>, L., et. al. (2006) Properties of interplanetary coronal mass ejections at one AU during 2005-2004, Solar Physics, 239, pp. 393–436</a:t>
            </a:r>
          </a:p>
          <a:p>
            <a:r>
              <a:rPr lang="en-US" sz="1000" dirty="0" smtClean="0"/>
              <a:t>DOI: 10.1007/s11207-006-0133-2</a:t>
            </a:r>
          </a:p>
          <a:p>
            <a:r>
              <a:rPr lang="en-US" sz="1000" dirty="0" smtClean="0"/>
              <a:t>Zhang, J., et. al. (2007) Solar and interplanetary sources of major geomagnetic storms (</a:t>
            </a:r>
            <a:r>
              <a:rPr lang="en-US" sz="1000" dirty="0" err="1" smtClean="0"/>
              <a:t>Dst</a:t>
            </a:r>
            <a:r>
              <a:rPr lang="en-US" sz="1000" dirty="0" smtClean="0"/>
              <a:t> &lt;= -100 </a:t>
            </a:r>
            <a:r>
              <a:rPr lang="en-US" sz="1000" dirty="0" err="1" smtClean="0"/>
              <a:t>nT</a:t>
            </a:r>
            <a:r>
              <a:rPr lang="en-US" sz="1000" dirty="0" smtClean="0"/>
              <a:t>) during 1996-2005, JGR, 112, A10102, pp. 1-19, doi:10.1029/2007JA012321</a:t>
            </a:r>
            <a:endParaRPr lang="en-US" sz="1000" dirty="0"/>
          </a:p>
        </p:txBody>
      </p:sp>
    </p:spTree>
    <p:extLst>
      <p:ext uri="{BB962C8B-B14F-4D97-AF65-F5344CB8AC3E}">
        <p14:creationId xmlns="" xmlns:p14="http://schemas.microsoft.com/office/powerpoint/2010/main" val="27101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6" grpId="0"/>
      <p:bldP spid="2" grpId="0" animBg="1"/>
      <p:bldP spid="3" grpId="0" build="p"/>
      <p:bldP spid="7" grpId="0" animBg="1"/>
      <p:bldP spid="7"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sp>
        <p:nvSpPr>
          <p:cNvPr id="4" name="Rectangle 3"/>
          <p:cNvSpPr/>
          <p:nvPr/>
        </p:nvSpPr>
        <p:spPr>
          <a:xfrm>
            <a:off x="1219200" y="5396805"/>
            <a:ext cx="7239000" cy="13849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74320" lvl="1" indent="-274320"/>
            <a:r>
              <a:rPr lang="en-US" sz="1400" dirty="0" err="1" smtClean="0"/>
              <a:t>Jian</a:t>
            </a:r>
            <a:r>
              <a:rPr lang="en-US" sz="1400" dirty="0" smtClean="0"/>
              <a:t> Shocks:</a:t>
            </a:r>
          </a:p>
          <a:p>
            <a:pPr marL="274320" lvl="2" indent="-274320"/>
            <a:r>
              <a:rPr lang="en-US" sz="1400" dirty="0" smtClean="0"/>
              <a:t>8-Hz magnetic field data – rotated into shock normal coordinates to examine the existence of associated shock waves and field changes consistent with R-H relations</a:t>
            </a:r>
          </a:p>
          <a:p>
            <a:pPr marL="274320" lvl="2" indent="-274320"/>
            <a:r>
              <a:rPr lang="en-US" sz="1400" dirty="0" smtClean="0"/>
              <a:t>Forward shock: all of </a:t>
            </a:r>
            <a:r>
              <a:rPr lang="en-US" sz="1400" dirty="0" err="1" smtClean="0"/>
              <a:t>Vs</a:t>
            </a:r>
            <a:r>
              <a:rPr lang="en-US" sz="1400" dirty="0" smtClean="0"/>
              <a:t>, </a:t>
            </a:r>
            <a:r>
              <a:rPr lang="en-US" sz="1400" dirty="0" err="1" smtClean="0"/>
              <a:t>Np</a:t>
            </a:r>
            <a:r>
              <a:rPr lang="en-US" sz="1400" dirty="0" smtClean="0"/>
              <a:t>, </a:t>
            </a:r>
            <a:r>
              <a:rPr lang="en-US" sz="1400" dirty="0" err="1" smtClean="0"/>
              <a:t>Tp</a:t>
            </a:r>
            <a:r>
              <a:rPr lang="en-US" sz="1400" dirty="0" smtClean="0"/>
              <a:t>, and magnetic field should increase simultaneously.</a:t>
            </a:r>
          </a:p>
          <a:p>
            <a:pPr marL="274320" lvl="2" indent="-274320"/>
            <a:r>
              <a:rPr lang="en-US" sz="1400" dirty="0" smtClean="0"/>
              <a:t>Reverse shocks: </a:t>
            </a:r>
            <a:r>
              <a:rPr lang="en-US" sz="1400" dirty="0" err="1" smtClean="0"/>
              <a:t>Vs</a:t>
            </a:r>
            <a:r>
              <a:rPr lang="en-US" sz="1400" dirty="0" smtClean="0"/>
              <a:t> increases while </a:t>
            </a:r>
            <a:r>
              <a:rPr lang="en-US" sz="1400" dirty="0" err="1" smtClean="0"/>
              <a:t>Np</a:t>
            </a:r>
            <a:r>
              <a:rPr lang="en-US" sz="1400" dirty="0" smtClean="0"/>
              <a:t>, </a:t>
            </a:r>
            <a:r>
              <a:rPr lang="en-US" sz="1400" dirty="0" err="1" smtClean="0"/>
              <a:t>Tp</a:t>
            </a:r>
            <a:r>
              <a:rPr lang="en-US" sz="1400" dirty="0" smtClean="0"/>
              <a:t>, and magnetic field all decrease.</a:t>
            </a:r>
          </a:p>
          <a:p>
            <a:pPr marL="274320" lvl="2" indent="-274320"/>
            <a:r>
              <a:rPr lang="en-US" sz="1400" dirty="0" smtClean="0"/>
              <a:t>Not all shocks have clear signatures in plasma properties.</a:t>
            </a:r>
            <a:endParaRPr lang="en-US" sz="1400" dirty="0"/>
          </a:p>
        </p:txBody>
      </p:sp>
      <p:grpSp>
        <p:nvGrpSpPr>
          <p:cNvPr id="3" name="Group 17"/>
          <p:cNvGrpSpPr/>
          <p:nvPr/>
        </p:nvGrpSpPr>
        <p:grpSpPr>
          <a:xfrm>
            <a:off x="-685800" y="1143000"/>
            <a:ext cx="10058400" cy="4150614"/>
            <a:chOff x="-685800" y="1524000"/>
            <a:chExt cx="10058400" cy="4150614"/>
          </a:xfrm>
        </p:grpSpPr>
        <p:pic>
          <p:nvPicPr>
            <p:cNvPr id="14" name="Picture 13" descr="Talk_Shock_Vs.wmf"/>
            <p:cNvPicPr>
              <a:picLocks noChangeAspect="1"/>
            </p:cNvPicPr>
            <p:nvPr/>
          </p:nvPicPr>
          <p:blipFill>
            <a:blip r:embed="rId2" cstate="print"/>
            <a:stretch>
              <a:fillRect/>
            </a:stretch>
          </p:blipFill>
          <p:spPr>
            <a:xfrm>
              <a:off x="3337560" y="3185160"/>
              <a:ext cx="6035040" cy="2489454"/>
            </a:xfrm>
            <a:prstGeom prst="rect">
              <a:avLst/>
            </a:prstGeom>
          </p:spPr>
        </p:pic>
        <p:pic>
          <p:nvPicPr>
            <p:cNvPr id="15" name="Picture 14" descr="Talk_Shock_T.WMF"/>
            <p:cNvPicPr>
              <a:picLocks noChangeAspect="1"/>
            </p:cNvPicPr>
            <p:nvPr/>
          </p:nvPicPr>
          <p:blipFill>
            <a:blip r:embed="rId3" cstate="print"/>
            <a:stretch>
              <a:fillRect/>
            </a:stretch>
          </p:blipFill>
          <p:spPr>
            <a:xfrm>
              <a:off x="3337560" y="1524000"/>
              <a:ext cx="6035040" cy="2489454"/>
            </a:xfrm>
            <a:prstGeom prst="rect">
              <a:avLst/>
            </a:prstGeom>
          </p:spPr>
        </p:pic>
        <p:pic>
          <p:nvPicPr>
            <p:cNvPr id="16" name="Picture 15" descr="Talk_Shock_Np.WMF"/>
            <p:cNvPicPr>
              <a:picLocks noChangeAspect="1"/>
            </p:cNvPicPr>
            <p:nvPr/>
          </p:nvPicPr>
          <p:blipFill>
            <a:blip r:embed="rId4" cstate="print"/>
            <a:stretch>
              <a:fillRect/>
            </a:stretch>
          </p:blipFill>
          <p:spPr>
            <a:xfrm>
              <a:off x="-685800" y="3185160"/>
              <a:ext cx="6035040" cy="2489454"/>
            </a:xfrm>
            <a:prstGeom prst="rect">
              <a:avLst/>
            </a:prstGeom>
          </p:spPr>
        </p:pic>
        <p:pic>
          <p:nvPicPr>
            <p:cNvPr id="17" name="Picture 16" descr="Talk_Shock_IMF.WMF"/>
            <p:cNvPicPr>
              <a:picLocks noChangeAspect="1"/>
            </p:cNvPicPr>
            <p:nvPr/>
          </p:nvPicPr>
          <p:blipFill>
            <a:blip r:embed="rId5" cstate="print"/>
            <a:stretch>
              <a:fillRect/>
            </a:stretch>
          </p:blipFill>
          <p:spPr>
            <a:xfrm>
              <a:off x="-685800" y="1524000"/>
              <a:ext cx="6035040" cy="2489454"/>
            </a:xfrm>
            <a:prstGeom prst="rect">
              <a:avLst/>
            </a:prstGeom>
          </p:spPr>
        </p:pic>
      </p:grpSp>
      <p:sp>
        <p:nvSpPr>
          <p:cNvPr id="9" name="TextBox 8"/>
          <p:cNvSpPr txBox="1"/>
          <p:nvPr/>
        </p:nvSpPr>
        <p:spPr>
          <a:xfrm>
            <a:off x="0" y="6488668"/>
            <a:ext cx="688009" cy="369332"/>
          </a:xfrm>
          <a:prstGeom prst="rect">
            <a:avLst/>
          </a:prstGeom>
          <a:noFill/>
        </p:spPr>
        <p:txBody>
          <a:bodyPr wrap="none" rtlCol="0">
            <a:spAutoFit/>
          </a:bodyPr>
          <a:lstStyle/>
          <a:p>
            <a:r>
              <a:rPr lang="en-US" dirty="0" smtClean="0"/>
              <a:t>Noah</a:t>
            </a:r>
            <a:endParaRPr lang="en-US" dirty="0"/>
          </a:p>
        </p:txBody>
      </p:sp>
    </p:spTree>
    <p:extLst>
      <p:ext uri="{BB962C8B-B14F-4D97-AF65-F5344CB8AC3E}">
        <p14:creationId xmlns="" xmlns:p14="http://schemas.microsoft.com/office/powerpoint/2010/main" val="9492287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a:t>
            </a:r>
            <a:r>
              <a:rPr lang="en-US" dirty="0" smtClean="0">
                <a:sym typeface="Wingdings 3"/>
              </a:rPr>
              <a:t> </a:t>
            </a:r>
            <a:r>
              <a:rPr lang="en-US" dirty="0" smtClean="0"/>
              <a:t>CME </a:t>
            </a:r>
            <a:r>
              <a:rPr lang="en-US" dirty="0" smtClean="0">
                <a:sym typeface="Wingdings 3"/>
              </a:rPr>
              <a:t> ICME  SYMH</a:t>
            </a:r>
            <a:endParaRPr lang="en-US" dirty="0"/>
          </a:p>
        </p:txBody>
      </p:sp>
      <p:pic>
        <p:nvPicPr>
          <p:cNvPr id="3" name="Picture 2" descr="Talk_Kyoto_SYMH_Literature_8100_to_8800.WMF"/>
          <p:cNvPicPr>
            <a:picLocks noChangeAspect="1"/>
          </p:cNvPicPr>
          <p:nvPr/>
        </p:nvPicPr>
        <p:blipFill>
          <a:blip r:embed="rId2" cstate="print"/>
          <a:stretch>
            <a:fillRect/>
          </a:stretch>
        </p:blipFill>
        <p:spPr>
          <a:xfrm>
            <a:off x="0" y="1219200"/>
            <a:ext cx="9144000" cy="3771900"/>
          </a:xfrm>
          <a:prstGeom prst="rect">
            <a:avLst/>
          </a:prstGeom>
        </p:spPr>
      </p:pic>
      <p:pic>
        <p:nvPicPr>
          <p:cNvPr id="6" name="Picture 6" descr="gradcurvdrift"/>
          <p:cNvPicPr>
            <a:picLocks noChangeAspect="1" noChangeArrowheads="1"/>
          </p:cNvPicPr>
          <p:nvPr/>
        </p:nvPicPr>
        <p:blipFill>
          <a:blip r:embed="rId3" cstate="print"/>
          <a:srcRect l="7353" r="7353"/>
          <a:stretch>
            <a:fillRect/>
          </a:stretch>
        </p:blipFill>
        <p:spPr bwMode="auto">
          <a:xfrm>
            <a:off x="1981200" y="4866947"/>
            <a:ext cx="2264364" cy="1991053"/>
          </a:xfrm>
          <a:prstGeom prst="rect">
            <a:avLst/>
          </a:prstGeom>
          <a:noFill/>
          <a:ln w="9525">
            <a:noFill/>
            <a:miter lim="800000"/>
            <a:headEnd/>
            <a:tailEnd/>
          </a:ln>
        </p:spPr>
      </p:pic>
      <p:sp>
        <p:nvSpPr>
          <p:cNvPr id="7" name="Rectangle 4"/>
          <p:cNvSpPr txBox="1">
            <a:spLocks noChangeArrowheads="1"/>
          </p:cNvSpPr>
          <p:nvPr/>
        </p:nvSpPr>
        <p:spPr>
          <a:xfrm>
            <a:off x="4419600" y="5334000"/>
            <a:ext cx="3471862" cy="12954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Reconnection drives convection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Convection drives the ring current.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Midlatitude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ground magnetometers H component decreases.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Worldwide stations make</a:t>
            </a:r>
            <a:r>
              <a:rPr kumimoji="0" lang="en-US" sz="1400" b="0" i="0" u="none" strike="noStrike" kern="1200" cap="none" spc="0" normalizeH="0" noProof="0" dirty="0" smtClean="0">
                <a:ln>
                  <a:noFill/>
                </a:ln>
                <a:solidFill>
                  <a:schemeClr val="tx1"/>
                </a:solidFill>
                <a:effectLst/>
                <a:uLnTx/>
                <a:uFillTx/>
                <a:latin typeface="+mn-lt"/>
                <a:ea typeface="+mn-ea"/>
                <a:cs typeface="+mn-cs"/>
              </a:rPr>
              <a:t> SYMH</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pic>
        <p:nvPicPr>
          <p:cNvPr id="15" name="Picture 14" descr="Talk_Kyoto_SimulatedShock_Reference.WMF"/>
          <p:cNvPicPr>
            <a:picLocks noChangeAspect="1"/>
          </p:cNvPicPr>
          <p:nvPr/>
        </p:nvPicPr>
        <p:blipFill>
          <a:blip r:embed="rId2" cstate="print"/>
          <a:stretch>
            <a:fillRect/>
          </a:stretch>
        </p:blipFill>
        <p:spPr>
          <a:xfrm>
            <a:off x="-533400" y="228600"/>
            <a:ext cx="4267200" cy="1760220"/>
          </a:xfrm>
          <a:prstGeom prst="rect">
            <a:avLst/>
          </a:prstGeom>
        </p:spPr>
      </p:pic>
      <p:pic>
        <p:nvPicPr>
          <p:cNvPr id="16" name="Picture 15" descr="Talk_Kyoto_SimulatedShock_Zoom.wmf"/>
          <p:cNvPicPr>
            <a:picLocks noChangeAspect="1"/>
          </p:cNvPicPr>
          <p:nvPr/>
        </p:nvPicPr>
        <p:blipFill>
          <a:blip r:embed="rId3" cstate="print"/>
          <a:srcRect l="11220" r="9580"/>
          <a:stretch>
            <a:fillRect/>
          </a:stretch>
        </p:blipFill>
        <p:spPr>
          <a:xfrm>
            <a:off x="0" y="1371600"/>
            <a:ext cx="9144000" cy="4762500"/>
          </a:xfrm>
          <a:prstGeom prst="rect">
            <a:avLst/>
          </a:prstGeom>
        </p:spPr>
      </p:pic>
    </p:spTree>
    <p:extLst>
      <p:ext uri="{BB962C8B-B14F-4D97-AF65-F5344CB8AC3E}">
        <p14:creationId xmlns="" xmlns:p14="http://schemas.microsoft.com/office/powerpoint/2010/main" val="9492287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IMF Crosses the Bow Shock</a:t>
            </a:r>
            <a:endParaRPr lang="en-US" dirty="0"/>
          </a:p>
        </p:txBody>
      </p:sp>
      <p:sp>
        <p:nvSpPr>
          <p:cNvPr id="3" name="Content Placeholder 2"/>
          <p:cNvSpPr>
            <a:spLocks noGrp="1"/>
          </p:cNvSpPr>
          <p:nvPr>
            <p:ph idx="1"/>
          </p:nvPr>
        </p:nvSpPr>
        <p:spPr/>
        <p:txBody>
          <a:bodyPr>
            <a:normAutofit/>
          </a:bodyPr>
          <a:lstStyle/>
          <a:p>
            <a:r>
              <a:rPr lang="en-US" sz="2400" dirty="0" smtClean="0"/>
              <a:t>Southward IMF crosses into the sheath region and merges/reconnects with the Earth’s magnetic field at the magnetopause.</a:t>
            </a:r>
          </a:p>
          <a:p>
            <a:r>
              <a:rPr lang="en-US" sz="2400" dirty="0" smtClean="0"/>
              <a:t>The formation of the </a:t>
            </a:r>
            <a:r>
              <a:rPr lang="en-US" sz="2400" dirty="0" err="1" smtClean="0"/>
              <a:t>magneotpause</a:t>
            </a:r>
            <a:r>
              <a:rPr lang="en-US" sz="2400" dirty="0" smtClean="0"/>
              <a:t> is the next topic.</a:t>
            </a:r>
            <a:endParaRPr lang="en-US" sz="2400" dirty="0"/>
          </a:p>
        </p:txBody>
      </p:sp>
      <p:pic>
        <p:nvPicPr>
          <p:cNvPr id="45058" name="Picture 2"/>
          <p:cNvPicPr>
            <a:picLocks noChangeAspect="1" noChangeArrowheads="1"/>
          </p:cNvPicPr>
          <p:nvPr/>
        </p:nvPicPr>
        <p:blipFill>
          <a:blip r:embed="rId2" cstate="print"/>
          <a:srcRect/>
          <a:stretch>
            <a:fillRect/>
          </a:stretch>
        </p:blipFill>
        <p:spPr bwMode="auto">
          <a:xfrm>
            <a:off x="2590800" y="3276600"/>
            <a:ext cx="3843974" cy="3048000"/>
          </a:xfrm>
          <a:prstGeom prst="rect">
            <a:avLst/>
          </a:prstGeom>
          <a:noFill/>
          <a:ln w="9525">
            <a:noFill/>
            <a:miter lim="800000"/>
            <a:headEnd/>
            <a:tailEnd/>
          </a:ln>
        </p:spPr>
      </p:pic>
      <p:sp>
        <p:nvSpPr>
          <p:cNvPr id="5" name="TextBox 4"/>
          <p:cNvSpPr txBox="1"/>
          <p:nvPr/>
        </p:nvSpPr>
        <p:spPr>
          <a:xfrm>
            <a:off x="0" y="6488668"/>
            <a:ext cx="4568558" cy="369332"/>
          </a:xfrm>
          <a:prstGeom prst="rect">
            <a:avLst/>
          </a:prstGeom>
          <a:noFill/>
        </p:spPr>
        <p:txBody>
          <a:bodyPr wrap="none" rtlCol="0">
            <a:spAutoFit/>
          </a:bodyPr>
          <a:lstStyle/>
          <a:p>
            <a:r>
              <a:rPr lang="en-US" dirty="0" smtClean="0"/>
              <a:t>Chapter 8 AFRL Handbook of Geophysics, 1985</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447800"/>
            <a:ext cx="5945346" cy="3970318"/>
          </a:xfrm>
          <a:prstGeom prst="rect">
            <a:avLst/>
          </a:prstGeom>
          <a:noFill/>
        </p:spPr>
        <p:txBody>
          <a:bodyPr wrap="none" rtlCol="0">
            <a:spAutoFit/>
          </a:bodyPr>
          <a:lstStyle/>
          <a:p>
            <a:r>
              <a:rPr lang="en-US" dirty="0" smtClean="0"/>
              <a:t>Showed the beginning of the reconnection</a:t>
            </a:r>
          </a:p>
          <a:p>
            <a:r>
              <a:rPr lang="en-US" dirty="0" smtClean="0"/>
              <a:t>Slides to explain how the solar wind IMF interacts</a:t>
            </a:r>
          </a:p>
          <a:p>
            <a:r>
              <a:rPr lang="en-US" dirty="0" smtClean="0"/>
              <a:t>With the Magnetopause and the Convection cycle.</a:t>
            </a:r>
          </a:p>
          <a:p>
            <a:endParaRPr lang="en-US" dirty="0" smtClean="0"/>
          </a:p>
          <a:p>
            <a:r>
              <a:rPr lang="en-US" dirty="0" smtClean="0"/>
              <a:t>The following slides were after a blackboard </a:t>
            </a:r>
          </a:p>
          <a:p>
            <a:r>
              <a:rPr lang="en-US" dirty="0" smtClean="0"/>
              <a:t>Drawing explaining the 3 topologies of magnetic field:</a:t>
            </a:r>
          </a:p>
          <a:p>
            <a:pPr marL="342900" indent="-342900">
              <a:buAutoNum type="arabicParenR"/>
            </a:pPr>
            <a:r>
              <a:rPr lang="en-US" dirty="0" smtClean="0"/>
              <a:t>Open with both footprints in the S/W</a:t>
            </a:r>
          </a:p>
          <a:p>
            <a:pPr marL="342900" indent="-342900">
              <a:buAutoNum type="arabicParenR"/>
            </a:pPr>
            <a:r>
              <a:rPr lang="en-US" dirty="0" smtClean="0"/>
              <a:t>Open with one footprint in S/W and one on Earth</a:t>
            </a:r>
          </a:p>
          <a:p>
            <a:pPr marL="342900" indent="-342900">
              <a:buAutoNum type="arabicParenR"/>
            </a:pPr>
            <a:r>
              <a:rPr lang="en-US" dirty="0" smtClean="0"/>
              <a:t>Closed with both footprints on Earth</a:t>
            </a:r>
          </a:p>
          <a:p>
            <a:pPr marL="342900" indent="-342900"/>
            <a:r>
              <a:rPr lang="en-US" dirty="0" smtClean="0"/>
              <a:t>So, it was explained that Maxwell’s equations require no</a:t>
            </a:r>
          </a:p>
          <a:p>
            <a:pPr marL="342900" indent="-342900"/>
            <a:r>
              <a:rPr lang="en-US" dirty="0" smtClean="0"/>
              <a:t>‘open’ field lines, they all have to close, but locally we </a:t>
            </a:r>
          </a:p>
          <a:p>
            <a:pPr marL="342900" indent="-342900"/>
            <a:r>
              <a:rPr lang="en-US" dirty="0" smtClean="0"/>
              <a:t>Regard these lines as ‘open’ although we know they </a:t>
            </a:r>
          </a:p>
          <a:p>
            <a:pPr marL="342900" indent="-342900"/>
            <a:r>
              <a:rPr lang="en-US" dirty="0" smtClean="0"/>
              <a:t>Terminate on the Sun or </a:t>
            </a:r>
            <a:r>
              <a:rPr lang="en-US" dirty="0" err="1" smtClean="0"/>
              <a:t>Heliopause</a:t>
            </a:r>
            <a:r>
              <a:rPr lang="en-US" dirty="0" smtClean="0"/>
              <a:t>, local to Earth that </a:t>
            </a:r>
          </a:p>
          <a:p>
            <a:pPr marL="342900" indent="-342900"/>
            <a:r>
              <a:rPr lang="en-US" dirty="0" smtClean="0"/>
              <a:t>Is not important for understanding Magnetosphere processes.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normAutofit fontScale="90000"/>
          </a:bodyPr>
          <a:lstStyle/>
          <a:p>
            <a:r>
              <a:rPr lang="en-US" sz="3600"/>
              <a:t>Solar Wind-Magnetosphere Interaction:</a:t>
            </a:r>
            <a:br>
              <a:rPr lang="en-US" sz="3600"/>
            </a:br>
            <a:r>
              <a:rPr lang="en-US" sz="3600"/>
              <a:t>Reconnection and IMF Dependence</a:t>
            </a:r>
          </a:p>
        </p:txBody>
      </p:sp>
      <p:pic>
        <p:nvPicPr>
          <p:cNvPr id="39939" name="Picture 3" descr="C:\Documents and Settings\song\Desktop\interplanetary.png"/>
          <p:cNvPicPr>
            <a:picLocks noChangeAspect="1" noChangeArrowheads="1"/>
          </p:cNvPicPr>
          <p:nvPr/>
        </p:nvPicPr>
        <p:blipFill>
          <a:blip r:embed="rId2" cstate="print"/>
          <a:srcRect/>
          <a:stretch>
            <a:fillRect/>
          </a:stretch>
        </p:blipFill>
        <p:spPr bwMode="auto">
          <a:xfrm>
            <a:off x="1828800" y="1524000"/>
            <a:ext cx="4910138" cy="51816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0" y="3175"/>
          <a:ext cx="9144000" cy="6850063"/>
        </p:xfrm>
        <a:graphic>
          <a:graphicData uri="http://schemas.openxmlformats.org/presentationml/2006/ole">
            <p:oleObj spid="_x0000_s67586" name="Slide" r:id="rId3" imgW="4434045" imgH="3321211" progId="PowerPoint.Slide.8">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8575" y="33338"/>
          <a:ext cx="9086850" cy="6789737"/>
        </p:xfrm>
        <a:graphic>
          <a:graphicData uri="http://schemas.openxmlformats.org/presentationml/2006/ole">
            <p:oleObj spid="_x0000_s68610" name="Slide" r:id="rId3" imgW="4519996" imgH="3378722" progId="PowerPoint.Slide.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Dipole Axis and Moment</a:t>
            </a:r>
            <a:endParaRPr lang="en-US" dirty="0"/>
          </a:p>
        </p:txBody>
      </p:sp>
      <p:sp>
        <p:nvSpPr>
          <p:cNvPr id="6" name="Rectangle 3"/>
          <p:cNvSpPr txBox="1">
            <a:spLocks noChangeArrowheads="1"/>
          </p:cNvSpPr>
          <p:nvPr/>
        </p:nvSpPr>
        <p:spPr>
          <a:xfrm>
            <a:off x="685800" y="1600200"/>
            <a:ext cx="7772400" cy="4724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dipole moment of the Earth presently is ~8·10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15</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 m</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3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3·10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-5</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TR</a:t>
            </a:r>
            <a:r>
              <a:rPr kumimoji="0" lang="en-US" sz="2000" b="0" i="0" u="none" strike="noStrike" kern="1200" cap="none" spc="0" normalizeH="0" baseline="-25000" noProof="0" dirty="0" smtClean="0">
                <a:ln>
                  <a:noFill/>
                </a:ln>
                <a:solidFill>
                  <a:schemeClr val="tx1"/>
                </a:solidFill>
                <a:effectLst/>
                <a:uLnTx/>
                <a:uFillTx/>
                <a:latin typeface="Times New Roman" pitchFamily="18" charset="0"/>
                <a:cs typeface="Times New Roman" pitchFamily="18" charset="0"/>
              </a:rPr>
              <a:t>E</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3</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lvl="0" indent="-342900">
              <a:spcBef>
                <a:spcPct val="20000"/>
              </a:spcBef>
              <a:buFont typeface="Arial" pitchFamily="34" charset="0"/>
              <a:buChar char="•"/>
              <a:defRPr/>
            </a:pPr>
            <a:r>
              <a:rPr lang="en-US" sz="2000" dirty="0">
                <a:latin typeface="Times New Roman" pitchFamily="18" charset="0"/>
                <a:cs typeface="Times New Roman" pitchFamily="18" charset="0"/>
              </a:rPr>
              <a:t>The dipole moment is decreasing. </a:t>
            </a:r>
          </a:p>
          <a:p>
            <a:pPr marL="1200150" lvl="2" indent="-285750">
              <a:spcBef>
                <a:spcPct val="20000"/>
              </a:spcBef>
            </a:pPr>
            <a:r>
              <a:rPr lang="en-US" dirty="0">
                <a:latin typeface="Times New Roman" pitchFamily="18" charset="0"/>
                <a:cs typeface="Times New Roman" pitchFamily="18" charset="0"/>
              </a:rPr>
              <a:t>9.5</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10</a:t>
            </a:r>
            <a:r>
              <a:rPr lang="en-US" baseline="30000" dirty="0">
                <a:latin typeface="Times New Roman" pitchFamily="18" charset="0"/>
                <a:cs typeface="Times New Roman" pitchFamily="18" charset="0"/>
              </a:rPr>
              <a:t>15</a:t>
            </a:r>
            <a:r>
              <a:rPr lang="en-US" dirty="0">
                <a:latin typeface="Times New Roman" pitchFamily="18" charset="0"/>
                <a:cs typeface="Times New Roman" pitchFamily="18" charset="0"/>
              </a:rPr>
              <a:t>T 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in 1550 </a:t>
            </a:r>
          </a:p>
          <a:p>
            <a:pPr marL="1200150" lvl="2" indent="-285750">
              <a:spcBef>
                <a:spcPct val="20000"/>
              </a:spcBef>
            </a:pPr>
            <a:r>
              <a:rPr lang="en-US" dirty="0">
                <a:latin typeface="Times New Roman" pitchFamily="18" charset="0"/>
                <a:cs typeface="Times New Roman" pitchFamily="18" charset="0"/>
              </a:rPr>
              <a:t>7.84</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10</a:t>
            </a:r>
            <a:r>
              <a:rPr lang="en-US" baseline="30000" dirty="0">
                <a:latin typeface="Times New Roman" pitchFamily="18" charset="0"/>
                <a:cs typeface="Times New Roman" pitchFamily="18" charset="0"/>
              </a:rPr>
              <a:t>15</a:t>
            </a:r>
            <a:r>
              <a:rPr lang="en-US" dirty="0">
                <a:latin typeface="Times New Roman" pitchFamily="18" charset="0"/>
                <a:cs typeface="Times New Roman" pitchFamily="18" charset="0"/>
              </a:rPr>
              <a:t>T 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in 1990. </a:t>
            </a:r>
            <a:r>
              <a:rPr lang="en-US" baseline="30000" dirty="0">
                <a:latin typeface="Times New Roman" pitchFamily="18" charset="0"/>
                <a:cs typeface="Times New Roman" pitchFamily="18" charset="0"/>
              </a:rPr>
              <a:t> </a:t>
            </a:r>
          </a:p>
          <a:p>
            <a:pPr marL="342900" indent="-342900">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dipole moment is tilted ~11</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0</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with respect to the rotation axis.</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tilt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changing</a:t>
            </a:r>
            <a:r>
              <a:rPr lang="en-US" sz="2000" dirty="0" smtClean="0">
                <a:latin typeface="Times New Roman" pitchFamily="18" charset="0"/>
                <a:cs typeface="Times New Roman" pitchFamily="18" charset="0"/>
              </a:rPr>
              <a:t>.</a:t>
            </a:r>
          </a:p>
          <a:p>
            <a:pPr marL="1257300" lvl="2" indent="-342900">
              <a:spcBef>
                <a:spcPct val="20000"/>
              </a:spcBef>
            </a:pPr>
            <a:r>
              <a:rPr lang="en-US" sz="2000" dirty="0" smtClean="0">
                <a:latin typeface="Times New Roman" pitchFamily="18" charset="0"/>
                <a:cs typeface="Times New Roman" pitchFamily="18" charset="0"/>
              </a:rPr>
              <a:t>3</a:t>
            </a:r>
            <a:r>
              <a:rPr lang="en-US"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t>
            </a:r>
            <a:r>
              <a:rPr lang="en-US" sz="2000" dirty="0" smtClean="0">
                <a:latin typeface="Times New Roman" pitchFamily="18" charset="0"/>
                <a:cs typeface="Times New Roman" pitchFamily="18" charset="0"/>
              </a:rPr>
              <a:t>1550</a:t>
            </a:r>
          </a:p>
          <a:p>
            <a:pPr marL="1257300" lvl="2" indent="-342900">
              <a:spcBef>
                <a:spcPct val="20000"/>
              </a:spcBef>
            </a:pPr>
            <a:r>
              <a:rPr lang="en-US" sz="2000" dirty="0" smtClean="0">
                <a:latin typeface="Times New Roman" pitchFamily="18" charset="0"/>
                <a:cs typeface="Times New Roman" pitchFamily="18" charset="0"/>
              </a:rPr>
              <a:t>11.5</a:t>
            </a:r>
            <a:r>
              <a:rPr lang="en-US"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1850 </a:t>
            </a:r>
            <a:endParaRPr lang="en-US" sz="2000" dirty="0" smtClean="0">
              <a:latin typeface="Times New Roman" pitchFamily="18" charset="0"/>
              <a:cs typeface="Times New Roman" pitchFamily="18" charset="0"/>
            </a:endParaRPr>
          </a:p>
          <a:p>
            <a:pPr marL="1257300" lvl="2" indent="-342900">
              <a:spcBef>
                <a:spcPct val="20000"/>
              </a:spcBef>
            </a:pPr>
            <a:r>
              <a:rPr lang="en-US" sz="2000" dirty="0" smtClean="0">
                <a:latin typeface="Times New Roman" pitchFamily="18" charset="0"/>
                <a:cs typeface="Times New Roman" pitchFamily="18" charset="0"/>
              </a:rPr>
              <a:t>10.8</a:t>
            </a:r>
            <a:r>
              <a:rPr lang="en-US" sz="2000" baseline="30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1990</a:t>
            </a:r>
            <a:r>
              <a:rPr lang="en-US" sz="2000" dirty="0" smtClean="0">
                <a:latin typeface="Times New Roman" pitchFamily="18" charset="0"/>
                <a:cs typeface="Times New Roman" pitchFamily="18" charset="0"/>
              </a:rPr>
              <a:t>.</a:t>
            </a:r>
            <a:endParaRPr kumimoji="0" lang="en-US"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 addition to the tilt angle the rotation axis of the Earth is inclined by 23.5</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0</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with respect to the ecliptic pole.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Thus the Earth’s dipole axis can be inclined by ~35</a:t>
            </a:r>
            <a:r>
              <a:rPr kumimoji="0" lang="en-US" sz="18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0</a:t>
            </a: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to the ecliptic pole.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angle between the direction of the dipole and the solar wind varies between 56</a:t>
            </a:r>
            <a:r>
              <a:rPr kumimoji="0" lang="en-US" sz="18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0</a:t>
            </a: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and 90</a:t>
            </a:r>
            <a:r>
              <a:rPr kumimoji="0" lang="en-US" sz="18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0.</a:t>
            </a:r>
            <a:r>
              <a:rPr kumimoji="0" lang="en-US" sz="1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r>
              <a:rPr lang="en-US" sz="3600"/>
              <a:t>The Magnetosphere</a:t>
            </a:r>
            <a:br>
              <a:rPr lang="en-US" sz="3600"/>
            </a:br>
            <a:r>
              <a:rPr lang="en-US" sz="2800"/>
              <a:t>The Magnetotail</a:t>
            </a:r>
            <a:endParaRPr lang="en-US" sz="3600"/>
          </a:p>
        </p:txBody>
      </p:sp>
      <p:sp>
        <p:nvSpPr>
          <p:cNvPr id="4099" name="Rectangle 3"/>
          <p:cNvSpPr>
            <a:spLocks noGrp="1" noChangeArrowheads="1"/>
          </p:cNvSpPr>
          <p:nvPr>
            <p:ph type="body" idx="1"/>
          </p:nvPr>
        </p:nvSpPr>
        <p:spPr>
          <a:xfrm>
            <a:off x="685800" y="1371600"/>
            <a:ext cx="7772400" cy="4114800"/>
          </a:xfrm>
        </p:spPr>
        <p:txBody>
          <a:bodyPr/>
          <a:lstStyle/>
          <a:p>
            <a:pPr>
              <a:lnSpc>
                <a:spcPct val="90000"/>
              </a:lnSpc>
            </a:pPr>
            <a:r>
              <a:rPr lang="en-US" sz="2000"/>
              <a:t>The magnetotail is the region of the magnetosphere that stretches away from the Sun behind the Earth.</a:t>
            </a:r>
          </a:p>
          <a:p>
            <a:pPr>
              <a:lnSpc>
                <a:spcPct val="90000"/>
              </a:lnSpc>
            </a:pPr>
            <a:r>
              <a:rPr lang="en-US" sz="2000"/>
              <a:t>It acts as a reservoir for plasma and energy. Energy and plasma from the tail are released into the inner magnetosphere a periodically during magnetospheric substorms.</a:t>
            </a:r>
          </a:p>
          <a:p>
            <a:pPr>
              <a:lnSpc>
                <a:spcPct val="90000"/>
              </a:lnSpc>
            </a:pPr>
            <a:r>
              <a:rPr lang="en-US" sz="2000"/>
              <a:t>A current sheet lies in the middle of the tail and separates it into two regions called the lobes. </a:t>
            </a:r>
          </a:p>
          <a:p>
            <a:pPr lvl="1">
              <a:lnSpc>
                <a:spcPct val="90000"/>
              </a:lnSpc>
            </a:pPr>
            <a:r>
              <a:rPr lang="en-US" sz="1800"/>
              <a:t>The magnetic field in the north (south)lobe is directed away from (toward) the Earth.</a:t>
            </a:r>
          </a:p>
          <a:p>
            <a:pPr lvl="1">
              <a:lnSpc>
                <a:spcPct val="90000"/>
              </a:lnSpc>
            </a:pPr>
            <a:r>
              <a:rPr lang="en-US" sz="1800"/>
              <a:t>The magnetic field strength is typically ~20 nT.</a:t>
            </a:r>
          </a:p>
          <a:p>
            <a:pPr lvl="1">
              <a:lnSpc>
                <a:spcPct val="90000"/>
              </a:lnSpc>
            </a:pPr>
            <a:r>
              <a:rPr lang="en-US" sz="1800"/>
              <a:t>Plasma densities are low (&lt;0.1 cm</a:t>
            </a:r>
            <a:r>
              <a:rPr lang="en-US" sz="1800" baseline="30000"/>
              <a:t>-3</a:t>
            </a:r>
            <a:r>
              <a:rPr lang="en-US" sz="1800"/>
              <a:t>). Very few particles in the 5-50keV range.  Cool ions observed flowing away from the Earth with ionospheric composition. The tail lobes normally lie on “open” magnetic field lines.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0" y="3175"/>
          <a:ext cx="9144000" cy="6850063"/>
        </p:xfrm>
        <a:graphic>
          <a:graphicData uri="http://schemas.openxmlformats.org/presentationml/2006/ole">
            <p:oleObj spid="_x0000_s69634" name="Slide" r:id="rId3" imgW="4434045" imgH="3321211" progId="PowerPoint.Slide.8">
              <p:embed/>
            </p:oleObj>
          </a:graphicData>
        </a:graphic>
      </p:graphicFrame>
      <p:pic>
        <p:nvPicPr>
          <p:cNvPr id="5123" name="Picture 3"/>
          <p:cNvPicPr>
            <a:picLocks noChangeArrowheads="1"/>
          </p:cNvPicPr>
          <p:nvPr/>
        </p:nvPicPr>
        <p:blipFill>
          <a:blip r:embed="rId4" cstate="print"/>
          <a:srcRect l="110" b="4601"/>
          <a:stretch>
            <a:fillRect/>
          </a:stretch>
        </p:blipFill>
        <p:spPr bwMode="auto">
          <a:xfrm>
            <a:off x="4267200" y="1371600"/>
            <a:ext cx="4876800" cy="46482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p:spPr>
        <p:txBody>
          <a:bodyPr/>
          <a:lstStyle/>
          <a:p>
            <a:r>
              <a:rPr lang="en-US" sz="3600"/>
              <a:t>The Magnetosphere</a:t>
            </a:r>
            <a:br>
              <a:rPr lang="en-US" sz="3600"/>
            </a:br>
            <a:r>
              <a:rPr lang="en-US" sz="2800"/>
              <a:t>The Magnetotail - Structure</a:t>
            </a:r>
            <a:endParaRPr lang="en-US" sz="3600"/>
          </a:p>
        </p:txBody>
      </p:sp>
      <p:sp>
        <p:nvSpPr>
          <p:cNvPr id="7171" name="Rectangle 3"/>
          <p:cNvSpPr>
            <a:spLocks noGrp="1" noChangeArrowheads="1"/>
          </p:cNvSpPr>
          <p:nvPr>
            <p:ph type="body" idx="1"/>
          </p:nvPr>
        </p:nvSpPr>
        <p:spPr>
          <a:xfrm>
            <a:off x="685800" y="1143000"/>
            <a:ext cx="7772400" cy="4114800"/>
          </a:xfrm>
        </p:spPr>
        <p:txBody>
          <a:bodyPr>
            <a:normAutofit lnSpcReduction="10000"/>
          </a:bodyPr>
          <a:lstStyle/>
          <a:p>
            <a:pPr>
              <a:lnSpc>
                <a:spcPct val="90000"/>
              </a:lnSpc>
            </a:pPr>
            <a:r>
              <a:rPr lang="en-US" sz="2000"/>
              <a:t>The </a:t>
            </a:r>
            <a:r>
              <a:rPr lang="en-US" sz="2000" u="sng"/>
              <a:t>plasma mantle</a:t>
            </a:r>
            <a:r>
              <a:rPr lang="en-US" sz="2000"/>
              <a:t> has a gradual transition from magnetosheath to lobe plasma values.</a:t>
            </a:r>
            <a:r>
              <a:rPr lang="en-US" sz="2400"/>
              <a:t> </a:t>
            </a:r>
          </a:p>
          <a:p>
            <a:pPr lvl="1">
              <a:lnSpc>
                <a:spcPct val="90000"/>
              </a:lnSpc>
            </a:pPr>
            <a:r>
              <a:rPr lang="en-US" sz="1600"/>
              <a:t>Flow is always tailward </a:t>
            </a:r>
          </a:p>
          <a:p>
            <a:pPr lvl="1">
              <a:lnSpc>
                <a:spcPct val="90000"/>
              </a:lnSpc>
            </a:pPr>
            <a:r>
              <a:rPr lang="en-US" sz="1600"/>
              <a:t>Flow speed, density and temperature all decrease away from the magnetopause</a:t>
            </a:r>
            <a:r>
              <a:rPr lang="en-US" sz="2000"/>
              <a:t>.</a:t>
            </a:r>
          </a:p>
          <a:p>
            <a:pPr>
              <a:lnSpc>
                <a:spcPct val="90000"/>
              </a:lnSpc>
            </a:pPr>
            <a:r>
              <a:rPr lang="en-US" sz="2000"/>
              <a:t>Ions in the </a:t>
            </a:r>
            <a:r>
              <a:rPr lang="en-US" sz="2000" u="sng"/>
              <a:t>plasma sheet boundary layer</a:t>
            </a:r>
            <a:r>
              <a:rPr lang="en-US" sz="2000"/>
              <a:t> (PSBL) typically flow at 100s of km/s parallel or antiparallel to the magnetic field</a:t>
            </a:r>
            <a:r>
              <a:rPr lang="en-US" sz="2400"/>
              <a:t>. </a:t>
            </a:r>
          </a:p>
          <a:p>
            <a:pPr lvl="1">
              <a:lnSpc>
                <a:spcPct val="90000"/>
              </a:lnSpc>
            </a:pPr>
            <a:r>
              <a:rPr lang="en-US" sz="1600"/>
              <a:t>Frequently counterstreaming beams are observed: one flowing earthward and one flowing tailward. </a:t>
            </a:r>
          </a:p>
          <a:p>
            <a:pPr lvl="1">
              <a:lnSpc>
                <a:spcPct val="90000"/>
              </a:lnSpc>
            </a:pPr>
            <a:r>
              <a:rPr lang="en-US" sz="1600"/>
              <a:t>Densities are typically 0.1 cm</a:t>
            </a:r>
            <a:r>
              <a:rPr lang="en-US" sz="1600" baseline="30000"/>
              <a:t>-3.</a:t>
            </a:r>
          </a:p>
          <a:p>
            <a:pPr lvl="1">
              <a:lnSpc>
                <a:spcPct val="90000"/>
              </a:lnSpc>
            </a:pPr>
            <a:r>
              <a:rPr lang="en-US" sz="1600"/>
              <a:t>The PSBL is thought to be on “closed” magnetic field lines</a:t>
            </a:r>
            <a:r>
              <a:rPr lang="en-US" sz="2000"/>
              <a:t>.</a:t>
            </a:r>
          </a:p>
          <a:p>
            <a:pPr>
              <a:lnSpc>
                <a:spcPct val="90000"/>
              </a:lnSpc>
            </a:pPr>
            <a:r>
              <a:rPr lang="en-US" sz="2000"/>
              <a:t>The </a:t>
            </a:r>
            <a:r>
              <a:rPr lang="en-US" sz="2000" u="sng"/>
              <a:t>central plasma sheet</a:t>
            </a:r>
            <a:r>
              <a:rPr lang="en-US" sz="2000"/>
              <a:t>  (CPS) consists of hot (kilovolt) particles that have nearly symmetric velocity distributions. </a:t>
            </a:r>
          </a:p>
          <a:p>
            <a:pPr lvl="1">
              <a:lnSpc>
                <a:spcPct val="90000"/>
              </a:lnSpc>
            </a:pPr>
            <a:r>
              <a:rPr lang="en-US" sz="1600"/>
              <a:t>Typical densities are 0.1-1cm</a:t>
            </a:r>
            <a:r>
              <a:rPr lang="en-US" sz="1600" baseline="30000"/>
              <a:t>-3 </a:t>
            </a:r>
            <a:r>
              <a:rPr lang="en-US" sz="1600"/>
              <a:t>with flow velocities that the small compared to the ion thermal velocity (the electron temperature is 1/7 of the ion temperature). </a:t>
            </a:r>
          </a:p>
          <a:p>
            <a:pPr lvl="1">
              <a:lnSpc>
                <a:spcPct val="90000"/>
              </a:lnSpc>
            </a:pPr>
            <a:r>
              <a:rPr lang="en-US" sz="1600"/>
              <a:t>The CPS is usually on “closed” field lines but can be on “plasmoid” field lines</a:t>
            </a:r>
            <a:r>
              <a:rPr lang="en-US" sz="1800"/>
              <a:t>.</a:t>
            </a:r>
          </a:p>
          <a:p>
            <a:pPr>
              <a:lnSpc>
                <a:spcPct val="90000"/>
              </a:lnSpc>
            </a:pPr>
            <a:endParaRPr lang="en-US"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1143000"/>
          </a:xfrm>
        </p:spPr>
        <p:txBody>
          <a:bodyPr>
            <a:normAutofit fontScale="90000"/>
          </a:bodyPr>
          <a:lstStyle/>
          <a:p>
            <a:r>
              <a:rPr lang="en-US" sz="3600"/>
              <a:t>The Magnetosphere</a:t>
            </a:r>
            <a:br>
              <a:rPr lang="en-US" sz="3600"/>
            </a:br>
            <a:r>
              <a:rPr lang="en-US" sz="2800"/>
              <a:t>The Magnetotail - Structure Continued</a:t>
            </a:r>
            <a:r>
              <a:rPr lang="en-US" sz="3600"/>
              <a:t/>
            </a:r>
            <a:br>
              <a:rPr lang="en-US" sz="3600"/>
            </a:br>
            <a:endParaRPr lang="en-US" sz="3600"/>
          </a:p>
        </p:txBody>
      </p:sp>
      <p:sp>
        <p:nvSpPr>
          <p:cNvPr id="8195" name="Rectangle 3"/>
          <p:cNvSpPr>
            <a:spLocks noGrp="1" noChangeArrowheads="1"/>
          </p:cNvSpPr>
          <p:nvPr>
            <p:ph type="body" idx="1"/>
          </p:nvPr>
        </p:nvSpPr>
        <p:spPr>
          <a:xfrm>
            <a:off x="685800" y="1219200"/>
            <a:ext cx="7772400" cy="4114800"/>
          </a:xfrm>
        </p:spPr>
        <p:txBody>
          <a:bodyPr>
            <a:normAutofit lnSpcReduction="10000"/>
          </a:bodyPr>
          <a:lstStyle/>
          <a:p>
            <a:pPr>
              <a:lnSpc>
                <a:spcPct val="90000"/>
              </a:lnSpc>
            </a:pPr>
            <a:r>
              <a:rPr lang="en-US" sz="2400"/>
              <a:t>The </a:t>
            </a:r>
            <a:r>
              <a:rPr lang="en-US" sz="2400" u="sng"/>
              <a:t>low latitude boundary layer </a:t>
            </a:r>
            <a:r>
              <a:rPr lang="en-US" sz="2400"/>
              <a:t>(LLBL) contains a mix of magnetosheath and magnetospheric plasma. </a:t>
            </a:r>
          </a:p>
          <a:p>
            <a:pPr lvl="1">
              <a:lnSpc>
                <a:spcPct val="90000"/>
              </a:lnSpc>
            </a:pPr>
            <a:r>
              <a:rPr lang="en-US" sz="2000"/>
              <a:t>Plasma flows can be found in almost any direction but are generally intermediate between the magnetosheath flow and magnetospheric flows. </a:t>
            </a:r>
          </a:p>
          <a:p>
            <a:pPr lvl="1">
              <a:lnSpc>
                <a:spcPct val="90000"/>
              </a:lnSpc>
            </a:pPr>
            <a:r>
              <a:rPr lang="en-US" sz="2000"/>
              <a:t>The LLBL extends from the dayside just within the magnetopause along the flanks of the magnetosphere forming a boundary between the plasma sheet and the magnetosheath.</a:t>
            </a:r>
          </a:p>
          <a:p>
            <a:pPr>
              <a:lnSpc>
                <a:spcPct val="90000"/>
              </a:lnSpc>
            </a:pPr>
            <a:r>
              <a:rPr lang="en-US" sz="2400"/>
              <a:t>Note there is a region in the tail where the plasma mantle, PSBL and LLBL all come together.</a:t>
            </a:r>
          </a:p>
          <a:p>
            <a:pPr>
              <a:lnSpc>
                <a:spcPct val="90000"/>
              </a:lnSpc>
            </a:pPr>
            <a:r>
              <a:rPr lang="en-US" sz="2400"/>
              <a:t>The origins of the plasma mantle and the plasma sheet boundary layer are clear but the origin of the low latitude boundary layer is less clear.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447800" y="2274888"/>
          <a:ext cx="5630863" cy="2308225"/>
        </p:xfrm>
        <a:graphic>
          <a:graphicData uri="http://schemas.openxmlformats.org/presentationml/2006/ole">
            <p:oleObj spid="_x0000_s70658" name="Document" r:id="rId3" imgW="5630040" imgH="2308680" progId="Word.Document.8">
              <p:embed/>
            </p:oleObj>
          </a:graphicData>
        </a:graphic>
      </p:graphicFrame>
      <p:sp>
        <p:nvSpPr>
          <p:cNvPr id="9219" name="Text Box 3"/>
          <p:cNvSpPr txBox="1">
            <a:spLocks noChangeArrowheads="1"/>
          </p:cNvSpPr>
          <p:nvPr/>
        </p:nvSpPr>
        <p:spPr bwMode="auto">
          <a:xfrm>
            <a:off x="304800" y="609600"/>
            <a:ext cx="8123238" cy="1068388"/>
          </a:xfrm>
          <a:prstGeom prst="rect">
            <a:avLst/>
          </a:prstGeom>
          <a:noFill/>
          <a:ln w="9525">
            <a:noFill/>
            <a:miter lim="800000"/>
            <a:headEnd/>
            <a:tailEnd/>
          </a:ln>
          <a:effectLst/>
        </p:spPr>
        <p:txBody>
          <a:bodyPr wrap="none">
            <a:spAutoFit/>
          </a:bodyPr>
          <a:lstStyle/>
          <a:p>
            <a:pPr algn="ctr" eaLnBrk="0" hangingPunct="0"/>
            <a:r>
              <a:rPr lang="en-US" sz="3600"/>
              <a:t>The Magnetosphere</a:t>
            </a:r>
          </a:p>
          <a:p>
            <a:pPr algn="ctr" eaLnBrk="0" hangingPunct="0"/>
            <a:r>
              <a:rPr lang="en-US" sz="2800"/>
              <a:t>The Magnetotail - Typical Plasma and Field Parameters</a:t>
            </a:r>
            <a:endParaRPr lang="en-US" sz="36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600"/>
              <a:t>The Magnetosphere</a:t>
            </a:r>
            <a:br>
              <a:rPr lang="en-US" sz="3600"/>
            </a:br>
            <a:r>
              <a:rPr lang="en-US" sz="2800"/>
              <a:t>Reconnection </a:t>
            </a:r>
            <a:endParaRPr lang="en-US" sz="3600"/>
          </a:p>
        </p:txBody>
      </p:sp>
      <p:pic>
        <p:nvPicPr>
          <p:cNvPr id="10243" name="Picture 3"/>
          <p:cNvPicPr>
            <a:picLocks noChangeAspect="1" noChangeArrowheads="1"/>
          </p:cNvPicPr>
          <p:nvPr>
            <p:ph type="body" idx="1"/>
          </p:nvPr>
        </p:nvPicPr>
        <p:blipFill>
          <a:blip r:embed="rId2" cstate="print"/>
          <a:srcRect/>
          <a:stretch>
            <a:fillRect/>
          </a:stretch>
        </p:blipFill>
        <p:spPr>
          <a:xfrm>
            <a:off x="1219200" y="1905000"/>
            <a:ext cx="6402388" cy="4648200"/>
          </a:xfrm>
          <a:noFill/>
          <a:ln/>
        </p:spPr>
      </p:pic>
      <p:sp>
        <p:nvSpPr>
          <p:cNvPr id="10244" name="Line 4"/>
          <p:cNvSpPr>
            <a:spLocks noChangeShapeType="1"/>
          </p:cNvSpPr>
          <p:nvPr/>
        </p:nvSpPr>
        <p:spPr bwMode="auto">
          <a:xfrm>
            <a:off x="1524000" y="4191000"/>
            <a:ext cx="3810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45" name="Line 5"/>
          <p:cNvSpPr>
            <a:spLocks noChangeShapeType="1"/>
          </p:cNvSpPr>
          <p:nvPr/>
        </p:nvSpPr>
        <p:spPr bwMode="auto">
          <a:xfrm flipV="1">
            <a:off x="1524000" y="3810000"/>
            <a:ext cx="0" cy="381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0246" name="Text Box 6"/>
          <p:cNvSpPr txBox="1">
            <a:spLocks noChangeArrowheads="1"/>
          </p:cNvSpPr>
          <p:nvPr/>
        </p:nvSpPr>
        <p:spPr bwMode="auto">
          <a:xfrm>
            <a:off x="1474788" y="4156075"/>
            <a:ext cx="404812" cy="457200"/>
          </a:xfrm>
          <a:prstGeom prst="rect">
            <a:avLst/>
          </a:prstGeom>
          <a:noFill/>
          <a:ln w="9525">
            <a:noFill/>
            <a:miter lim="800000"/>
            <a:headEnd/>
            <a:tailEnd/>
          </a:ln>
          <a:effectLst/>
        </p:spPr>
        <p:txBody>
          <a:bodyPr wrap="none">
            <a:spAutoFit/>
          </a:bodyPr>
          <a:lstStyle/>
          <a:p>
            <a:pPr algn="ctr" eaLnBrk="0" hangingPunct="0"/>
            <a:r>
              <a:rPr lang="en-US"/>
              <a:t>X</a:t>
            </a:r>
          </a:p>
        </p:txBody>
      </p:sp>
      <p:sp>
        <p:nvSpPr>
          <p:cNvPr id="10247" name="Text Box 7"/>
          <p:cNvSpPr txBox="1">
            <a:spLocks noChangeArrowheads="1"/>
          </p:cNvSpPr>
          <p:nvPr/>
        </p:nvSpPr>
        <p:spPr bwMode="auto">
          <a:xfrm>
            <a:off x="1035050" y="3775075"/>
            <a:ext cx="369888" cy="457200"/>
          </a:xfrm>
          <a:prstGeom prst="rect">
            <a:avLst/>
          </a:prstGeom>
          <a:noFill/>
          <a:ln w="9525">
            <a:noFill/>
            <a:miter lim="800000"/>
            <a:headEnd/>
            <a:tailEnd/>
          </a:ln>
          <a:effectLst/>
        </p:spPr>
        <p:txBody>
          <a:bodyPr wrap="none">
            <a:spAutoFit/>
          </a:bodyPr>
          <a:lstStyle/>
          <a:p>
            <a:pPr algn="ctr" eaLnBrk="0" hangingPunct="0"/>
            <a:r>
              <a:rPr lang="en-US"/>
              <a:t>Z</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76200"/>
            <a:ext cx="7772400" cy="1143000"/>
          </a:xfrm>
        </p:spPr>
        <p:txBody>
          <a:bodyPr/>
          <a:lstStyle/>
          <a:p>
            <a:r>
              <a:rPr lang="en-US" sz="3600"/>
              <a:t>The Magnetosphere</a:t>
            </a:r>
            <a:br>
              <a:rPr lang="en-US" sz="3600"/>
            </a:br>
            <a:r>
              <a:rPr lang="en-US" sz="2800"/>
              <a:t>Reconnection</a:t>
            </a:r>
            <a:endParaRPr lang="en-US" sz="3600"/>
          </a:p>
        </p:txBody>
      </p:sp>
      <p:sp>
        <p:nvSpPr>
          <p:cNvPr id="11267" name="Rectangle 3"/>
          <p:cNvSpPr>
            <a:spLocks noGrp="1" noChangeArrowheads="1"/>
          </p:cNvSpPr>
          <p:nvPr>
            <p:ph type="body" idx="1"/>
          </p:nvPr>
        </p:nvSpPr>
        <p:spPr>
          <a:xfrm>
            <a:off x="685800" y="1143000"/>
            <a:ext cx="7772400" cy="4114800"/>
          </a:xfrm>
        </p:spPr>
        <p:txBody>
          <a:bodyPr/>
          <a:lstStyle/>
          <a:p>
            <a:pPr>
              <a:lnSpc>
                <a:spcPct val="90000"/>
              </a:lnSpc>
            </a:pPr>
            <a:r>
              <a:rPr lang="en-US" sz="2000"/>
              <a:t>As long as frozen in flux holds plasmas can mix along flux tubes but not across them.</a:t>
            </a:r>
          </a:p>
          <a:p>
            <a:pPr lvl="1">
              <a:lnSpc>
                <a:spcPct val="90000"/>
              </a:lnSpc>
            </a:pPr>
            <a:r>
              <a:rPr lang="en-US" sz="1800"/>
              <a:t> When two plasma regimes interact a thin boundary will separate the plasma</a:t>
            </a:r>
          </a:p>
          <a:p>
            <a:pPr lvl="1">
              <a:lnSpc>
                <a:spcPct val="90000"/>
              </a:lnSpc>
            </a:pPr>
            <a:r>
              <a:rPr lang="en-US" sz="1800"/>
              <a:t>The magnetic field on either side of the boundary will be tangential to the boundary (e.g. a current sheet forms).</a:t>
            </a:r>
          </a:p>
          <a:p>
            <a:pPr>
              <a:lnSpc>
                <a:spcPct val="90000"/>
              </a:lnSpc>
            </a:pPr>
            <a:r>
              <a:rPr lang="en-US" sz="2000"/>
              <a:t>If the conductivity is finite and there is no flow Faraday’s law and Ampere’s law give a diffusion equation</a:t>
            </a:r>
          </a:p>
          <a:p>
            <a:pPr>
              <a:lnSpc>
                <a:spcPct val="90000"/>
              </a:lnSpc>
              <a:buFontTx/>
              <a:buNone/>
            </a:pPr>
            <a:r>
              <a:rPr lang="en-US" sz="2000"/>
              <a:t>                        </a:t>
            </a:r>
          </a:p>
          <a:p>
            <a:pPr lvl="1">
              <a:lnSpc>
                <a:spcPct val="90000"/>
              </a:lnSpc>
            </a:pPr>
            <a:r>
              <a:rPr lang="en-US" sz="1800"/>
              <a:t>Magnetic field diffuses down the field gradient toward the central plane where it annihilates with oppositely directed flux diffusing from the other side. </a:t>
            </a:r>
          </a:p>
          <a:p>
            <a:pPr lvl="1">
              <a:lnSpc>
                <a:spcPct val="90000"/>
              </a:lnSpc>
            </a:pPr>
            <a:r>
              <a:rPr lang="en-US" sz="1800"/>
              <a:t>This reduces the field gradient and the whole process stops but not until magnetic field energy has been converted into heat via Joule heating (the resulting pressure increase is what is needed to balance the decrease in magnetic field pressure). </a:t>
            </a:r>
          </a:p>
          <a:p>
            <a:pPr lvl="1">
              <a:lnSpc>
                <a:spcPct val="90000"/>
              </a:lnSpc>
            </a:pPr>
            <a:endParaRPr lang="en-US" sz="1800"/>
          </a:p>
        </p:txBody>
      </p:sp>
      <p:graphicFrame>
        <p:nvGraphicFramePr>
          <p:cNvPr id="11268" name="Object 4"/>
          <p:cNvGraphicFramePr>
            <a:graphicFrameLocks noChangeAspect="1"/>
          </p:cNvGraphicFramePr>
          <p:nvPr/>
        </p:nvGraphicFramePr>
        <p:xfrm>
          <a:off x="5334000" y="3276600"/>
          <a:ext cx="1676400" cy="501650"/>
        </p:xfrm>
        <a:graphic>
          <a:graphicData uri="http://schemas.openxmlformats.org/presentationml/2006/ole">
            <p:oleObj spid="_x0000_s71682" name="Equation" r:id="rId3" imgW="1231560" imgH="36828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r>
              <a:rPr lang="en-US" sz="3600"/>
              <a:t>The Magnetosphere</a:t>
            </a:r>
            <a:br>
              <a:rPr lang="en-US" sz="3600"/>
            </a:br>
            <a:r>
              <a:rPr lang="en-US" sz="2800"/>
              <a:t>Reconnection Continued</a:t>
            </a:r>
            <a:endParaRPr lang="en-US" sz="3600"/>
          </a:p>
        </p:txBody>
      </p:sp>
      <p:sp>
        <p:nvSpPr>
          <p:cNvPr id="12291" name="Rectangle 3"/>
          <p:cNvSpPr>
            <a:spLocks noGrp="1" noChangeArrowheads="1"/>
          </p:cNvSpPr>
          <p:nvPr>
            <p:ph type="body" idx="1"/>
          </p:nvPr>
        </p:nvSpPr>
        <p:spPr>
          <a:xfrm>
            <a:off x="685800" y="1524000"/>
            <a:ext cx="7772400" cy="4114800"/>
          </a:xfrm>
        </p:spPr>
        <p:txBody>
          <a:bodyPr/>
          <a:lstStyle/>
          <a:p>
            <a:pPr>
              <a:lnSpc>
                <a:spcPct val="90000"/>
              </a:lnSpc>
            </a:pPr>
            <a:r>
              <a:rPr lang="en-US" sz="2400"/>
              <a:t>For the process to continue flow must transport magnetic flux toward the boundary at the rate at which it is being annihilated.</a:t>
            </a:r>
          </a:p>
          <a:p>
            <a:pPr lvl="1">
              <a:lnSpc>
                <a:spcPct val="90000"/>
              </a:lnSpc>
            </a:pPr>
            <a:r>
              <a:rPr lang="en-US" sz="2000"/>
              <a:t>An electric field in the E</a:t>
            </a:r>
            <a:r>
              <a:rPr lang="en-US" sz="2000" baseline="-25000"/>
              <a:t>y  </a:t>
            </a:r>
            <a:r>
              <a:rPr lang="en-US" sz="2000"/>
              <a:t>(                 ) direction will provide this in flow. </a:t>
            </a:r>
          </a:p>
          <a:p>
            <a:pPr lvl="1">
              <a:lnSpc>
                <a:spcPct val="90000"/>
              </a:lnSpc>
            </a:pPr>
            <a:r>
              <a:rPr lang="en-US" sz="2000"/>
              <a:t>In the center of the current sheet B=0 and Ohm’s law gives               </a:t>
            </a:r>
          </a:p>
          <a:p>
            <a:pPr lvl="1">
              <a:lnSpc>
                <a:spcPct val="90000"/>
              </a:lnSpc>
            </a:pPr>
            <a:r>
              <a:rPr lang="en-US" sz="2000"/>
              <a:t>If the current sheet has a thickness 2l Ampere’s law gives               </a:t>
            </a:r>
          </a:p>
          <a:p>
            <a:pPr lvl="1">
              <a:lnSpc>
                <a:spcPct val="90000"/>
              </a:lnSpc>
            </a:pPr>
            <a:r>
              <a:rPr lang="en-US" sz="2000"/>
              <a:t>Thus the current sheet thickness adjusts to produce a balance between diffusion and convection. This means we have very thin current sheets.</a:t>
            </a:r>
          </a:p>
          <a:p>
            <a:pPr lvl="1">
              <a:lnSpc>
                <a:spcPct val="90000"/>
              </a:lnSpc>
            </a:pPr>
            <a:r>
              <a:rPr lang="en-US" sz="2000"/>
              <a:t>There is no way for the plasma to escape this system. If the diffusion is limited in extent then flows can move the plasma out through the sides. </a:t>
            </a:r>
          </a:p>
        </p:txBody>
      </p:sp>
      <p:graphicFrame>
        <p:nvGraphicFramePr>
          <p:cNvPr id="12292" name="Object 4"/>
          <p:cNvGraphicFramePr>
            <a:graphicFrameLocks noChangeAspect="1"/>
          </p:cNvGraphicFramePr>
          <p:nvPr/>
        </p:nvGraphicFramePr>
        <p:xfrm>
          <a:off x="4267200" y="2590800"/>
          <a:ext cx="1123950" cy="373063"/>
        </p:xfrm>
        <a:graphic>
          <a:graphicData uri="http://schemas.openxmlformats.org/presentationml/2006/ole">
            <p:oleObj spid="_x0000_s72706" name="Equation" r:id="rId3" imgW="723600" imgH="241200" progId="Equation.3">
              <p:embed/>
            </p:oleObj>
          </a:graphicData>
        </a:graphic>
      </p:graphicFrame>
      <p:graphicFrame>
        <p:nvGraphicFramePr>
          <p:cNvPr id="12293" name="Object 5"/>
          <p:cNvGraphicFramePr>
            <a:graphicFrameLocks noChangeAspect="1"/>
          </p:cNvGraphicFramePr>
          <p:nvPr/>
        </p:nvGraphicFramePr>
        <p:xfrm>
          <a:off x="7620000" y="3200400"/>
          <a:ext cx="914400" cy="319088"/>
        </p:xfrm>
        <a:graphic>
          <a:graphicData uri="http://schemas.openxmlformats.org/presentationml/2006/ole">
            <p:oleObj spid="_x0000_s72707" name="Equation" r:id="rId4" imgW="685800" imgH="241200" progId="Equation.3">
              <p:embed/>
            </p:oleObj>
          </a:graphicData>
        </a:graphic>
      </p:graphicFrame>
      <p:graphicFrame>
        <p:nvGraphicFramePr>
          <p:cNvPr id="12294" name="Object 6"/>
          <p:cNvGraphicFramePr>
            <a:graphicFrameLocks noChangeAspect="1"/>
          </p:cNvGraphicFramePr>
          <p:nvPr/>
        </p:nvGraphicFramePr>
        <p:xfrm>
          <a:off x="7543800" y="3581400"/>
          <a:ext cx="1066800" cy="334963"/>
        </p:xfrm>
        <a:graphic>
          <a:graphicData uri="http://schemas.openxmlformats.org/presentationml/2006/ole">
            <p:oleObj spid="_x0000_s72708" name="Equation" r:id="rId5" imgW="761760" imgH="241200" progId="Equation.3">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1143000"/>
          </a:xfrm>
        </p:spPr>
        <p:txBody>
          <a:bodyPr/>
          <a:lstStyle/>
          <a:p>
            <a:r>
              <a:rPr lang="en-US" sz="3600"/>
              <a:t>The Magnetosphere</a:t>
            </a:r>
            <a:br>
              <a:rPr lang="en-US" sz="3600"/>
            </a:br>
            <a:r>
              <a:rPr lang="en-US" sz="2800"/>
              <a:t>Reconnection Continued</a:t>
            </a:r>
            <a:endParaRPr lang="en-US" sz="3600"/>
          </a:p>
        </p:txBody>
      </p:sp>
      <p:sp>
        <p:nvSpPr>
          <p:cNvPr id="13315" name="Rectangle 3"/>
          <p:cNvSpPr>
            <a:spLocks noGrp="1" noChangeArrowheads="1"/>
          </p:cNvSpPr>
          <p:nvPr>
            <p:ph type="body" idx="1"/>
          </p:nvPr>
        </p:nvSpPr>
        <p:spPr>
          <a:xfrm>
            <a:off x="685800" y="1066800"/>
            <a:ext cx="7772400" cy="4114800"/>
          </a:xfrm>
        </p:spPr>
        <p:txBody>
          <a:bodyPr/>
          <a:lstStyle/>
          <a:p>
            <a:pPr>
              <a:lnSpc>
                <a:spcPct val="90000"/>
              </a:lnSpc>
            </a:pPr>
            <a:r>
              <a:rPr lang="en-US" sz="2400"/>
              <a:t>When the diffusion is limited in space annihilation is replaced by reconnection</a:t>
            </a:r>
          </a:p>
          <a:p>
            <a:pPr lvl="1">
              <a:lnSpc>
                <a:spcPct val="90000"/>
              </a:lnSpc>
            </a:pPr>
            <a:r>
              <a:rPr lang="en-US" sz="2000"/>
              <a:t>Field lines flow into the diffusion region from the top and bottom</a:t>
            </a:r>
          </a:p>
          <a:p>
            <a:pPr lvl="1">
              <a:lnSpc>
                <a:spcPct val="90000"/>
              </a:lnSpc>
            </a:pPr>
            <a:r>
              <a:rPr lang="en-US" sz="2000"/>
              <a:t>Instead of being annihilated the field lines move out the sides.</a:t>
            </a:r>
          </a:p>
          <a:p>
            <a:pPr lvl="1">
              <a:lnSpc>
                <a:spcPct val="90000"/>
              </a:lnSpc>
            </a:pPr>
            <a:r>
              <a:rPr lang="en-US" sz="2000"/>
              <a:t>In the process they are “cut” and “reconnected” to different partners. </a:t>
            </a:r>
          </a:p>
          <a:p>
            <a:pPr lvl="1">
              <a:lnSpc>
                <a:spcPct val="90000"/>
              </a:lnSpc>
            </a:pPr>
            <a:r>
              <a:rPr lang="en-US" sz="2000"/>
              <a:t>Plasma originally on different flux tubes, coming from different places finds itself on a single flux tube in violation of frozen in flux. </a:t>
            </a:r>
          </a:p>
          <a:p>
            <a:pPr lvl="1">
              <a:lnSpc>
                <a:spcPct val="90000"/>
              </a:lnSpc>
            </a:pPr>
            <a:r>
              <a:rPr lang="en-US" sz="2000"/>
              <a:t>The boundary which originally had B</a:t>
            </a:r>
            <a:r>
              <a:rPr lang="en-US" sz="2000" baseline="-25000"/>
              <a:t>x </a:t>
            </a:r>
            <a:r>
              <a:rPr lang="en-US" sz="2000"/>
              <a:t>only now has B</a:t>
            </a:r>
            <a:r>
              <a:rPr lang="en-US" sz="2000" baseline="-25000"/>
              <a:t>z  </a:t>
            </a:r>
            <a:r>
              <a:rPr lang="en-US" sz="2000"/>
              <a:t>as well.</a:t>
            </a:r>
          </a:p>
          <a:p>
            <a:pPr>
              <a:lnSpc>
                <a:spcPct val="90000"/>
              </a:lnSpc>
            </a:pPr>
            <a:r>
              <a:rPr lang="en-US" sz="2400"/>
              <a:t>Reconnection allows previously unconnected regions to exchange plasma and hence mass, energy and momentum.</a:t>
            </a:r>
          </a:p>
          <a:p>
            <a:pPr lvl="1">
              <a:lnSpc>
                <a:spcPct val="90000"/>
              </a:lnSpc>
            </a:pPr>
            <a:r>
              <a:rPr lang="en-US" sz="2000"/>
              <a:t>Although MHD breaks down in the diffusion region, plasma is accelerated in the convection region where MHD is still valid.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a:t>The Magnetosphere</a:t>
            </a:r>
            <a:br>
              <a:rPr lang="en-US" sz="3600"/>
            </a:br>
            <a:r>
              <a:rPr lang="en-US" sz="2800"/>
              <a:t>Reconnection</a:t>
            </a:r>
            <a:endParaRPr lang="en-US" sz="3600"/>
          </a:p>
        </p:txBody>
      </p:sp>
      <p:sp>
        <p:nvSpPr>
          <p:cNvPr id="14339" name="Rectangle 3"/>
          <p:cNvSpPr>
            <a:spLocks noGrp="1" noChangeArrowheads="1"/>
          </p:cNvSpPr>
          <p:nvPr>
            <p:ph type="body" idx="1"/>
          </p:nvPr>
        </p:nvSpPr>
        <p:spPr/>
        <p:txBody>
          <a:bodyPr/>
          <a:lstStyle/>
          <a:p>
            <a:r>
              <a:rPr lang="en-US" sz="2400"/>
              <a:t>Acceleration due to slow shocks</a:t>
            </a:r>
          </a:p>
          <a:p>
            <a:pPr lvl="1"/>
            <a:r>
              <a:rPr lang="en-US" sz="2000"/>
              <a:t>Emanating from the diffusion region are four shock waves indicated by dashed lines (labeled separatrix).</a:t>
            </a:r>
          </a:p>
          <a:p>
            <a:pPr lvl="1"/>
            <a:r>
              <a:rPr lang="en-US" sz="2000"/>
              <a:t>At the shocks the magnetic field and flow change abruptly.</a:t>
            </a:r>
          </a:p>
          <a:p>
            <a:pPr lvl="2"/>
            <a:r>
              <a:rPr lang="en-US" sz="1800"/>
              <a:t>The magnetic field strength decreases</a:t>
            </a:r>
          </a:p>
          <a:p>
            <a:pPr lvl="2"/>
            <a:r>
              <a:rPr lang="en-US" sz="1800"/>
              <a:t>The flow speed increase but the normal flow decreases.</a:t>
            </a:r>
          </a:p>
          <a:p>
            <a:pPr lvl="2"/>
            <a:r>
              <a:rPr lang="en-US" sz="1800"/>
              <a:t>These structures are current sheets. The flow is accelerated by the         </a:t>
            </a:r>
          </a:p>
          <a:p>
            <a:pPr lvl="2">
              <a:buFontTx/>
              <a:buNone/>
            </a:pPr>
            <a:r>
              <a:rPr lang="en-US" sz="1800"/>
              <a:t>     force.</a:t>
            </a:r>
          </a:p>
        </p:txBody>
      </p:sp>
      <p:graphicFrame>
        <p:nvGraphicFramePr>
          <p:cNvPr id="14340" name="Object 4"/>
          <p:cNvGraphicFramePr>
            <a:graphicFrameLocks noChangeAspect="1"/>
          </p:cNvGraphicFramePr>
          <p:nvPr/>
        </p:nvGraphicFramePr>
        <p:xfrm>
          <a:off x="7924800" y="4108450"/>
          <a:ext cx="533400" cy="311150"/>
        </p:xfrm>
        <a:graphic>
          <a:graphicData uri="http://schemas.openxmlformats.org/presentationml/2006/ole">
            <p:oleObj spid="_x0000_s73730" name="Equation" r:id="rId3" imgW="368280" imgH="21564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Dipole Field</a:t>
            </a:r>
            <a:endParaRPr lang="en-US" dirty="0"/>
          </a:p>
        </p:txBody>
      </p:sp>
      <p:sp>
        <p:nvSpPr>
          <p:cNvPr id="4" name="TextBox 3"/>
          <p:cNvSpPr txBox="1"/>
          <p:nvPr/>
        </p:nvSpPr>
        <p:spPr>
          <a:xfrm>
            <a:off x="1219200" y="5638800"/>
            <a:ext cx="6725687" cy="369332"/>
          </a:xfrm>
          <a:prstGeom prst="rect">
            <a:avLst/>
          </a:prstGeom>
          <a:noFill/>
        </p:spPr>
        <p:txBody>
          <a:bodyPr wrap="none" rtlCol="0">
            <a:spAutoFit/>
          </a:bodyPr>
          <a:lstStyle/>
          <a:p>
            <a:r>
              <a:rPr lang="en-US" dirty="0" smtClean="0">
                <a:hlinkClick r:id="rId2"/>
              </a:rPr>
              <a:t>http://hyperphysics.phy-astr.gsu.edu/hbase/magnetic/magearth.html</a:t>
            </a:r>
            <a:endParaRPr lang="en-US" dirty="0"/>
          </a:p>
        </p:txBody>
      </p:sp>
      <p:pic>
        <p:nvPicPr>
          <p:cNvPr id="5" name="Picture 4" descr="mearthbar.gif"/>
          <p:cNvPicPr>
            <a:picLocks noChangeAspect="1"/>
          </p:cNvPicPr>
          <p:nvPr/>
        </p:nvPicPr>
        <p:blipFill>
          <a:blip r:embed="rId3" cstate="print"/>
          <a:stretch>
            <a:fillRect/>
          </a:stretch>
        </p:blipFill>
        <p:spPr>
          <a:xfrm>
            <a:off x="1219200" y="1752600"/>
            <a:ext cx="6762391" cy="35052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r>
              <a:rPr lang="en-US" sz="3600"/>
              <a:t>The Magnetosphere</a:t>
            </a:r>
            <a:br>
              <a:rPr lang="en-US" sz="3600"/>
            </a:br>
            <a:r>
              <a:rPr lang="en-US" sz="2800"/>
              <a:t>Reconnection</a:t>
            </a:r>
            <a:endParaRPr lang="en-US" sz="3600"/>
          </a:p>
        </p:txBody>
      </p:sp>
      <p:sp>
        <p:nvSpPr>
          <p:cNvPr id="15363" name="Rectangle 3"/>
          <p:cNvSpPr>
            <a:spLocks noGrp="1" noChangeArrowheads="1"/>
          </p:cNvSpPr>
          <p:nvPr>
            <p:ph type="body" idx="1"/>
          </p:nvPr>
        </p:nvSpPr>
        <p:spPr>
          <a:xfrm>
            <a:off x="685800" y="1524000"/>
            <a:ext cx="7772400" cy="4114800"/>
          </a:xfrm>
        </p:spPr>
        <p:txBody>
          <a:bodyPr/>
          <a:lstStyle/>
          <a:p>
            <a:pPr>
              <a:lnSpc>
                <a:spcPct val="90000"/>
              </a:lnSpc>
            </a:pPr>
            <a:r>
              <a:rPr lang="en-US" sz="2400"/>
              <a:t>By the 1950’s it was realized that plasma flows observed in the polar and auroral ionospheres must be driven by magnetospheric flows</a:t>
            </a:r>
            <a:r>
              <a:rPr lang="en-US" sz="2000"/>
              <a:t>. </a:t>
            </a:r>
          </a:p>
          <a:p>
            <a:pPr lvl="1">
              <a:lnSpc>
                <a:spcPct val="90000"/>
              </a:lnSpc>
            </a:pPr>
            <a:r>
              <a:rPr lang="en-US" sz="2000"/>
              <a:t>Flow in the polar regions was from noon toward midnight.</a:t>
            </a:r>
          </a:p>
          <a:p>
            <a:pPr lvl="1">
              <a:lnSpc>
                <a:spcPct val="90000"/>
              </a:lnSpc>
            </a:pPr>
            <a:r>
              <a:rPr lang="en-US" sz="2000"/>
              <a:t>Return flow toward the Sun was at somewhat lower latitudes.</a:t>
            </a:r>
          </a:p>
          <a:p>
            <a:pPr lvl="1">
              <a:lnSpc>
                <a:spcPct val="90000"/>
              </a:lnSpc>
            </a:pPr>
            <a:r>
              <a:rPr lang="en-US" sz="2000"/>
              <a:t>This flow pattern is called magnetospheric convection.</a:t>
            </a:r>
          </a:p>
          <a:p>
            <a:pPr>
              <a:lnSpc>
                <a:spcPct val="90000"/>
              </a:lnSpc>
            </a:pPr>
            <a:r>
              <a:rPr lang="en-US" sz="2400"/>
              <a:t>If all flux tubes remained within the magnetosphere then the flow pattern is like that in a falling rain drop caused by viscous effects.</a:t>
            </a:r>
            <a:endParaRPr lang="en-US" sz="2000"/>
          </a:p>
          <a:p>
            <a:pPr>
              <a:lnSpc>
                <a:spcPct val="90000"/>
              </a:lnSpc>
            </a:pPr>
            <a:r>
              <a:rPr lang="en-US" sz="2400"/>
              <a:t>Dungey in 1961 showed that if magnetic field lines reconnected in front of the magnetosphere the required pattern would result.</a:t>
            </a:r>
            <a:endParaRPr lang="en-US" sz="18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1143000"/>
          </a:xfrm>
        </p:spPr>
        <p:txBody>
          <a:bodyPr/>
          <a:lstStyle/>
          <a:p>
            <a:r>
              <a:rPr lang="en-US" sz="3600"/>
              <a:t>The Magnetosphere</a:t>
            </a:r>
            <a:br>
              <a:rPr lang="en-US" sz="3600"/>
            </a:br>
            <a:r>
              <a:rPr lang="en-US" sz="2800"/>
              <a:t>Reconnection</a:t>
            </a:r>
            <a:endParaRPr lang="en-US" sz="3600"/>
          </a:p>
        </p:txBody>
      </p:sp>
      <p:sp>
        <p:nvSpPr>
          <p:cNvPr id="16387" name="Rectangle 3"/>
          <p:cNvSpPr>
            <a:spLocks noGrp="1" noChangeArrowheads="1"/>
          </p:cNvSpPr>
          <p:nvPr>
            <p:ph type="body" sz="half" idx="1"/>
          </p:nvPr>
        </p:nvSpPr>
        <p:spPr>
          <a:xfrm>
            <a:off x="685800" y="1371600"/>
            <a:ext cx="3810000" cy="4114800"/>
          </a:xfrm>
        </p:spPr>
        <p:txBody>
          <a:bodyPr/>
          <a:lstStyle/>
          <a:p>
            <a:pPr>
              <a:lnSpc>
                <a:spcPct val="90000"/>
              </a:lnSpc>
            </a:pPr>
            <a:r>
              <a:rPr lang="en-US" sz="1800"/>
              <a:t>When IMF B</a:t>
            </a:r>
            <a:r>
              <a:rPr lang="en-US" sz="1800" baseline="-25000"/>
              <a:t>z</a:t>
            </a:r>
            <a:r>
              <a:rPr lang="en-US" sz="1800"/>
              <a:t> driven by the solar -wind flow against the dayside magnetopause is southward reconnection occurs between field lines 1 (closed with both ends at the Earth)  and the IMF field line 1’</a:t>
            </a:r>
          </a:p>
          <a:p>
            <a:pPr lvl="1">
              <a:lnSpc>
                <a:spcPct val="90000"/>
              </a:lnSpc>
            </a:pPr>
            <a:r>
              <a:rPr lang="en-US" sz="1600"/>
              <a:t>This forms two new field lines with one end at the Earth and one end in the solar wind (called open). </a:t>
            </a:r>
          </a:p>
          <a:p>
            <a:pPr lvl="1">
              <a:lnSpc>
                <a:spcPct val="90000"/>
              </a:lnSpc>
            </a:pPr>
            <a:r>
              <a:rPr lang="en-US" sz="1600"/>
              <a:t>The solar wind will pull its end tailward (                  )</a:t>
            </a:r>
            <a:endParaRPr lang="en-US" sz="1800"/>
          </a:p>
          <a:p>
            <a:pPr>
              <a:lnSpc>
                <a:spcPct val="90000"/>
              </a:lnSpc>
            </a:pPr>
            <a:r>
              <a:rPr lang="en-US" sz="1800"/>
              <a:t>In the ionosphere this will drive flow tailward as observed</a:t>
            </a:r>
            <a:r>
              <a:rPr lang="en-US" sz="2000"/>
              <a:t>.</a:t>
            </a:r>
          </a:p>
          <a:p>
            <a:pPr>
              <a:lnSpc>
                <a:spcPct val="90000"/>
              </a:lnSpc>
            </a:pPr>
            <a:r>
              <a:rPr lang="en-US" sz="1800"/>
              <a:t>If this process continued indefinitely without returning some flux the Earth’s field would be lost.</a:t>
            </a:r>
          </a:p>
          <a:p>
            <a:pPr>
              <a:lnSpc>
                <a:spcPct val="90000"/>
              </a:lnSpc>
            </a:pPr>
            <a:r>
              <a:rPr lang="en-US" sz="1800"/>
              <a:t>Another neutral line is needed in the tail.</a:t>
            </a:r>
            <a:endParaRPr lang="en-US" sz="2000"/>
          </a:p>
        </p:txBody>
      </p:sp>
      <p:sp>
        <p:nvSpPr>
          <p:cNvPr id="16388" name="Rectangle 4"/>
          <p:cNvSpPr>
            <a:spLocks noGrp="1" noChangeArrowheads="1"/>
          </p:cNvSpPr>
          <p:nvPr>
            <p:ph type="body" sz="half" idx="2"/>
          </p:nvPr>
        </p:nvSpPr>
        <p:spPr>
          <a:xfrm>
            <a:off x="4648200" y="1524000"/>
            <a:ext cx="3810000" cy="4114800"/>
          </a:xfrm>
        </p:spPr>
        <p:txBody>
          <a:bodyPr/>
          <a:lstStyle/>
          <a:p>
            <a:endParaRPr lang="en-US"/>
          </a:p>
        </p:txBody>
      </p:sp>
      <p:graphicFrame>
        <p:nvGraphicFramePr>
          <p:cNvPr id="16389" name="Object 5"/>
          <p:cNvGraphicFramePr>
            <a:graphicFrameLocks noChangeAspect="1"/>
          </p:cNvGraphicFramePr>
          <p:nvPr/>
        </p:nvGraphicFramePr>
        <p:xfrm>
          <a:off x="2286000" y="3886200"/>
          <a:ext cx="952500" cy="300038"/>
        </p:xfrm>
        <a:graphic>
          <a:graphicData uri="http://schemas.openxmlformats.org/presentationml/2006/ole">
            <p:oleObj spid="_x0000_s74754" name="Equation" r:id="rId3" imgW="799920" imgH="253800" progId="Equation.3">
              <p:embed/>
            </p:oleObj>
          </a:graphicData>
        </a:graphic>
      </p:graphicFrame>
      <p:pic>
        <p:nvPicPr>
          <p:cNvPr id="16390" name="Picture 6" descr="rw1"/>
          <p:cNvPicPr>
            <a:picLocks noChangeAspect="1" noChangeArrowheads="1"/>
          </p:cNvPicPr>
          <p:nvPr/>
        </p:nvPicPr>
        <p:blipFill>
          <a:blip r:embed="rId4" cstate="print"/>
          <a:srcRect/>
          <a:stretch>
            <a:fillRect/>
          </a:stretch>
        </p:blipFill>
        <p:spPr bwMode="auto">
          <a:xfrm>
            <a:off x="4495800" y="1447800"/>
            <a:ext cx="4038600" cy="4267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Wind at 1 AU</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0" y="1219200"/>
            <a:ext cx="4619625" cy="4751288"/>
          </a:xfrm>
          <a:prstGeom prst="rect">
            <a:avLst/>
          </a:prstGeom>
          <a:noFill/>
          <a:ln w="9525">
            <a:noFill/>
            <a:miter lim="800000"/>
            <a:headEnd/>
            <a:tailEnd/>
          </a:ln>
        </p:spPr>
      </p:pic>
      <p:sp>
        <p:nvSpPr>
          <p:cNvPr id="5" name="TextBox 4"/>
          <p:cNvSpPr txBox="1"/>
          <p:nvPr/>
        </p:nvSpPr>
        <p:spPr>
          <a:xfrm>
            <a:off x="1524001" y="6273225"/>
            <a:ext cx="6248399" cy="584775"/>
          </a:xfrm>
          <a:prstGeom prst="rect">
            <a:avLst/>
          </a:prstGeom>
          <a:noFill/>
        </p:spPr>
        <p:txBody>
          <a:bodyPr wrap="square" rtlCol="0">
            <a:spAutoFit/>
          </a:bodyPr>
          <a:lstStyle/>
          <a:p>
            <a:r>
              <a:rPr lang="en-US" sz="1600" dirty="0" err="1" smtClean="0"/>
              <a:t>Hapgood</a:t>
            </a:r>
            <a:r>
              <a:rPr lang="en-US" sz="1600" dirty="0" smtClean="0"/>
              <a:t>,  M. A., et al. (1991) Variability of the interplanetary medium at 1 AU over 24 years: 1963-1986, Planet. Space Sci., 39, 3, pp.411-423</a:t>
            </a:r>
            <a:endParaRPr lang="en-US" sz="1600" dirty="0"/>
          </a:p>
        </p:txBody>
      </p:sp>
      <p:sp>
        <p:nvSpPr>
          <p:cNvPr id="6" name="Rectangle 5"/>
          <p:cNvSpPr/>
          <p:nvPr/>
        </p:nvSpPr>
        <p:spPr>
          <a:xfrm>
            <a:off x="7239000" y="1447800"/>
            <a:ext cx="1905000" cy="4524315"/>
          </a:xfrm>
          <a:prstGeom prst="rect">
            <a:avLst/>
          </a:prstGeom>
        </p:spPr>
        <p:txBody>
          <a:bodyPr wrap="square">
            <a:spAutoFit/>
          </a:bodyPr>
          <a:lstStyle/>
          <a:p>
            <a:r>
              <a:rPr lang="en-US" dirty="0" smtClean="0"/>
              <a:t>Time Period:</a:t>
            </a:r>
          </a:p>
          <a:p>
            <a:r>
              <a:rPr lang="en-US" dirty="0" smtClean="0"/>
              <a:t>1963-1986</a:t>
            </a:r>
          </a:p>
          <a:p>
            <a:r>
              <a:rPr lang="en-US" dirty="0" smtClean="0"/>
              <a:t>Two complete sunspot cycles (20+21)</a:t>
            </a:r>
          </a:p>
          <a:p>
            <a:endParaRPr lang="en-US" dirty="0" smtClean="0"/>
          </a:p>
          <a:p>
            <a:r>
              <a:rPr lang="en-US" dirty="0" smtClean="0"/>
              <a:t>Spacecraft</a:t>
            </a:r>
          </a:p>
          <a:p>
            <a:r>
              <a:rPr lang="en-US" dirty="0" smtClean="0"/>
              <a:t>IMP-1</a:t>
            </a:r>
          </a:p>
          <a:p>
            <a:r>
              <a:rPr lang="en-US" dirty="0" smtClean="0"/>
              <a:t>IMP-2</a:t>
            </a:r>
          </a:p>
          <a:p>
            <a:r>
              <a:rPr lang="en-US" dirty="0" smtClean="0"/>
              <a:t>IMP-8</a:t>
            </a:r>
          </a:p>
          <a:p>
            <a:r>
              <a:rPr lang="en-US" dirty="0" smtClean="0"/>
              <a:t>AIMP-1</a:t>
            </a:r>
          </a:p>
          <a:p>
            <a:r>
              <a:rPr lang="en-US" dirty="0" smtClean="0"/>
              <a:t>AIMP-2</a:t>
            </a:r>
          </a:p>
          <a:p>
            <a:r>
              <a:rPr lang="en-US" dirty="0" smtClean="0"/>
              <a:t>OGO-5</a:t>
            </a:r>
          </a:p>
          <a:p>
            <a:r>
              <a:rPr lang="en-US" dirty="0" smtClean="0"/>
              <a:t>HEOS</a:t>
            </a:r>
          </a:p>
          <a:p>
            <a:r>
              <a:rPr lang="en-US" dirty="0" smtClean="0"/>
              <a:t>VELA-1 to -6</a:t>
            </a:r>
          </a:p>
          <a:p>
            <a:r>
              <a:rPr lang="en-US" dirty="0" smtClean="0"/>
              <a:t>ISEE-1 to -3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 IMP-8</a:t>
            </a:r>
            <a:endParaRPr lang="en-US" dirty="0"/>
          </a:p>
        </p:txBody>
      </p:sp>
      <p:sp>
        <p:nvSpPr>
          <p:cNvPr id="5122" name="AutoShape 2" descr="[IMP 8 Spacecr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P 8 Spacecr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IMP 8 Spacecra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828800" y="6488668"/>
            <a:ext cx="4623766" cy="369332"/>
          </a:xfrm>
          <a:prstGeom prst="rect">
            <a:avLst/>
          </a:prstGeom>
          <a:noFill/>
        </p:spPr>
        <p:txBody>
          <a:bodyPr wrap="none" rtlCol="0">
            <a:spAutoFit/>
          </a:bodyPr>
          <a:lstStyle/>
          <a:p>
            <a:r>
              <a:rPr lang="en-US" dirty="0" smtClean="0">
                <a:hlinkClick r:id="rId2"/>
              </a:rPr>
              <a:t>http://en.wikipedia.org/wiki/Explorer_program</a:t>
            </a:r>
            <a:endParaRPr lang="en-US" dirty="0"/>
          </a:p>
        </p:txBody>
      </p:sp>
      <p:sp>
        <p:nvSpPr>
          <p:cNvPr id="9" name="TextBox 8"/>
          <p:cNvSpPr txBox="1"/>
          <p:nvPr/>
        </p:nvSpPr>
        <p:spPr>
          <a:xfrm>
            <a:off x="1905000" y="1219200"/>
            <a:ext cx="4984954" cy="369332"/>
          </a:xfrm>
          <a:prstGeom prst="rect">
            <a:avLst/>
          </a:prstGeom>
          <a:noFill/>
        </p:spPr>
        <p:txBody>
          <a:bodyPr wrap="none" rtlCol="0">
            <a:spAutoFit/>
          </a:bodyPr>
          <a:lstStyle/>
          <a:p>
            <a:r>
              <a:rPr lang="en-US" dirty="0"/>
              <a:t>IMP J (IMP 8, Interplanetary Monitoring Platform-J)</a:t>
            </a:r>
          </a:p>
        </p:txBody>
      </p:sp>
      <p:sp>
        <p:nvSpPr>
          <p:cNvPr id="10" name="Rectangle 9"/>
          <p:cNvSpPr/>
          <p:nvPr/>
        </p:nvSpPr>
        <p:spPr>
          <a:xfrm>
            <a:off x="1879588" y="6248400"/>
            <a:ext cx="4597412" cy="369332"/>
          </a:xfrm>
          <a:prstGeom prst="rect">
            <a:avLst/>
          </a:prstGeom>
        </p:spPr>
        <p:txBody>
          <a:bodyPr wrap="none">
            <a:spAutoFit/>
          </a:bodyPr>
          <a:lstStyle/>
          <a:p>
            <a:r>
              <a:rPr lang="en-US" dirty="0" smtClean="0">
                <a:hlinkClick r:id="rId3"/>
              </a:rPr>
              <a:t>http://www-pi.physics.uiowa.edu/gifs/imp8.gif</a:t>
            </a:r>
            <a:endParaRPr lang="en-US" dirty="0"/>
          </a:p>
        </p:txBody>
      </p:sp>
      <p:pic>
        <p:nvPicPr>
          <p:cNvPr id="11" name="Picture 10" descr="imp8.gif"/>
          <p:cNvPicPr>
            <a:picLocks noChangeAspect="1"/>
          </p:cNvPicPr>
          <p:nvPr/>
        </p:nvPicPr>
        <p:blipFill>
          <a:blip r:embed="rId4" cstate="print"/>
          <a:stretch>
            <a:fillRect/>
          </a:stretch>
        </p:blipFill>
        <p:spPr>
          <a:xfrm>
            <a:off x="381000" y="1600200"/>
            <a:ext cx="3048680" cy="4233372"/>
          </a:xfrm>
          <a:prstGeom prst="rect">
            <a:avLst/>
          </a:prstGeom>
        </p:spPr>
      </p:pic>
      <p:sp>
        <p:nvSpPr>
          <p:cNvPr id="12" name="TextBox 11"/>
          <p:cNvSpPr txBox="1"/>
          <p:nvPr/>
        </p:nvSpPr>
        <p:spPr>
          <a:xfrm>
            <a:off x="3505201" y="1600200"/>
            <a:ext cx="5181599" cy="4462760"/>
          </a:xfrm>
          <a:prstGeom prst="rect">
            <a:avLst/>
          </a:prstGeom>
          <a:noFill/>
        </p:spPr>
        <p:txBody>
          <a:bodyPr wrap="square" rtlCol="0">
            <a:spAutoFit/>
          </a:bodyPr>
          <a:lstStyle/>
          <a:p>
            <a:r>
              <a:rPr lang="en-US" sz="1400" b="1" dirty="0"/>
              <a:t>IMP 8 Description</a:t>
            </a:r>
          </a:p>
          <a:p>
            <a:r>
              <a:rPr lang="en-US" sz="1400" b="1" dirty="0"/>
              <a:t>Launch Date: </a:t>
            </a:r>
            <a:r>
              <a:rPr lang="en-US" sz="1400" dirty="0"/>
              <a:t>1973-10-26</a:t>
            </a:r>
            <a:r>
              <a:rPr lang="en-US" sz="1400" dirty="0" smtClean="0"/>
              <a:t/>
            </a:r>
            <a:br>
              <a:rPr lang="en-US" sz="1400" dirty="0" smtClean="0"/>
            </a:br>
            <a:r>
              <a:rPr lang="en-US" sz="1400" b="1" dirty="0"/>
              <a:t>On-orbit dry mass: </a:t>
            </a:r>
            <a:r>
              <a:rPr lang="en-US" sz="1400" dirty="0"/>
              <a:t>371.00 kg</a:t>
            </a:r>
            <a:r>
              <a:rPr lang="en-US" sz="1400" dirty="0" smtClean="0"/>
              <a:t/>
            </a:r>
            <a:br>
              <a:rPr lang="en-US" sz="1400" dirty="0" smtClean="0"/>
            </a:br>
            <a:r>
              <a:rPr lang="en-US" sz="1400" b="1" dirty="0"/>
              <a:t>Nominal Power Output: </a:t>
            </a:r>
            <a:r>
              <a:rPr lang="en-US" sz="1400" dirty="0"/>
              <a:t>150.00 W</a:t>
            </a:r>
            <a:r>
              <a:rPr lang="en-US" sz="1400" dirty="0" smtClean="0"/>
              <a:t/>
            </a:r>
            <a:br>
              <a:rPr lang="en-US" sz="1400" dirty="0" smtClean="0"/>
            </a:br>
            <a:r>
              <a:rPr lang="en-US" sz="1400" dirty="0"/>
              <a:t>IMP 8 (Explorer 50), the last satellite of the IMP series, </a:t>
            </a:r>
            <a:r>
              <a:rPr lang="en-US" sz="1400" dirty="0" smtClean="0"/>
              <a:t>is a drum-shaped spacecraft, </a:t>
            </a:r>
            <a:r>
              <a:rPr lang="en-US" sz="1400" dirty="0"/>
              <a:t>135.6 cm across and 157.4 cm high, instrumented for interplanetary and </a:t>
            </a:r>
            <a:r>
              <a:rPr lang="en-US" sz="1400" dirty="0" err="1"/>
              <a:t>magnetotail</a:t>
            </a:r>
            <a:r>
              <a:rPr lang="en-US" sz="1400" dirty="0"/>
              <a:t> studies of cosmic rays, energetic solar particles, plasma, and electric and magnetic fields. Its initial orbit was more elliptical than intended, with apogee and perigee distances of about 45 and 25 R</a:t>
            </a:r>
            <a:r>
              <a:rPr lang="en-US" sz="1400" baseline="-25000" dirty="0"/>
              <a:t>E</a:t>
            </a:r>
            <a:r>
              <a:rPr lang="en-US" sz="1400" dirty="0"/>
              <a:t>. Its eccentricity decreased after launch. Its orbital inclination varied between 0° and about 55° with a periodicity of several years. The spacecraft spin axis was normal to the ecliptic plane, and the spin rate was 23 rpm. </a:t>
            </a:r>
            <a:r>
              <a:rPr lang="en-US" sz="1400" dirty="0" smtClean="0"/>
              <a:t>The </a:t>
            </a:r>
            <a:r>
              <a:rPr lang="en-US" sz="1400" dirty="0"/>
              <a:t>spacecraft was in the solar wind for 7 to 8 days of every 12.5 day orbit. </a:t>
            </a:r>
            <a:r>
              <a:rPr lang="en-US" sz="1400" dirty="0" smtClean="0"/>
              <a:t>The </a:t>
            </a:r>
            <a:r>
              <a:rPr lang="en-US" sz="1400" dirty="0"/>
              <a:t>objectives of the extended IMP-8 operations were to provide solar wind parameters as input for magnetospheric studies and as a 1-AU baseline for deep space studies, and to continue solar cycle variation studies with a single set of well-calibrated and understood instruments</a:t>
            </a:r>
            <a:r>
              <a:rPr lang="en-US" sz="1400" dirty="0" smtClean="0"/>
              <a:t>.</a:t>
            </a:r>
          </a:p>
          <a:p>
            <a:r>
              <a:rPr lang="en-US" sz="1400" dirty="0" smtClean="0">
                <a:hlinkClick r:id="rId5"/>
              </a:rPr>
              <a:t>http://science.nasa.gov/missions/imp-8/</a:t>
            </a:r>
            <a:endParaRPr lang="en-US" sz="1400" dirty="0"/>
          </a:p>
        </p:txBody>
      </p:sp>
      <p:pic>
        <p:nvPicPr>
          <p:cNvPr id="13" name="Picture 12" descr="imp-8.jpeg"/>
          <p:cNvPicPr>
            <a:picLocks noChangeAspect="1"/>
          </p:cNvPicPr>
          <p:nvPr/>
        </p:nvPicPr>
        <p:blipFill>
          <a:blip r:embed="rId6" cstate="print"/>
          <a:stretch>
            <a:fillRect/>
          </a:stretch>
        </p:blipFill>
        <p:spPr>
          <a:xfrm>
            <a:off x="7239000" y="228600"/>
            <a:ext cx="1466613" cy="1174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3586</Words>
  <Application>Microsoft Office PowerPoint</Application>
  <PresentationFormat>On-screen Show (4:3)</PresentationFormat>
  <Paragraphs>401</Paragraphs>
  <Slides>71</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71</vt:i4>
      </vt:variant>
    </vt:vector>
  </HeadingPairs>
  <TitlesOfParts>
    <vt:vector size="76" baseType="lpstr">
      <vt:lpstr>Office Theme</vt:lpstr>
      <vt:lpstr>Equation</vt:lpstr>
      <vt:lpstr>Microsoft PowerPoint Slide</vt:lpstr>
      <vt:lpstr>Microsoft Word Document</vt:lpstr>
      <vt:lpstr>Microsoft Equation 3.0</vt:lpstr>
      <vt:lpstr>Lecture 8 Magnetopause  Magnetosheath  Bow shock Fore Shock  Homework:  6.5, 6.10, 6.11*, 8.1, 8.3, 8.7, 8.2*</vt:lpstr>
      <vt:lpstr>Slide 2</vt:lpstr>
      <vt:lpstr>Outline</vt:lpstr>
      <vt:lpstr>Earth’s Dipole Field Components</vt:lpstr>
      <vt:lpstr>Earth’s Dipole Field Lines</vt:lpstr>
      <vt:lpstr>Earth’s Dipole Axis and Moment</vt:lpstr>
      <vt:lpstr>Earth’s Dipole Field</vt:lpstr>
      <vt:lpstr>Solar Wind at 1 AU</vt:lpstr>
      <vt:lpstr>For example, IMP-8</vt:lpstr>
      <vt:lpstr>For example: ISEE-3</vt:lpstr>
      <vt:lpstr>Observations show two distinct boundaries: the magnetopause and the bow shock</vt:lpstr>
      <vt:lpstr>Distortion of Earth’s Field</vt:lpstr>
      <vt:lpstr>Observations show two distinct boundaries: the magnetopause and the bow shock</vt:lpstr>
      <vt:lpstr>Working Definition of Earth’s Bow Shock</vt:lpstr>
      <vt:lpstr>Bow Shock and Magnetopause Crossings</vt:lpstr>
      <vt:lpstr>Bow Shock Crossings with Location Front Orientation </vt:lpstr>
      <vt:lpstr>Solar Wind Driver</vt:lpstr>
      <vt:lpstr>Solar Wind at 1 AU</vt:lpstr>
      <vt:lpstr>Solar Wind Near 1 AU</vt:lpstr>
      <vt:lpstr>Solar Wind Near 1 AU</vt:lpstr>
      <vt:lpstr>Solar Wind Energetics</vt:lpstr>
      <vt:lpstr>Solar Wind Energy Densities at 1 AU</vt:lpstr>
      <vt:lpstr>Gas Dynamics Aspects of the Magnetosheath</vt:lpstr>
      <vt:lpstr>Stream Lines</vt:lpstr>
      <vt:lpstr>Slide 25</vt:lpstr>
      <vt:lpstr>Model Density Distribution in the Magnetosheath</vt:lpstr>
      <vt:lpstr>Observations of Density Enhancements in the Sheath</vt:lpstr>
      <vt:lpstr>Velocity and Temperature Distributions in the Magnetosheath (Model)</vt:lpstr>
      <vt:lpstr>Magnetic Field  in the Magnetosheath</vt:lpstr>
      <vt:lpstr>Effects of Mach Number</vt:lpstr>
      <vt:lpstr>Observations of β vs. Alfvén Mach Number</vt:lpstr>
      <vt:lpstr>Formation of Sonic Shock</vt:lpstr>
      <vt:lpstr>Formation of a Standing Shock Front</vt:lpstr>
      <vt:lpstr>Definition of a Shock</vt:lpstr>
      <vt:lpstr>Shock Frame of Reference</vt:lpstr>
      <vt:lpstr>Slide 36</vt:lpstr>
      <vt:lpstr>Slide 37</vt:lpstr>
      <vt:lpstr>Slide 38</vt:lpstr>
      <vt:lpstr>Slide 39</vt:lpstr>
      <vt:lpstr>Configuration of magnetic field lines for fast and slow shocks. The lines are closer together for a fast shock, indicating that the field strength increases. [From Burgess, 1995].</vt:lpstr>
      <vt:lpstr>Functions of Magnetosheath</vt:lpstr>
      <vt:lpstr>Internal Structure of the Magnetosheath</vt:lpstr>
      <vt:lpstr>Slow Shock in the Magnetosheath</vt:lpstr>
      <vt:lpstr>Foreshock</vt:lpstr>
      <vt:lpstr>Ion Foreshock</vt:lpstr>
      <vt:lpstr>Upstream Waves</vt:lpstr>
      <vt:lpstr>Summary of Foreshock: shock-field angle determines the features in the sheath and upstream</vt:lpstr>
      <vt:lpstr>Slide 48</vt:lpstr>
      <vt:lpstr>Shocks in the Solar Wind</vt:lpstr>
      <vt:lpstr>Shocks and Magnetic Clouds</vt:lpstr>
      <vt:lpstr>Case Study CME</vt:lpstr>
      <vt:lpstr>Shock</vt:lpstr>
      <vt:lpstr>SUN  CME  ICME  SYMH</vt:lpstr>
      <vt:lpstr>Shock</vt:lpstr>
      <vt:lpstr>IMF Crosses the Bow Shock</vt:lpstr>
      <vt:lpstr>Slide 56</vt:lpstr>
      <vt:lpstr>Solar Wind-Magnetosphere Interaction: Reconnection and IMF Dependence</vt:lpstr>
      <vt:lpstr>Slide 58</vt:lpstr>
      <vt:lpstr>Slide 59</vt:lpstr>
      <vt:lpstr>The Magnetosphere The Magnetotail</vt:lpstr>
      <vt:lpstr>Slide 61</vt:lpstr>
      <vt:lpstr>The Magnetosphere The Magnetotail - Structure</vt:lpstr>
      <vt:lpstr>The Magnetosphere The Magnetotail - Structure Continued </vt:lpstr>
      <vt:lpstr>Slide 64</vt:lpstr>
      <vt:lpstr>The Magnetosphere Reconnection </vt:lpstr>
      <vt:lpstr>The Magnetosphere Reconnection</vt:lpstr>
      <vt:lpstr>The Magnetosphere Reconnection Continued</vt:lpstr>
      <vt:lpstr>The Magnetosphere Reconnection Continued</vt:lpstr>
      <vt:lpstr>The Magnetosphere Reconnection</vt:lpstr>
      <vt:lpstr>The Magnetosphere Reconnection</vt:lpstr>
      <vt:lpstr>The Magnetosphere Reconnection</vt:lpstr>
    </vt:vector>
  </TitlesOfParts>
  <Company>Boston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 Magnetopause  Magnetosheath  Bow shock Fore Shock  Homework:  6.5, 6.10, 6.11*, 8.1, 8.3, 8.7, 8.2*</dc:title>
  <dc:creator>noahm</dc:creator>
  <cp:lastModifiedBy>noahm</cp:lastModifiedBy>
  <cp:revision>56</cp:revision>
  <dcterms:created xsi:type="dcterms:W3CDTF">2013-04-16T00:53:56Z</dcterms:created>
  <dcterms:modified xsi:type="dcterms:W3CDTF">2013-04-24T13:42:56Z</dcterms:modified>
</cp:coreProperties>
</file>