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9" r:id="rId3"/>
    <p:sldId id="271" r:id="rId4"/>
    <p:sldId id="261" r:id="rId5"/>
    <p:sldId id="264" r:id="rId6"/>
    <p:sldId id="273" r:id="rId7"/>
    <p:sldId id="281" r:id="rId8"/>
    <p:sldId id="265" r:id="rId9"/>
    <p:sldId id="275" r:id="rId10"/>
    <p:sldId id="266" r:id="rId11"/>
    <p:sldId id="267" r:id="rId12"/>
    <p:sldId id="276" r:id="rId13"/>
    <p:sldId id="283" r:id="rId14"/>
    <p:sldId id="268" r:id="rId15"/>
    <p:sldId id="277" r:id="rId16"/>
    <p:sldId id="269" r:id="rId17"/>
    <p:sldId id="282" r:id="rId18"/>
    <p:sldId id="279" r:id="rId19"/>
    <p:sldId id="284" r:id="rId20"/>
    <p:sldId id="280" r:id="rId21"/>
    <p:sldId id="285" r:id="rId22"/>
    <p:sldId id="274"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70" autoAdjust="0"/>
    <p:restoredTop sz="76854" autoAdjust="0"/>
  </p:normalViewPr>
  <p:slideViewPr>
    <p:cSldViewPr snapToGrid="0">
      <p:cViewPr varScale="1">
        <p:scale>
          <a:sx n="80" d="100"/>
          <a:sy n="80" d="100"/>
        </p:scale>
        <p:origin x="516" y="8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000981-27DF-4D6D-B33D-13502A977150}" type="datetimeFigureOut">
              <a:rPr lang="en-US" smtClean="0"/>
              <a:t>4/30/2018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348393-A34D-46F9-85BB-E62FFDDB620A}" type="slidenum">
              <a:rPr lang="en-US" smtClean="0"/>
              <a:t>‹#›</a:t>
            </a:fld>
            <a:endParaRPr lang="en-US" dirty="0"/>
          </a:p>
        </p:txBody>
      </p:sp>
    </p:spTree>
    <p:extLst>
      <p:ext uri="{BB962C8B-B14F-4D97-AF65-F5344CB8AC3E}">
        <p14:creationId xmlns:p14="http://schemas.microsoft.com/office/powerpoint/2010/main" val="927460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zh.wikipedia.org/wiki/%E5%B7%B4%E5%88%A9%E8%AF%AD" TargetMode="External"/><Relationship Id="rId7" Type="http://schemas.openxmlformats.org/officeDocument/2006/relationships/hyperlink" Target="https://zh.wikipedia.org/wiki/%E5%B0%BC%E6%B3%8A%E7%88%BE"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s://zh.wikipedia.org/wiki/%E4%BD%9B%E6%95%99" TargetMode="External"/><Relationship Id="rId5" Type="http://schemas.openxmlformats.org/officeDocument/2006/relationships/hyperlink" Target="https://zh.wikipedia.org/wiki/%E6%80%9D%E6%83%B3%E5%AE%B6" TargetMode="External"/><Relationship Id="rId4" Type="http://schemas.openxmlformats.org/officeDocument/2006/relationships/hyperlink" Target="https://zh.wikipedia.org/wiki/%E5%8F%A4%E5%8D%B0%E5%BA%A6"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smtClean="0"/>
              <a:t>This may be to first talk of this nature, by a space scientist, definitely in UML and possibly in all space science</a:t>
            </a:r>
            <a:r>
              <a:rPr lang="en-US" baseline="0" dirty="0" smtClean="0"/>
              <a:t> community.</a:t>
            </a:r>
          </a:p>
          <a:p>
            <a:r>
              <a:rPr lang="en-US" dirty="0" smtClean="0"/>
              <a:t>philosophy has been my love since my teenage. </a:t>
            </a:r>
          </a:p>
          <a:p>
            <a:endParaRPr lang="en-US" dirty="0" smtClean="0"/>
          </a:p>
          <a:p>
            <a:r>
              <a:rPr lang="en-US" dirty="0" smtClean="0"/>
              <a:t>Scientists</a:t>
            </a:r>
            <a:r>
              <a:rPr lang="en-US" baseline="0" dirty="0" smtClean="0"/>
              <a:t> usually do not think philosophy is related to their research</a:t>
            </a:r>
          </a:p>
          <a:p>
            <a:endParaRPr lang="en-US" baseline="0" dirty="0" smtClean="0"/>
          </a:p>
          <a:p>
            <a:r>
              <a:rPr lang="en-US" dirty="0" smtClean="0"/>
              <a:t>However when you are challenging an existing theories and understanding, I hope you have</a:t>
            </a:r>
            <a:r>
              <a:rPr lang="en-US" baseline="0" dirty="0" smtClean="0"/>
              <a:t> to constantly examine and reexamine whether you are doing right.</a:t>
            </a:r>
          </a:p>
          <a:p>
            <a:endParaRPr lang="en-US" baseline="0" dirty="0" smtClean="0"/>
          </a:p>
          <a:p>
            <a:r>
              <a:rPr lang="en-US" baseline="0" dirty="0" smtClean="0"/>
              <a:t>Often during these self-examinations, you can neglect the details as to why you are right and why the existing understanding is flawed.</a:t>
            </a:r>
          </a:p>
          <a:p>
            <a:endParaRPr lang="en-US" baseline="0" dirty="0" smtClean="0"/>
          </a:p>
          <a:p>
            <a:r>
              <a:rPr lang="en-US" baseline="0" dirty="0" smtClean="0"/>
              <a:t>Eventually these self-examinations often lead to questions of philosophy of science: why are you doing this? what is your evidence, what is your conclusion, and how do you test it? </a:t>
            </a:r>
            <a:r>
              <a:rPr lang="en-US" altLang="zh-CN" baseline="0" dirty="0" smtClean="0"/>
              <a:t>What are the alternatives?</a:t>
            </a:r>
          </a:p>
          <a:p>
            <a:endParaRPr lang="en-US" baseline="0" dirty="0" smtClean="0"/>
          </a:p>
          <a:p>
            <a:r>
              <a:rPr lang="en-US" baseline="0" dirty="0" smtClean="0"/>
              <a:t>When working with Vasyliunas, some of these questions become more pronounced. We spent much time to discuss philosophy: can we prove our ideas in simple terms?</a:t>
            </a:r>
          </a:p>
          <a:p>
            <a:endParaRPr lang="en-US" baseline="0" dirty="0" smtClean="0"/>
          </a:p>
          <a:p>
            <a:r>
              <a:rPr lang="en-US" baseline="0" dirty="0" smtClean="0"/>
              <a:t>Some of the terms used may mean different things to different people with different background and orientation. But in my talk they do not mean anything related to religions. And some terms in philosophy are different from those in everyday life.  </a:t>
            </a:r>
          </a:p>
          <a:p>
            <a:endParaRPr lang="en-US" dirty="0" smtClean="0"/>
          </a:p>
          <a:p>
            <a:r>
              <a:rPr lang="en-US" dirty="0" smtClean="0"/>
              <a:t>This may not applicable</a:t>
            </a:r>
            <a:r>
              <a:rPr lang="en-US" baseline="0" dirty="0" smtClean="0"/>
              <a:t> to less rigorous fields </a:t>
            </a:r>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a:t>
            </a:fld>
            <a:endParaRPr lang="en-US" dirty="0"/>
          </a:p>
        </p:txBody>
      </p:sp>
    </p:spTree>
    <p:extLst>
      <p:ext uri="{BB962C8B-B14F-4D97-AF65-F5344CB8AC3E}">
        <p14:creationId xmlns:p14="http://schemas.microsoft.com/office/powerpoint/2010/main" val="206753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MHD theory based on Newton’s laws and Maxwell’s equations.</a:t>
            </a:r>
            <a:r>
              <a:rPr lang="en-US" baseline="0" dirty="0" smtClean="0"/>
              <a:t> </a:t>
            </a:r>
          </a:p>
          <a:p>
            <a:endParaRPr lang="en-US" baseline="0" dirty="0" smtClean="0"/>
          </a:p>
          <a:p>
            <a:r>
              <a:rPr lang="en-US" baseline="0" dirty="0" smtClean="0"/>
              <a:t>Why should the correct solutions of these coupled equations be relevant to the phenomenon I am studying?</a:t>
            </a:r>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10</a:t>
            </a:fld>
            <a:endParaRPr lang="en-US" dirty="0"/>
          </a:p>
        </p:txBody>
      </p:sp>
    </p:spTree>
    <p:extLst>
      <p:ext uri="{BB962C8B-B14F-4D97-AF65-F5344CB8AC3E}">
        <p14:creationId xmlns:p14="http://schemas.microsoft.com/office/powerpoint/2010/main" val="3592630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11</a:t>
            </a:fld>
            <a:endParaRPr lang="en-US" dirty="0"/>
          </a:p>
        </p:txBody>
      </p:sp>
    </p:spTree>
    <p:extLst>
      <p:ext uri="{BB962C8B-B14F-4D97-AF65-F5344CB8AC3E}">
        <p14:creationId xmlns:p14="http://schemas.microsoft.com/office/powerpoint/2010/main" val="2901611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Inductive reasoning is known</a:t>
            </a:r>
            <a:r>
              <a:rPr lang="en-US" baseline="0" dirty="0" smtClean="0"/>
              <a:t> to be flawed, depending on how and what conclusion to draw from.</a:t>
            </a:r>
          </a:p>
          <a:p>
            <a:endParaRPr lang="en-US" baseline="0" dirty="0" smtClean="0"/>
          </a:p>
          <a:p>
            <a:r>
              <a:rPr lang="en-US" baseline="0" dirty="0" smtClean="0"/>
              <a:t>An example: correlation between the number of tattoos on a GI and driving accident rate during WWII(?). Because it is clear that tattoos cannot cause accidents and vice versa, behavioral scientists found an explanation: preference for bodily risk! Based on an argument that the GIs who takes bodily risk of tattooing process (at that time tattooing was very painful), he/she is more likely to risk his/her body for an accident which can also be very painful, a flawed conclusion. Although the two share the same effect, pain, one is planned (which can be considered preference) and the other is not. In fact the driver often assumes he/she could make it and not get an accident. Few people would prefer an accident because he/she can take pain of the accident, or to calculate whether the pain is within the range of his/her bodily toleration when running into it. It is more likely an tendency of showing off and hungering for attention.</a:t>
            </a:r>
          </a:p>
          <a:p>
            <a:endParaRPr lang="en-US" baseline="0" dirty="0" smtClean="0"/>
          </a:p>
          <a:p>
            <a:r>
              <a:rPr lang="en-US" baseline="0" dirty="0" smtClean="0"/>
              <a:t>In social science, confounding variable analyses are wide spread. For example, using race as an independent variable to analyze many different phenomena for which Income, education, religion, cultural background should have been used.</a:t>
            </a:r>
          </a:p>
          <a:p>
            <a:endParaRPr lang="en-US" baseline="0" dirty="0" smtClean="0"/>
          </a:p>
          <a:p>
            <a:r>
              <a:rPr lang="en-US" baseline="0" dirty="0" smtClean="0"/>
              <a:t> In contrast, race is not allowed in most double-blind tests in medicine development because of racial discrimination: politics interferes science if medical science is a science. </a:t>
            </a:r>
          </a:p>
          <a:p>
            <a:endParaRPr lang="en-US" baseline="0" dirty="0" smtClean="0"/>
          </a:p>
          <a:p>
            <a:r>
              <a:rPr lang="en-US" baseline="0" dirty="0" smtClean="0"/>
              <a:t>Medical science is another example: just look at the periodical contradicting recommendations for vitamins. </a:t>
            </a:r>
          </a:p>
          <a:p>
            <a:endParaRPr lang="en-US" baseline="0" dirty="0" smtClean="0"/>
          </a:p>
          <a:p>
            <a:r>
              <a:rPr lang="en-US" baseline="0" dirty="0" smtClean="0"/>
              <a:t>Henry and Barn facades: henry driving through a district filled with barns. He checked one of them and drew a conclusion: these are all barns, but actually the rest are pictures of barns.</a:t>
            </a:r>
          </a:p>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12</a:t>
            </a:fld>
            <a:endParaRPr lang="en-US" dirty="0"/>
          </a:p>
        </p:txBody>
      </p:sp>
    </p:spTree>
    <p:extLst>
      <p:ext uri="{BB962C8B-B14F-4D97-AF65-F5344CB8AC3E}">
        <p14:creationId xmlns:p14="http://schemas.microsoft.com/office/powerpoint/2010/main" val="31895143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13</a:t>
            </a:fld>
            <a:endParaRPr lang="en-US" dirty="0"/>
          </a:p>
        </p:txBody>
      </p:sp>
    </p:spTree>
    <p:extLst>
      <p:ext uri="{BB962C8B-B14F-4D97-AF65-F5344CB8AC3E}">
        <p14:creationId xmlns:p14="http://schemas.microsoft.com/office/powerpoint/2010/main" val="3445101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14</a:t>
            </a:fld>
            <a:endParaRPr lang="en-US" dirty="0"/>
          </a:p>
        </p:txBody>
      </p:sp>
    </p:spTree>
    <p:extLst>
      <p:ext uri="{BB962C8B-B14F-4D97-AF65-F5344CB8AC3E}">
        <p14:creationId xmlns:p14="http://schemas.microsoft.com/office/powerpoint/2010/main" val="1384260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Items starting</a:t>
            </a:r>
            <a:r>
              <a:rPr lang="en-US" baseline="0" dirty="0" smtClean="0"/>
              <a:t> with “times” refer specific situations and not the situations in general.</a:t>
            </a:r>
            <a:endParaRPr lang="en-US" dirty="0" smtClean="0"/>
          </a:p>
          <a:p>
            <a:r>
              <a:rPr lang="en-US" dirty="0" smtClean="0"/>
              <a:t>The last point refers to the situation when people think both sides of the arguments reasonable and are ready to accept two opposite arguments. In this case dialectic reasoning becomes a sort of game. These</a:t>
            </a:r>
            <a:r>
              <a:rPr lang="en-US" baseline="0" dirty="0" smtClean="0"/>
              <a:t> are not serious scientists.</a:t>
            </a:r>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15</a:t>
            </a:fld>
            <a:endParaRPr lang="en-US" dirty="0"/>
          </a:p>
        </p:txBody>
      </p:sp>
    </p:spTree>
    <p:extLst>
      <p:ext uri="{BB962C8B-B14F-4D97-AF65-F5344CB8AC3E}">
        <p14:creationId xmlns:p14="http://schemas.microsoft.com/office/powerpoint/2010/main" val="4250352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16</a:t>
            </a:fld>
            <a:endParaRPr lang="en-US" dirty="0"/>
          </a:p>
        </p:txBody>
      </p:sp>
    </p:spTree>
    <p:extLst>
      <p:ext uri="{BB962C8B-B14F-4D97-AF65-F5344CB8AC3E}">
        <p14:creationId xmlns:p14="http://schemas.microsoft.com/office/powerpoint/2010/main" val="789680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17</a:t>
            </a:fld>
            <a:endParaRPr lang="en-US" dirty="0"/>
          </a:p>
        </p:txBody>
      </p:sp>
    </p:spTree>
    <p:extLst>
      <p:ext uri="{BB962C8B-B14F-4D97-AF65-F5344CB8AC3E}">
        <p14:creationId xmlns:p14="http://schemas.microsoft.com/office/powerpoint/2010/main" val="21136978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200" b="1" i="0" kern="1200" dirty="0" smtClean="0">
                <a:solidFill>
                  <a:schemeClr val="tx1"/>
                </a:solidFill>
                <a:effectLst/>
                <a:latin typeface="+mn-lt"/>
                <a:ea typeface="+mn-ea"/>
                <a:cs typeface="+mn-cs"/>
              </a:rPr>
              <a:t>形而上者谓之道</a:t>
            </a:r>
            <a:r>
              <a:rPr lang="zh-CN" altLang="en-US" sz="1200" b="0" i="0" kern="1200" dirty="0" smtClean="0">
                <a:solidFill>
                  <a:schemeClr val="tx1"/>
                </a:solidFill>
                <a:effectLst/>
                <a:latin typeface="+mn-lt"/>
                <a:ea typeface="+mn-ea"/>
                <a:cs typeface="+mn-cs"/>
              </a:rPr>
              <a:t>，形而下者谓之器</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200" b="1" dirty="0" smtClean="0"/>
              <a:t>metaphysics</a:t>
            </a:r>
            <a:r>
              <a:rPr lang="zh-CN" altLang="en-US" sz="1200" b="1" dirty="0" smtClean="0"/>
              <a:t>：</a:t>
            </a:r>
            <a:r>
              <a:rPr lang="ja-JP" altLang="en-US" sz="1200" b="1" dirty="0" smtClean="0"/>
              <a:t> 超物理科学</a:t>
            </a:r>
            <a:r>
              <a:rPr lang="en-US" altLang="zh-CN" sz="1200" b="1" dirty="0" smtClean="0"/>
              <a:t>--</a:t>
            </a:r>
            <a:r>
              <a:rPr lang="zh-CN" altLang="en-US" sz="1200" b="1" dirty="0" smtClean="0"/>
              <a:t>形而上学）</a:t>
            </a:r>
            <a:endParaRPr lang="en-US" altLang="zh-CN" sz="1200" dirty="0" smtClean="0"/>
          </a:p>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18</a:t>
            </a:fld>
            <a:endParaRPr lang="en-US" dirty="0"/>
          </a:p>
        </p:txBody>
      </p:sp>
    </p:spTree>
    <p:extLst>
      <p:ext uri="{BB962C8B-B14F-4D97-AF65-F5344CB8AC3E}">
        <p14:creationId xmlns:p14="http://schemas.microsoft.com/office/powerpoint/2010/main" val="21025820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19</a:t>
            </a:fld>
            <a:endParaRPr lang="en-US" dirty="0"/>
          </a:p>
        </p:txBody>
      </p:sp>
    </p:spTree>
    <p:extLst>
      <p:ext uri="{BB962C8B-B14F-4D97-AF65-F5344CB8AC3E}">
        <p14:creationId xmlns:p14="http://schemas.microsoft.com/office/powerpoint/2010/main" val="1609276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zh-TW" altLang="en-US" sz="1200" b="1" i="0" kern="1200" dirty="0" smtClean="0">
                <a:solidFill>
                  <a:schemeClr val="tx1"/>
                </a:solidFill>
                <a:effectLst/>
                <a:latin typeface="+mn-lt"/>
                <a:ea typeface="+mn-ea"/>
                <a:cs typeface="+mn-cs"/>
              </a:rPr>
              <a:t>释迦牟尼</a:t>
            </a:r>
            <a:r>
              <a:rPr lang="zh-TW" altLang="en-US" sz="1200" b="0" i="0" kern="1200" dirty="0" smtClean="0">
                <a:solidFill>
                  <a:schemeClr val="tx1"/>
                </a:solidFill>
                <a:effectLst/>
                <a:latin typeface="+mn-lt"/>
                <a:ea typeface="+mn-ea"/>
                <a:cs typeface="+mn-cs"/>
              </a:rPr>
              <a:t>（梵語：</a:t>
            </a:r>
            <a:r>
              <a:rPr lang="en-US" altLang="zh-TW" sz="1200" b="0" i="0" kern="1200" dirty="0" err="1" smtClean="0">
                <a:solidFill>
                  <a:schemeClr val="tx1"/>
                </a:solidFill>
                <a:effectLst/>
                <a:latin typeface="+mn-lt"/>
                <a:ea typeface="+mn-ea"/>
                <a:cs typeface="+mn-cs"/>
              </a:rPr>
              <a:t>शाक्यमुनि</a:t>
            </a:r>
            <a:r>
              <a:rPr lang="zh-TW" altLang="en-US" sz="1200" b="0" i="0" kern="1200" dirty="0" smtClean="0">
                <a:solidFill>
                  <a:schemeClr val="tx1"/>
                </a:solidFill>
                <a:effectLst/>
                <a:latin typeface="+mn-lt"/>
                <a:ea typeface="+mn-ea"/>
                <a:cs typeface="+mn-cs"/>
              </a:rPr>
              <a:t>，</a:t>
            </a:r>
            <a:r>
              <a:rPr lang="en-US" altLang="zh-TW" sz="1200" b="0" i="0" u="none" strike="noStrike" kern="1200" dirty="0" err="1" smtClean="0">
                <a:solidFill>
                  <a:schemeClr val="tx1"/>
                </a:solidFill>
                <a:effectLst/>
                <a:latin typeface="+mn-lt"/>
                <a:ea typeface="+mn-ea"/>
                <a:cs typeface="+mn-cs"/>
              </a:rPr>
              <a:t>Śākyamuni</a:t>
            </a:r>
            <a:r>
              <a:rPr lang="zh-TW" altLang="en-US" sz="1200" b="0" i="0" kern="1200" dirty="0" smtClean="0">
                <a:solidFill>
                  <a:schemeClr val="tx1"/>
                </a:solidFill>
                <a:effectLst/>
                <a:latin typeface="+mn-lt"/>
                <a:ea typeface="+mn-ea"/>
                <a:cs typeface="+mn-cs"/>
              </a:rPr>
              <a:t>，意為「釋迦族之聖者」），姓</a:t>
            </a:r>
            <a:r>
              <a:rPr lang="zh-TW" altLang="en-US" sz="1200" b="1" i="0" kern="1200" dirty="0" smtClean="0">
                <a:solidFill>
                  <a:schemeClr val="tx1"/>
                </a:solidFill>
                <a:effectLst/>
                <a:latin typeface="+mn-lt"/>
                <a:ea typeface="+mn-ea"/>
                <a:cs typeface="+mn-cs"/>
              </a:rPr>
              <a:t>喬達摩</a:t>
            </a:r>
            <a:r>
              <a:rPr lang="zh-TW" altLang="en-US" sz="1200" b="0" i="0" kern="1200" dirty="0" smtClean="0">
                <a:solidFill>
                  <a:schemeClr val="tx1"/>
                </a:solidFill>
                <a:effectLst/>
                <a:latin typeface="+mn-lt"/>
                <a:ea typeface="+mn-ea"/>
                <a:cs typeface="+mn-cs"/>
              </a:rPr>
              <a:t>，名</a:t>
            </a:r>
            <a:r>
              <a:rPr lang="zh-TW" altLang="en-US" sz="1200" b="1" i="0" kern="1200" dirty="0" smtClean="0">
                <a:solidFill>
                  <a:schemeClr val="tx1"/>
                </a:solidFill>
                <a:effectLst/>
                <a:latin typeface="+mn-lt"/>
                <a:ea typeface="+mn-ea"/>
                <a:cs typeface="+mn-cs"/>
              </a:rPr>
              <a:t>悉達多</a:t>
            </a:r>
            <a:r>
              <a:rPr lang="zh-TW" altLang="en-US" sz="1200" b="0" i="0" kern="1200" dirty="0" smtClean="0">
                <a:solidFill>
                  <a:schemeClr val="tx1"/>
                </a:solidFill>
                <a:effectLst/>
                <a:latin typeface="+mn-lt"/>
                <a:ea typeface="+mn-ea"/>
                <a:cs typeface="+mn-cs"/>
              </a:rPr>
              <a:t>（約公元前</a:t>
            </a:r>
            <a:r>
              <a:rPr lang="en-US" altLang="zh-TW" sz="1200" b="0" i="0" kern="1200" dirty="0" smtClean="0">
                <a:solidFill>
                  <a:schemeClr val="tx1"/>
                </a:solidFill>
                <a:effectLst/>
                <a:latin typeface="+mn-lt"/>
                <a:ea typeface="+mn-ea"/>
                <a:cs typeface="+mn-cs"/>
              </a:rPr>
              <a:t>566</a:t>
            </a:r>
            <a:r>
              <a:rPr lang="zh-TW" altLang="en-US" sz="1200" b="0" i="0" kern="1200" dirty="0" smtClean="0">
                <a:solidFill>
                  <a:schemeClr val="tx1"/>
                </a:solidFill>
                <a:effectLst/>
                <a:latin typeface="+mn-lt"/>
                <a:ea typeface="+mn-ea"/>
                <a:cs typeface="+mn-cs"/>
              </a:rPr>
              <a:t>年</a:t>
            </a:r>
            <a:r>
              <a:rPr lang="en-US" altLang="zh-TW" sz="1200" b="0" i="0" kern="1200" dirty="0" smtClean="0">
                <a:solidFill>
                  <a:schemeClr val="tx1"/>
                </a:solidFill>
                <a:effectLst/>
                <a:latin typeface="+mn-lt"/>
                <a:ea typeface="+mn-ea"/>
                <a:cs typeface="+mn-cs"/>
              </a:rPr>
              <a:t>-</a:t>
            </a:r>
            <a:r>
              <a:rPr lang="zh-TW" altLang="en-US" sz="1200" b="0" i="0" kern="1200" dirty="0" smtClean="0">
                <a:solidFill>
                  <a:schemeClr val="tx1"/>
                </a:solidFill>
                <a:effectLst/>
                <a:latin typeface="+mn-lt"/>
                <a:ea typeface="+mn-ea"/>
                <a:cs typeface="+mn-cs"/>
              </a:rPr>
              <a:t>公元前</a:t>
            </a:r>
            <a:r>
              <a:rPr lang="en-US" altLang="zh-TW" sz="1200" b="0" i="0" kern="1200" dirty="0" smtClean="0">
                <a:solidFill>
                  <a:schemeClr val="tx1"/>
                </a:solidFill>
                <a:effectLst/>
                <a:latin typeface="+mn-lt"/>
                <a:ea typeface="+mn-ea"/>
                <a:cs typeface="+mn-cs"/>
              </a:rPr>
              <a:t>486</a:t>
            </a:r>
            <a:r>
              <a:rPr lang="zh-TW" altLang="en-US" sz="1200" b="0" i="0" kern="1200" dirty="0" smtClean="0">
                <a:solidFill>
                  <a:schemeClr val="tx1"/>
                </a:solidFill>
                <a:effectLst/>
                <a:latin typeface="+mn-lt"/>
                <a:ea typeface="+mn-ea"/>
                <a:cs typeface="+mn-cs"/>
              </a:rPr>
              <a:t>年，</a:t>
            </a:r>
            <a:r>
              <a:rPr lang="zh-TW" altLang="en-US" sz="1200" b="0" i="0" u="none" strike="noStrike" kern="1200" dirty="0" smtClean="0">
                <a:solidFill>
                  <a:schemeClr val="tx1"/>
                </a:solidFill>
                <a:effectLst/>
                <a:latin typeface="+mn-lt"/>
                <a:ea typeface="+mn-ea"/>
                <a:cs typeface="+mn-cs"/>
                <a:hlinkClick r:id="rId3" tooltip="巴利语"/>
              </a:rPr>
              <a:t>巴利語</a:t>
            </a:r>
            <a:r>
              <a:rPr lang="zh-TW" altLang="en-US" sz="1200" b="0" i="0" kern="1200" dirty="0" smtClean="0">
                <a:solidFill>
                  <a:schemeClr val="tx1"/>
                </a:solidFill>
                <a:effectLst/>
                <a:latin typeface="+mn-lt"/>
                <a:ea typeface="+mn-ea"/>
                <a:cs typeface="+mn-cs"/>
              </a:rPr>
              <a:t>：</a:t>
            </a:r>
            <a:r>
              <a:rPr lang="en-US" altLang="zh-TW" sz="1200" b="0" i="0" u="none" strike="noStrike" kern="1200" dirty="0" err="1" smtClean="0">
                <a:solidFill>
                  <a:schemeClr val="tx1"/>
                </a:solidFill>
                <a:effectLst/>
                <a:latin typeface="+mn-lt"/>
                <a:ea typeface="+mn-ea"/>
                <a:cs typeface="+mn-cs"/>
              </a:rPr>
              <a:t>Siddhāttha</a:t>
            </a:r>
            <a:r>
              <a:rPr lang="en-US" altLang="zh-TW" sz="1200" b="0" i="0" u="none" strike="noStrike" kern="1200" dirty="0" smtClean="0">
                <a:solidFill>
                  <a:schemeClr val="tx1"/>
                </a:solidFill>
                <a:effectLst/>
                <a:latin typeface="+mn-lt"/>
                <a:ea typeface="+mn-ea"/>
                <a:cs typeface="+mn-cs"/>
              </a:rPr>
              <a:t> </a:t>
            </a:r>
            <a:r>
              <a:rPr lang="en-US" altLang="zh-TW" sz="1200" b="0" i="0" u="none" strike="noStrike" kern="1200" dirty="0" err="1" smtClean="0">
                <a:solidFill>
                  <a:schemeClr val="tx1"/>
                </a:solidFill>
                <a:effectLst/>
                <a:latin typeface="+mn-lt"/>
                <a:ea typeface="+mn-ea"/>
                <a:cs typeface="+mn-cs"/>
              </a:rPr>
              <a:t>Gotama</a:t>
            </a:r>
            <a:r>
              <a:rPr lang="zh-TW" altLang="en-US" sz="1200" b="0" i="0" kern="1200" dirty="0" smtClean="0">
                <a:solidFill>
                  <a:schemeClr val="tx1"/>
                </a:solidFill>
                <a:effectLst/>
                <a:latin typeface="+mn-lt"/>
                <a:ea typeface="+mn-ea"/>
                <a:cs typeface="+mn-cs"/>
              </a:rPr>
              <a:t>；梵語：</a:t>
            </a:r>
            <a:r>
              <a:rPr lang="en-US" altLang="zh-TW" sz="1200" b="0" i="0" kern="1200" dirty="0" err="1" smtClean="0">
                <a:solidFill>
                  <a:schemeClr val="tx1"/>
                </a:solidFill>
                <a:effectLst/>
                <a:latin typeface="+mn-lt"/>
                <a:ea typeface="+mn-ea"/>
                <a:cs typeface="+mn-cs"/>
              </a:rPr>
              <a:t>सिद्धार्थ</a:t>
            </a:r>
            <a:r>
              <a:rPr lang="en-US" altLang="zh-TW" sz="1200" b="0" i="0" kern="1200" dirty="0" smtClean="0">
                <a:solidFill>
                  <a:schemeClr val="tx1"/>
                </a:solidFill>
                <a:effectLst/>
                <a:latin typeface="+mn-lt"/>
                <a:ea typeface="+mn-ea"/>
                <a:cs typeface="+mn-cs"/>
              </a:rPr>
              <a:t> </a:t>
            </a:r>
            <a:r>
              <a:rPr lang="en-US" altLang="zh-TW" sz="1200" b="0" i="0" kern="1200" dirty="0" err="1" smtClean="0">
                <a:solidFill>
                  <a:schemeClr val="tx1"/>
                </a:solidFill>
                <a:effectLst/>
                <a:latin typeface="+mn-lt"/>
                <a:ea typeface="+mn-ea"/>
                <a:cs typeface="+mn-cs"/>
              </a:rPr>
              <a:t>गौतम</a:t>
            </a:r>
            <a:r>
              <a:rPr lang="en-US" altLang="zh-TW" sz="1200" b="0" i="0" kern="1200" dirty="0" smtClean="0">
                <a:solidFill>
                  <a:schemeClr val="tx1"/>
                </a:solidFill>
                <a:effectLst/>
                <a:latin typeface="+mn-lt"/>
                <a:ea typeface="+mn-ea"/>
                <a:cs typeface="+mn-cs"/>
              </a:rPr>
              <a:t>, </a:t>
            </a:r>
            <a:r>
              <a:rPr lang="en-US" altLang="zh-TW" sz="1200" b="0" i="0" u="none" strike="noStrike" kern="1200" dirty="0" err="1" smtClean="0">
                <a:solidFill>
                  <a:schemeClr val="tx1"/>
                </a:solidFill>
                <a:effectLst/>
                <a:latin typeface="+mn-lt"/>
                <a:ea typeface="+mn-ea"/>
                <a:cs typeface="+mn-cs"/>
              </a:rPr>
              <a:t>Siddhārtha</a:t>
            </a:r>
            <a:r>
              <a:rPr lang="en-US" altLang="zh-TW" sz="1200" b="0" i="0" u="none" strike="noStrike" kern="1200" dirty="0" smtClean="0">
                <a:solidFill>
                  <a:schemeClr val="tx1"/>
                </a:solidFill>
                <a:effectLst/>
                <a:latin typeface="+mn-lt"/>
                <a:ea typeface="+mn-ea"/>
                <a:cs typeface="+mn-cs"/>
              </a:rPr>
              <a:t> Gautama</a:t>
            </a:r>
            <a:r>
              <a:rPr lang="zh-TW" altLang="en-US" sz="1200" b="0" i="0" kern="1200" dirty="0" smtClean="0">
                <a:solidFill>
                  <a:schemeClr val="tx1"/>
                </a:solidFill>
                <a:effectLst/>
                <a:latin typeface="+mn-lt"/>
                <a:ea typeface="+mn-ea"/>
                <a:cs typeface="+mn-cs"/>
              </a:rPr>
              <a:t>），</a:t>
            </a:r>
            <a:r>
              <a:rPr lang="zh-TW" altLang="en-US" sz="1200" b="0" i="0" u="none" strike="noStrike" kern="1200" dirty="0" smtClean="0">
                <a:solidFill>
                  <a:schemeClr val="tx1"/>
                </a:solidFill>
                <a:effectLst/>
                <a:latin typeface="+mn-lt"/>
                <a:ea typeface="+mn-ea"/>
                <a:cs typeface="+mn-cs"/>
                <a:hlinkClick r:id="rId4" tooltip="古印度"/>
              </a:rPr>
              <a:t>古印度</a:t>
            </a:r>
            <a:r>
              <a:rPr lang="zh-TW" altLang="en-US" sz="1200" b="0" i="0" kern="1200" dirty="0" smtClean="0">
                <a:solidFill>
                  <a:schemeClr val="tx1"/>
                </a:solidFill>
                <a:effectLst/>
                <a:latin typeface="+mn-lt"/>
                <a:ea typeface="+mn-ea"/>
                <a:cs typeface="+mn-cs"/>
              </a:rPr>
              <a:t>著名</a:t>
            </a:r>
            <a:r>
              <a:rPr lang="zh-TW" altLang="en-US" sz="1200" b="0" i="0" u="none" strike="noStrike" kern="1200" dirty="0" smtClean="0">
                <a:solidFill>
                  <a:schemeClr val="tx1"/>
                </a:solidFill>
                <a:effectLst/>
                <a:latin typeface="+mn-lt"/>
                <a:ea typeface="+mn-ea"/>
                <a:cs typeface="+mn-cs"/>
                <a:hlinkClick r:id="rId5" tooltip="思想家"/>
              </a:rPr>
              <a:t>思想家</a:t>
            </a:r>
            <a:r>
              <a:rPr lang="zh-TW" altLang="en-US" sz="1200" b="0" i="0" kern="1200" dirty="0" smtClean="0">
                <a:solidFill>
                  <a:schemeClr val="tx1"/>
                </a:solidFill>
                <a:effectLst/>
                <a:latin typeface="+mn-lt"/>
                <a:ea typeface="+mn-ea"/>
                <a:cs typeface="+mn-cs"/>
              </a:rPr>
              <a:t>，</a:t>
            </a:r>
            <a:r>
              <a:rPr lang="zh-TW" altLang="en-US" sz="1200" b="0" i="0" u="none" strike="noStrike" kern="1200" dirty="0" smtClean="0">
                <a:solidFill>
                  <a:schemeClr val="tx1"/>
                </a:solidFill>
                <a:effectLst/>
                <a:latin typeface="+mn-lt"/>
                <a:ea typeface="+mn-ea"/>
                <a:cs typeface="+mn-cs"/>
                <a:hlinkClick r:id="rId6" tooltip="佛教"/>
              </a:rPr>
              <a:t>佛教</a:t>
            </a:r>
            <a:r>
              <a:rPr lang="zh-TW" altLang="en-US" sz="1200" b="0" i="0" kern="1200" dirty="0" smtClean="0">
                <a:solidFill>
                  <a:schemeClr val="tx1"/>
                </a:solidFill>
                <a:effectLst/>
                <a:latin typeface="+mn-lt"/>
                <a:ea typeface="+mn-ea"/>
                <a:cs typeface="+mn-cs"/>
              </a:rPr>
              <a:t>創始人，尊稱</a:t>
            </a:r>
            <a:r>
              <a:rPr lang="zh-TW" altLang="en-US" sz="1200" b="1" i="0" kern="1200" dirty="0" smtClean="0">
                <a:solidFill>
                  <a:schemeClr val="tx1"/>
                </a:solidFill>
                <a:effectLst/>
                <a:latin typeface="+mn-lt"/>
                <a:ea typeface="+mn-ea"/>
                <a:cs typeface="+mn-cs"/>
              </a:rPr>
              <a:t>释迦牟尼佛</a:t>
            </a:r>
            <a:r>
              <a:rPr lang="zh-TW" altLang="en-US" sz="1200" b="0" i="0" kern="1200" dirty="0" smtClean="0">
                <a:solidFill>
                  <a:schemeClr val="tx1"/>
                </a:solidFill>
                <a:effectLst/>
                <a:latin typeface="+mn-lt"/>
                <a:ea typeface="+mn-ea"/>
                <a:cs typeface="+mn-cs"/>
              </a:rPr>
              <a:t>，出生於今</a:t>
            </a:r>
            <a:r>
              <a:rPr lang="zh-TW" altLang="en-US" sz="1200" b="0" i="0" u="none" strike="noStrike" kern="1200" dirty="0" smtClean="0">
                <a:solidFill>
                  <a:schemeClr val="tx1"/>
                </a:solidFill>
                <a:effectLst/>
                <a:latin typeface="+mn-lt"/>
                <a:ea typeface="+mn-ea"/>
                <a:cs typeface="+mn-cs"/>
                <a:hlinkClick r:id="rId7" tooltip="尼泊爾"/>
              </a:rPr>
              <a:t>尼泊爾</a:t>
            </a:r>
            <a:r>
              <a:rPr lang="zh-TW" altLang="en-US" sz="1200" b="0" i="0" kern="1200" dirty="0" smtClean="0">
                <a:solidFill>
                  <a:schemeClr val="tx1"/>
                </a:solidFill>
                <a:effectLst/>
                <a:latin typeface="+mn-lt"/>
                <a:ea typeface="+mn-ea"/>
                <a:cs typeface="+mn-cs"/>
              </a:rPr>
              <a:t>南部。</a:t>
            </a:r>
            <a:endParaRPr lang="en-US" altLang="zh-TW"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Socrates 470-399BC, Confucius 557-479BC</a:t>
            </a:r>
          </a:p>
          <a:p>
            <a:r>
              <a:rPr lang="en-US" dirty="0" smtClean="0"/>
              <a:t>Before</a:t>
            </a:r>
            <a:r>
              <a:rPr lang="en-US" baseline="0" dirty="0" smtClean="0"/>
              <a:t> philosophy was developed, there was Sophia: wisdom. Sophist: wise man. </a:t>
            </a:r>
          </a:p>
          <a:p>
            <a:r>
              <a:rPr lang="en-US" baseline="0" dirty="0" smtClean="0"/>
              <a:t>Iran and Egypt, although older civilizations, did not seem to have major philosophers before they obtained Greek philosophy</a:t>
            </a:r>
          </a:p>
          <a:p>
            <a:r>
              <a:rPr lang="en-US" sz="1200" b="1" i="0" kern="1200" dirty="0" smtClean="0">
                <a:solidFill>
                  <a:schemeClr val="tx1"/>
                </a:solidFill>
                <a:effectLst/>
                <a:latin typeface="+mn-lt"/>
                <a:ea typeface="+mn-ea"/>
                <a:cs typeface="+mn-cs"/>
              </a:rPr>
              <a:t>The unexamined life is not worth living</a:t>
            </a:r>
            <a:endParaRPr lang="en-US" baseline="0" dirty="0" smtClean="0"/>
          </a:p>
          <a:p>
            <a:r>
              <a:rPr lang="en-US" baseline="0" dirty="0" smtClean="0"/>
              <a:t>They were today’s teachers: why they had to self-claim to be wise man: to get students who pay tuitions.</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Philosophy was a different “practice”.  They did not claim to be wise, but pursuing wisdom.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If you look at what philosophy has been often arguing about, too much is about “I am right or I am a wise man’, other than how to get it right.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Thales is the one everyone attribute to as the first philosopher and Pythagoras was the one who first claim to be a philosopher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Pythagoras who, 580-500BC, discovered the musical scale, musical harmonies, and Pythagorean theorem of right-angle triangle,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These people did not claim to be wise, but “love” to be wise. This is not about knowledge but about how to get knowledge.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Socrates was one of the most influential philosopher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Plato and Aristotle systemized and further developed the many key ideas of Socrates.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One can say these three men popularized concept of philosophy. </a:t>
            </a:r>
          </a:p>
          <a:p>
            <a:endParaRPr lang="en-US" baseline="0" dirty="0" smtClean="0"/>
          </a:p>
        </p:txBody>
      </p:sp>
      <p:sp>
        <p:nvSpPr>
          <p:cNvPr id="4" name="Slide Number Placeholder 3"/>
          <p:cNvSpPr>
            <a:spLocks noGrp="1"/>
          </p:cNvSpPr>
          <p:nvPr>
            <p:ph type="sldNum" sz="quarter" idx="10"/>
          </p:nvPr>
        </p:nvSpPr>
        <p:spPr/>
        <p:txBody>
          <a:bodyPr/>
          <a:lstStyle/>
          <a:p>
            <a:fld id="{AF348393-A34D-46F9-85BB-E62FFDDB620A}" type="slidenum">
              <a:rPr lang="en-US" smtClean="0"/>
              <a:t>2</a:t>
            </a:fld>
            <a:endParaRPr lang="en-US" dirty="0"/>
          </a:p>
        </p:txBody>
      </p:sp>
    </p:spTree>
    <p:extLst>
      <p:ext uri="{BB962C8B-B14F-4D97-AF65-F5344CB8AC3E}">
        <p14:creationId xmlns:p14="http://schemas.microsoft.com/office/powerpoint/2010/main" val="37733411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20</a:t>
            </a:fld>
            <a:endParaRPr lang="en-US" dirty="0"/>
          </a:p>
        </p:txBody>
      </p:sp>
    </p:spTree>
    <p:extLst>
      <p:ext uri="{BB962C8B-B14F-4D97-AF65-F5344CB8AC3E}">
        <p14:creationId xmlns:p14="http://schemas.microsoft.com/office/powerpoint/2010/main" val="19995196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formula because, as to be discussed later,</a:t>
            </a:r>
            <a:r>
              <a:rPr lang="en-US" baseline="0" dirty="0" smtClean="0"/>
              <a:t> there is no single method that gives you an unfalsifiable justification on everything. </a:t>
            </a:r>
          </a:p>
          <a:p>
            <a:endParaRPr lang="en-US" baseline="0" dirty="0" smtClean="0"/>
          </a:p>
          <a:p>
            <a:r>
              <a:rPr lang="en-US" baseline="0" dirty="0" smtClean="0"/>
              <a:t>The personality effects are based on my observations</a:t>
            </a:r>
          </a:p>
          <a:p>
            <a:endParaRPr lang="en-US" baseline="0" dirty="0" smtClean="0"/>
          </a:p>
          <a:p>
            <a:r>
              <a:rPr lang="en-US" baseline="0" dirty="0" smtClean="0"/>
              <a:t>Scientists want to be deep and not superficial.</a:t>
            </a:r>
          </a:p>
          <a:p>
            <a:endParaRPr lang="en-US" dirty="0" smtClean="0"/>
          </a:p>
          <a:p>
            <a:r>
              <a:rPr lang="en-US" dirty="0" smtClean="0"/>
              <a:t>A scientist</a:t>
            </a:r>
            <a:r>
              <a:rPr lang="en-US" baseline="0" dirty="0" smtClean="0"/>
              <a:t> does not want to be extremely stubborn or flexible. </a:t>
            </a:r>
          </a:p>
          <a:p>
            <a:r>
              <a:rPr lang="en-US" baseline="0" dirty="0" smtClean="0"/>
              <a:t>However there is a correlation between being flexible and being superficial based on my observations</a:t>
            </a:r>
          </a:p>
          <a:p>
            <a:r>
              <a:rPr lang="en-US" baseline="0" dirty="0" smtClean="0"/>
              <a:t>Science is a very serious enterprise because it is built upon hard work by hundred generations of extremely intelligent people. Being too flexible often leads to superficial works.</a:t>
            </a:r>
          </a:p>
          <a:p>
            <a:endParaRPr lang="en-US" baseline="0" dirty="0" smtClean="0"/>
          </a:p>
          <a:p>
            <a:r>
              <a:rPr lang="en-US" baseline="0" dirty="0" smtClean="0"/>
              <a:t>I often refer “broad and systematic” intelligent people who are less capable of penetrating deep to as scholars. Those with penetration capability are scientists. We want to be strong in both instead of in the middle.</a:t>
            </a:r>
          </a:p>
          <a:p>
            <a:endParaRPr lang="en-US" baseline="0" dirty="0" smtClean="0"/>
          </a:p>
          <a:p>
            <a:r>
              <a:rPr lang="en-US" baseline="0" dirty="0" smtClean="0"/>
              <a:t>Open and resourceful is extremely important in scientific research. For example, using a simple computer program can take a lot of time, but there are a lot colleagues around you know how to use it.</a:t>
            </a:r>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21</a:t>
            </a:fld>
            <a:endParaRPr lang="en-US" dirty="0"/>
          </a:p>
        </p:txBody>
      </p:sp>
    </p:spTree>
    <p:extLst>
      <p:ext uri="{BB962C8B-B14F-4D97-AF65-F5344CB8AC3E}">
        <p14:creationId xmlns:p14="http://schemas.microsoft.com/office/powerpoint/2010/main" val="9865598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F348393-A34D-46F9-85BB-E62FFDDB620A}" type="slidenum">
              <a:rPr lang="en-US" smtClean="0"/>
              <a:t>22</a:t>
            </a:fld>
            <a:endParaRPr lang="en-US" dirty="0"/>
          </a:p>
        </p:txBody>
      </p:sp>
    </p:spTree>
    <p:extLst>
      <p:ext uri="{BB962C8B-B14F-4D97-AF65-F5344CB8AC3E}">
        <p14:creationId xmlns:p14="http://schemas.microsoft.com/office/powerpoint/2010/main" val="3462965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Socrates was the most influential person in developing the method of critical inquiry.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Some virtues cannot be teach in classroom such as </a:t>
            </a:r>
            <a:r>
              <a:rPr lang="zh-CN" altLang="en-US" baseline="0" dirty="0" smtClean="0"/>
              <a:t>勇敢</a:t>
            </a:r>
            <a:r>
              <a:rPr lang="en-US" baseline="0" dirty="0" smtClean="0"/>
              <a:t>.</a:t>
            </a:r>
            <a:r>
              <a:rPr lang="zh-CN" altLang="en-US" baseline="0" dirty="0" smtClean="0"/>
              <a:t> 节制，慷慨，大气，高尚，有志向，礼，诚实，智，友爱，公正。 没有：容忍，热情，信仰，知耻</a:t>
            </a: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Meno</a:t>
            </a:r>
            <a:r>
              <a:rPr lang="en-US" baseline="0" dirty="0" smtClean="0"/>
              <a:t> became a traitor, be executed by Persia’s king.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He claimed that he was a gadfly, possessed no wisdom but to pursue it. he challenged effectively many sophists in his time.</a:t>
            </a:r>
          </a:p>
          <a:p>
            <a:endParaRPr lang="en-US" baseline="0" dirty="0" smtClean="0"/>
          </a:p>
          <a:p>
            <a:r>
              <a:rPr lang="en-US" baseline="0" dirty="0" smtClean="0"/>
              <a:t>Knowledge is deterministic, against it often leads to death. </a:t>
            </a:r>
          </a:p>
          <a:p>
            <a:r>
              <a:rPr lang="en-US" baseline="0" dirty="0" smtClean="0"/>
              <a:t>Here we are interested in how to get it right but not specific on exactly what knowledge is about.</a:t>
            </a:r>
          </a:p>
          <a:p>
            <a:r>
              <a:rPr lang="en-US" baseline="0" dirty="0" smtClean="0"/>
              <a:t>Conduct: when you have choices. Personal taste, judgement/bias can be involved, your action may affect others.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Governance becomes an issue when a lot of people living closely and sharing some resources</a:t>
            </a:r>
          </a:p>
          <a:p>
            <a:endParaRPr lang="en-US" baseline="0" dirty="0" smtClean="0"/>
          </a:p>
        </p:txBody>
      </p:sp>
      <p:sp>
        <p:nvSpPr>
          <p:cNvPr id="4" name="Slide Number Placeholder 3"/>
          <p:cNvSpPr>
            <a:spLocks noGrp="1"/>
          </p:cNvSpPr>
          <p:nvPr>
            <p:ph type="sldNum" sz="quarter" idx="10"/>
          </p:nvPr>
        </p:nvSpPr>
        <p:spPr/>
        <p:txBody>
          <a:bodyPr/>
          <a:lstStyle/>
          <a:p>
            <a:fld id="{AF348393-A34D-46F9-85BB-E62FFDDB620A}" type="slidenum">
              <a:rPr lang="en-US" smtClean="0"/>
              <a:t>3</a:t>
            </a:fld>
            <a:endParaRPr lang="en-US" dirty="0"/>
          </a:p>
        </p:txBody>
      </p:sp>
    </p:spTree>
    <p:extLst>
      <p:ext uri="{BB962C8B-B14F-4D97-AF65-F5344CB8AC3E}">
        <p14:creationId xmlns:p14="http://schemas.microsoft.com/office/powerpoint/2010/main" val="1790742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classification of knowledge may be different</a:t>
            </a:r>
            <a:r>
              <a:rPr lang="en-US" baseline="0" dirty="0" smtClean="0"/>
              <a:t> from that of many philosophers, e.g. Some of them consider knowledge-how as knowledge-understanding and the third knowledge as knowledge of a person.</a:t>
            </a:r>
          </a:p>
          <a:p>
            <a:endParaRPr lang="en-US" dirty="0" smtClean="0"/>
          </a:p>
          <a:p>
            <a:r>
              <a:rPr lang="en-US" dirty="0" smtClean="0"/>
              <a:t>2</a:t>
            </a:r>
            <a:r>
              <a:rPr lang="en-US" baseline="30000" dirty="0" smtClean="0"/>
              <a:t>nd</a:t>
            </a:r>
            <a:r>
              <a:rPr lang="en-US" dirty="0" smtClean="0"/>
              <a:t> point in Belief: here I am against a view popular in the US high </a:t>
            </a:r>
            <a:r>
              <a:rPr lang="en-US" baseline="0" dirty="0" smtClean="0"/>
              <a:t>school teaching</a:t>
            </a:r>
            <a:r>
              <a:rPr lang="en-US" dirty="0" smtClean="0"/>
              <a:t> that science starts with a hypothesis.</a:t>
            </a:r>
          </a:p>
          <a:p>
            <a:endParaRPr lang="en-US" dirty="0" smtClean="0"/>
          </a:p>
          <a:p>
            <a:r>
              <a:rPr lang="en-US" dirty="0" smtClean="0"/>
              <a:t>Very often you just curious</a:t>
            </a:r>
            <a:r>
              <a:rPr lang="en-US" baseline="0" dirty="0" smtClean="0"/>
              <a:t> about something and have no hypothesis.  </a:t>
            </a:r>
            <a:r>
              <a:rPr lang="en-US" dirty="0" smtClean="0"/>
              <a:t> </a:t>
            </a:r>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4</a:t>
            </a:fld>
            <a:endParaRPr lang="en-US" dirty="0"/>
          </a:p>
        </p:txBody>
      </p:sp>
    </p:spTree>
    <p:extLst>
      <p:ext uri="{BB962C8B-B14F-4D97-AF65-F5344CB8AC3E}">
        <p14:creationId xmlns:p14="http://schemas.microsoft.com/office/powerpoint/2010/main" val="2847112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scientific research we are often only able to prove “most” real, not knowledge yet, but close. Knowledge eventually be a collection of many such proofs.</a:t>
            </a:r>
          </a:p>
          <a:p>
            <a:endParaRPr lang="en-US" baseline="0" dirty="0" smtClean="0"/>
          </a:p>
          <a:p>
            <a:r>
              <a:rPr lang="en-US" dirty="0" smtClean="0"/>
              <a:t>A scientist</a:t>
            </a:r>
            <a:r>
              <a:rPr lang="en-US" baseline="0" dirty="0" smtClean="0"/>
              <a:t> should equally emphasize both observation and conceptualization. </a:t>
            </a:r>
            <a:r>
              <a:rPr lang="en-US" dirty="0" smtClean="0"/>
              <a:t>Physics is</a:t>
            </a:r>
            <a:r>
              <a:rPr lang="en-US" baseline="0" dirty="0" smtClean="0"/>
              <a:t> based on observations/experiments. </a:t>
            </a:r>
          </a:p>
          <a:p>
            <a:r>
              <a:rPr lang="en-US" baseline="0" dirty="0" smtClean="0"/>
              <a:t>If theory is inconsistent with observations, the observation has an upper hand. All physicists should be absolutely firm on this.</a:t>
            </a:r>
          </a:p>
          <a:p>
            <a:endParaRPr lang="en-US" baseline="0" dirty="0" smtClean="0"/>
          </a:p>
          <a:p>
            <a:r>
              <a:rPr lang="en-US" baseline="0" dirty="0" smtClean="0"/>
              <a:t>Conceptualization is the one that lead to understanding and can guide new observational tests, e.g. without conceptualization, there is no understanding.</a:t>
            </a:r>
            <a:r>
              <a:rPr lang="en-US" dirty="0" smtClean="0"/>
              <a:t>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Reasoning concerns how we derive our knowledge,</a:t>
            </a:r>
            <a:r>
              <a:rPr lang="en-US" baseline="0" dirty="0" smtClean="0"/>
              <a:t> i.e. our methods of scientific justification.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Parsimony: </a:t>
            </a:r>
            <a:r>
              <a:rPr lang="en-US" dirty="0" err="1" smtClean="0"/>
              <a:t>spareness</a:t>
            </a:r>
            <a:r>
              <a:rPr lang="en-US" dirty="0" smtClean="0"/>
              <a:t>. Razor: to shave away unnecessary assumptions or cutting apart two similar conclusions.</a:t>
            </a:r>
          </a:p>
          <a:p>
            <a:r>
              <a:rPr lang="en-US" dirty="0" smtClean="0"/>
              <a:t>One way</a:t>
            </a:r>
            <a:r>
              <a:rPr lang="en-US" baseline="0" dirty="0" smtClean="0"/>
              <a:t> to argue for the rule is the probability. Each assumption has a probability to be true and the total probability is multiplication of these probabilities. </a:t>
            </a:r>
          </a:p>
          <a:p>
            <a:r>
              <a:rPr lang="en-US" dirty="0" smtClean="0"/>
              <a:t>The simplicity is an “argument” to me, sometimes referred to as a “rule”, not a law in scientific</a:t>
            </a:r>
            <a:r>
              <a:rPr lang="en-US" baseline="0" dirty="0" smtClean="0"/>
              <a:t> research, because a counter argument could be a single assumption of existence of a god that can explain everything.</a:t>
            </a:r>
            <a:endParaRPr lang="en-US" dirty="0" smtClean="0"/>
          </a:p>
          <a:p>
            <a:endParaRPr lang="en-US" dirty="0" smtClean="0"/>
          </a:p>
          <a:p>
            <a:r>
              <a:rPr lang="en-US" dirty="0" smtClean="0"/>
              <a:t>An example, When studying</a:t>
            </a:r>
            <a:r>
              <a:rPr lang="en-US" baseline="0" dirty="0" smtClean="0"/>
              <a:t> the motion of planets, one can base on the universal law of gravitation to write the momentum equation for each planet. </a:t>
            </a:r>
          </a:p>
          <a:p>
            <a:r>
              <a:rPr lang="en-US" baseline="0" dirty="0" smtClean="0"/>
              <a:t>The law and the momentum equations are independent of frame of reference, and can be in either a frame rest with sun or earth. </a:t>
            </a:r>
          </a:p>
          <a:p>
            <a:r>
              <a:rPr lang="en-US" baseline="0" dirty="0" smtClean="0"/>
              <a:t>Therefore, it is possible to study the motion of the planets in a geocentric or heliocentric description.  </a:t>
            </a:r>
          </a:p>
          <a:p>
            <a:r>
              <a:rPr lang="en-US" baseline="0" dirty="0" smtClean="0"/>
              <a:t>We like heliocentric description better (note this is a “choice”) because it is simpler (although the number of assumptions are the same), but this choice does not say earth centric is wrong as it also describes the motion correctly. Of course, historically, Copernicus heliocentric theory was not justified based on the Occam’s razor. </a:t>
            </a:r>
            <a:r>
              <a:rPr lang="en-US" dirty="0" smtClean="0"/>
              <a:t> </a:t>
            </a:r>
          </a:p>
          <a:p>
            <a:endParaRPr lang="en-US" dirty="0" smtClean="0"/>
          </a:p>
          <a:p>
            <a:r>
              <a:rPr lang="en-US" dirty="0" smtClean="0"/>
              <a:t>Another example</a:t>
            </a:r>
            <a:r>
              <a:rPr lang="en-US" baseline="0" dirty="0" smtClean="0"/>
              <a:t> </a:t>
            </a:r>
            <a:r>
              <a:rPr lang="en-US" dirty="0" smtClean="0"/>
              <a:t>is the BV and EJ paradigms in M-I coupling. In theory EJ and BV are two equivalent</a:t>
            </a:r>
            <a:r>
              <a:rPr lang="en-US" baseline="0" dirty="0" smtClean="0"/>
              <a:t> descriptions of MHD systems. But Parker has shown that the EJ paradigm is not mathematically trackable while BV is.</a:t>
            </a:r>
            <a:endParaRPr lang="en-US" dirty="0" smtClean="0"/>
          </a:p>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5</a:t>
            </a:fld>
            <a:endParaRPr lang="en-US" dirty="0"/>
          </a:p>
        </p:txBody>
      </p:sp>
    </p:spTree>
    <p:extLst>
      <p:ext uri="{BB962C8B-B14F-4D97-AF65-F5344CB8AC3E}">
        <p14:creationId xmlns:p14="http://schemas.microsoft.com/office/powerpoint/2010/main" val="3735582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example, one notes that apples fall from the tree to the ground. Without curiosity, this is “knowledge-that”. Curiosity can drive the person to wonder whether other things fall as well.  if the person stops here, his/her “knowledge-that” becomes broader when he/she notes other things also fall to the ground, but is still not “understanding”. Until this person develops a personal belief, for example, there is a “love” between objects and the ground and he/she wants to prove his/her belief. This is what we say he/she starts a scientific research, for example on what is the love, how strong is the love (one can catch the apple to prevent it from falling to the ground) and what determines the love.   Newton gave a particular type of the love a new name: the gravity and justified it in a form of law of universal gravitation with planetary orbits as well as falling objects.</a:t>
            </a:r>
          </a:p>
        </p:txBody>
      </p:sp>
      <p:sp>
        <p:nvSpPr>
          <p:cNvPr id="4" name="Slide Number Placeholder 3"/>
          <p:cNvSpPr>
            <a:spLocks noGrp="1"/>
          </p:cNvSpPr>
          <p:nvPr>
            <p:ph type="sldNum" sz="quarter" idx="10"/>
          </p:nvPr>
        </p:nvSpPr>
        <p:spPr/>
        <p:txBody>
          <a:bodyPr/>
          <a:lstStyle/>
          <a:p>
            <a:fld id="{AF348393-A34D-46F9-85BB-E62FFDDB620A}" type="slidenum">
              <a:rPr lang="en-US" smtClean="0"/>
              <a:t>6</a:t>
            </a:fld>
            <a:endParaRPr lang="en-US" dirty="0"/>
          </a:p>
        </p:txBody>
      </p:sp>
    </p:spTree>
    <p:extLst>
      <p:ext uri="{BB962C8B-B14F-4D97-AF65-F5344CB8AC3E}">
        <p14:creationId xmlns:p14="http://schemas.microsoft.com/office/powerpoint/2010/main" val="37845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scientific research we are often only able to prove “most” real, not knowledge yet, but close. Knowledge eventually be a collection of many such proofs.</a:t>
            </a:r>
          </a:p>
          <a:p>
            <a:endParaRPr lang="en-US" baseline="0" dirty="0" smtClean="0"/>
          </a:p>
          <a:p>
            <a:r>
              <a:rPr lang="en-US" dirty="0" smtClean="0"/>
              <a:t>A scientist</a:t>
            </a:r>
            <a:r>
              <a:rPr lang="en-US" baseline="0" dirty="0" smtClean="0"/>
              <a:t> should equally emphasize both observation and conceptualization. </a:t>
            </a:r>
            <a:r>
              <a:rPr lang="en-US" dirty="0" smtClean="0"/>
              <a:t>Physics is</a:t>
            </a:r>
            <a:r>
              <a:rPr lang="en-US" baseline="0" dirty="0" smtClean="0"/>
              <a:t> based on observations/experiments. </a:t>
            </a:r>
          </a:p>
          <a:p>
            <a:r>
              <a:rPr lang="en-US" baseline="0" dirty="0" smtClean="0"/>
              <a:t>If theory is inconsistent with observations, the observation has an upper hand. All physicists should be absolutely firm on this.</a:t>
            </a:r>
          </a:p>
          <a:p>
            <a:endParaRPr lang="en-US" baseline="0" dirty="0" smtClean="0"/>
          </a:p>
          <a:p>
            <a:r>
              <a:rPr lang="en-US" baseline="0" dirty="0" smtClean="0"/>
              <a:t>Conceptualization is the one that lead to understanding and can guide new observational tests, e.g. without conceptualization, there is no understanding.</a:t>
            </a:r>
            <a:r>
              <a:rPr lang="en-US" dirty="0" smtClean="0"/>
              <a:t>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Reasoning concerns how we derive our knowledge,</a:t>
            </a:r>
            <a:r>
              <a:rPr lang="en-US" baseline="0" dirty="0" smtClean="0"/>
              <a:t> i.e. our methods of scientific justification.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Parsimony: </a:t>
            </a:r>
            <a:r>
              <a:rPr lang="en-US" dirty="0" err="1" smtClean="0"/>
              <a:t>spareness</a:t>
            </a:r>
            <a:r>
              <a:rPr lang="en-US" dirty="0" smtClean="0"/>
              <a:t>. Razor: to shave away unnecessary assumptions or cutting apart two similar conclusions.</a:t>
            </a:r>
          </a:p>
          <a:p>
            <a:r>
              <a:rPr lang="en-US" dirty="0" smtClean="0"/>
              <a:t>One way</a:t>
            </a:r>
            <a:r>
              <a:rPr lang="en-US" baseline="0" dirty="0" smtClean="0"/>
              <a:t> to argue for the rule is the probability. Each assumption has a probability to be true and the total probability is multiplication of these probabilities. </a:t>
            </a:r>
          </a:p>
          <a:p>
            <a:r>
              <a:rPr lang="en-US" dirty="0" smtClean="0"/>
              <a:t>The simplicity is an “argument” to me, sometimes referred to as a “rule”, not a law in scientific</a:t>
            </a:r>
            <a:r>
              <a:rPr lang="en-US" baseline="0" dirty="0" smtClean="0"/>
              <a:t> research, because a counter argument could be a single assumption of existence of a god that can explain everything.</a:t>
            </a:r>
            <a:endParaRPr lang="en-US" dirty="0" smtClean="0"/>
          </a:p>
          <a:p>
            <a:endParaRPr lang="en-US" dirty="0" smtClean="0"/>
          </a:p>
          <a:p>
            <a:r>
              <a:rPr lang="en-US" dirty="0" smtClean="0"/>
              <a:t>An example, When studying</a:t>
            </a:r>
            <a:r>
              <a:rPr lang="en-US" baseline="0" dirty="0" smtClean="0"/>
              <a:t> the motion of planets, one can base on the universal law of gravitation to write the momentum equation for each planet. </a:t>
            </a:r>
          </a:p>
          <a:p>
            <a:r>
              <a:rPr lang="en-US" baseline="0" dirty="0" smtClean="0"/>
              <a:t>The law and the momentum equations are independent of frame of reference, and can be in either a frame rest with sun or earth. </a:t>
            </a:r>
          </a:p>
          <a:p>
            <a:r>
              <a:rPr lang="en-US" baseline="0" dirty="0" smtClean="0"/>
              <a:t>Therefore, it is possible to study the motion of the planets in a geocentric or heliocentric description.  </a:t>
            </a:r>
          </a:p>
          <a:p>
            <a:r>
              <a:rPr lang="en-US" baseline="0" dirty="0" smtClean="0"/>
              <a:t>We like heliocentric description better (note this is a “choice”) because it is simpler (although the number of assumptions are the same), but this choice does not say earth centric is wrong as it also describes the motion correctly. Of course, historically, Copernicus heliocentric theory was not justified based on the Occam’s razor. </a:t>
            </a:r>
            <a:r>
              <a:rPr lang="en-US" dirty="0" smtClean="0"/>
              <a:t> </a:t>
            </a:r>
          </a:p>
          <a:p>
            <a:endParaRPr lang="en-US" dirty="0" smtClean="0"/>
          </a:p>
          <a:p>
            <a:r>
              <a:rPr lang="en-US" dirty="0" smtClean="0"/>
              <a:t>Another example</a:t>
            </a:r>
            <a:r>
              <a:rPr lang="en-US" baseline="0" dirty="0" smtClean="0"/>
              <a:t> </a:t>
            </a:r>
            <a:r>
              <a:rPr lang="en-US" dirty="0" smtClean="0"/>
              <a:t>is the BV and EJ paradigms in M-I coupling. In theory EJ and BV are two equivalent</a:t>
            </a:r>
            <a:r>
              <a:rPr lang="en-US" baseline="0" dirty="0" smtClean="0"/>
              <a:t> descriptions of MHD systems. But Parker has shown that the EJ paradigm is not mathematically trackable while BV is.</a:t>
            </a:r>
            <a:endParaRPr lang="en-US" dirty="0" smtClean="0"/>
          </a:p>
          <a:p>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7</a:t>
            </a:fld>
            <a:endParaRPr lang="en-US" dirty="0"/>
          </a:p>
        </p:txBody>
      </p:sp>
    </p:spTree>
    <p:extLst>
      <p:ext uri="{BB962C8B-B14F-4D97-AF65-F5344CB8AC3E}">
        <p14:creationId xmlns:p14="http://schemas.microsoft.com/office/powerpoint/2010/main" val="124648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Deductive reasoning is like a pipe.</a:t>
            </a:r>
            <a:r>
              <a:rPr lang="en-US" baseline="0" dirty="0" smtClean="0"/>
              <a:t> You put something into the input end, the output end is right. if the output is not right, you put in wrong things.</a:t>
            </a:r>
          </a:p>
          <a:p>
            <a:r>
              <a:rPr lang="en-US" baseline="0" dirty="0" smtClean="0"/>
              <a:t>If the reasoning starts with “if A…” it is already a dialectic, not a deductive.</a:t>
            </a:r>
            <a:endParaRPr lang="en-US" dirty="0" smtClean="0"/>
          </a:p>
          <a:p>
            <a:endParaRPr lang="en-US" baseline="0" dirty="0" smtClean="0"/>
          </a:p>
          <a:p>
            <a:r>
              <a:rPr lang="en-US" baseline="0" dirty="0" smtClean="0"/>
              <a:t>The problem in science is that there are many connections in this pipe.</a:t>
            </a:r>
          </a:p>
          <a:p>
            <a:endParaRPr lang="en-US" baseline="0" dirty="0" smtClean="0"/>
          </a:p>
          <a:p>
            <a:r>
              <a:rPr lang="en-US" baseline="0" dirty="0" smtClean="0"/>
              <a:t>Often, approximations are made during the mathematical derivation. Different approximations lead to different results.</a:t>
            </a:r>
          </a:p>
        </p:txBody>
      </p:sp>
      <p:sp>
        <p:nvSpPr>
          <p:cNvPr id="4" name="Slide Number Placeholder 3"/>
          <p:cNvSpPr>
            <a:spLocks noGrp="1"/>
          </p:cNvSpPr>
          <p:nvPr>
            <p:ph type="sldNum" sz="quarter" idx="10"/>
          </p:nvPr>
        </p:nvSpPr>
        <p:spPr/>
        <p:txBody>
          <a:bodyPr/>
          <a:lstStyle/>
          <a:p>
            <a:fld id="{AF348393-A34D-46F9-85BB-E62FFDDB620A}" type="slidenum">
              <a:rPr lang="en-US" smtClean="0"/>
              <a:t>8</a:t>
            </a:fld>
            <a:endParaRPr lang="en-US" dirty="0"/>
          </a:p>
        </p:txBody>
      </p:sp>
    </p:spTree>
    <p:extLst>
      <p:ext uri="{BB962C8B-B14F-4D97-AF65-F5344CB8AC3E}">
        <p14:creationId xmlns:p14="http://schemas.microsoft.com/office/powerpoint/2010/main" val="1472855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200" b="0" i="0" kern="1200" dirty="0" smtClean="0">
                <a:solidFill>
                  <a:schemeClr val="tx1"/>
                </a:solidFill>
                <a:effectLst/>
                <a:latin typeface="+mn-lt"/>
                <a:ea typeface="+mn-ea"/>
                <a:cs typeface="+mn-cs"/>
              </a:rPr>
              <a:t>庄子曰：“儵（</a:t>
            </a:r>
            <a:r>
              <a:rPr lang="en-US" altLang="zh-CN" sz="1200" b="0" i="0" kern="1200" dirty="0" err="1" smtClean="0">
                <a:solidFill>
                  <a:schemeClr val="tx1"/>
                </a:solidFill>
                <a:effectLst/>
                <a:latin typeface="+mn-lt"/>
                <a:ea typeface="+mn-ea"/>
                <a:cs typeface="+mn-cs"/>
              </a:rPr>
              <a:t>tiáo</a:t>
            </a:r>
            <a:r>
              <a:rPr lang="zh-CN" altLang="en-US" sz="1200" b="0" i="0" kern="1200" dirty="0" smtClean="0">
                <a:solidFill>
                  <a:schemeClr val="tx1"/>
                </a:solidFill>
                <a:effectLst/>
                <a:latin typeface="+mn-lt"/>
                <a:ea typeface="+mn-ea"/>
                <a:cs typeface="+mn-cs"/>
              </a:rPr>
              <a:t>）鱼出游从容，是鱼之乐也。”</a:t>
            </a:r>
            <a:r>
              <a:rPr lang="zh-CN" altLang="en-US" dirty="0" smtClean="0"/>
              <a:t/>
            </a:r>
            <a:br>
              <a:rPr lang="zh-CN" altLang="en-US" dirty="0" smtClean="0"/>
            </a:br>
            <a:r>
              <a:rPr lang="zh-CN" altLang="en-US" sz="1200" b="0" i="0" kern="1200" dirty="0" smtClean="0">
                <a:solidFill>
                  <a:schemeClr val="tx1"/>
                </a:solidFill>
                <a:effectLst/>
                <a:latin typeface="+mn-lt"/>
                <a:ea typeface="+mn-ea"/>
                <a:cs typeface="+mn-cs"/>
              </a:rPr>
              <a:t>　　惠子曰：“子非鱼，安知鱼之乐？”</a:t>
            </a:r>
            <a:r>
              <a:rPr lang="zh-CN" altLang="en-US" dirty="0" smtClean="0"/>
              <a:t/>
            </a:r>
            <a:br>
              <a:rPr lang="zh-CN" altLang="en-US" dirty="0" smtClean="0"/>
            </a:br>
            <a:r>
              <a:rPr lang="zh-CN" altLang="en-US" sz="1200" b="0" i="0" kern="1200" dirty="0" smtClean="0">
                <a:solidFill>
                  <a:schemeClr val="tx1"/>
                </a:solidFill>
                <a:effectLst/>
                <a:latin typeface="+mn-lt"/>
                <a:ea typeface="+mn-ea"/>
                <a:cs typeface="+mn-cs"/>
              </a:rPr>
              <a:t>　　庄子曰：“子非我，安知我不知鱼之乐？”</a:t>
            </a:r>
            <a:r>
              <a:rPr lang="zh-CN" altLang="en-US" dirty="0" smtClean="0"/>
              <a:t/>
            </a:r>
            <a:br>
              <a:rPr lang="zh-CN" altLang="en-US" dirty="0" smtClean="0"/>
            </a:br>
            <a:r>
              <a:rPr lang="zh-CN" altLang="en-US" sz="1200" b="0" i="0" kern="1200" dirty="0" smtClean="0">
                <a:solidFill>
                  <a:schemeClr val="tx1"/>
                </a:solidFill>
                <a:effectLst/>
                <a:latin typeface="+mn-lt"/>
                <a:ea typeface="+mn-ea"/>
                <a:cs typeface="+mn-cs"/>
              </a:rPr>
              <a:t>　　惠子曰：“我非子，固不知之矣；子固非鱼也，子之不知鱼之乐，全矣。”</a:t>
            </a:r>
            <a:r>
              <a:rPr lang="zh-CN" altLang="en-US" baseline="0" dirty="0" smtClean="0"/>
              <a:t> </a:t>
            </a:r>
            <a:r>
              <a:rPr lang="en-US" baseline="0" dirty="0" smtClean="0"/>
              <a:t>Example of not backward, you can forward solve an equation and find a solution, but with that solution alone, you cannot determine what equation has been used. There are a lot of equations that can have the same solution.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Example of regressive: Socrates is mortal: start point is: Socrates is a man. All men are mortal, therefore Socrates is mortal. But how to know Socrates is a man? Born by human, but how to know human gives birth to a man?.... Infinitely regressive. </a:t>
            </a:r>
            <a:endParaRPr lang="en-US" dirty="0" smtClean="0"/>
          </a:p>
          <a:p>
            <a:endParaRPr lang="en-US" dirty="0" smtClean="0"/>
          </a:p>
          <a:p>
            <a:r>
              <a:rPr lang="en-US" dirty="0" smtClean="0"/>
              <a:t>Example: MHD theory based on Newton’s laws and Maxwell’s equations.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AF348393-A34D-46F9-85BB-E62FFDDB620A}" type="slidenum">
              <a:rPr lang="en-US" smtClean="0"/>
              <a:t>9</a:t>
            </a:fld>
            <a:endParaRPr lang="en-US" dirty="0"/>
          </a:p>
        </p:txBody>
      </p:sp>
    </p:spTree>
    <p:extLst>
      <p:ext uri="{BB962C8B-B14F-4D97-AF65-F5344CB8AC3E}">
        <p14:creationId xmlns:p14="http://schemas.microsoft.com/office/powerpoint/2010/main" val="20931945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4215651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3423551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720000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58191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4097262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3401637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75568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203327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20440492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399278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967E0E4-D796-41FE-9EF1-BAD1AA368F07}" type="datetimeFigureOut">
              <a:rPr lang="en-US" smtClean="0"/>
              <a:t>4/30/2018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5E2E626-3767-4C5A-A2CC-481AF82C02D7}" type="slidenum">
              <a:rPr lang="en-US" smtClean="0"/>
              <a:t>‹#›</a:t>
            </a:fld>
            <a:endParaRPr lang="en-US" dirty="0"/>
          </a:p>
        </p:txBody>
      </p:sp>
    </p:spTree>
    <p:extLst>
      <p:ext uri="{BB962C8B-B14F-4D97-AF65-F5344CB8AC3E}">
        <p14:creationId xmlns:p14="http://schemas.microsoft.com/office/powerpoint/2010/main" val="59372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67E0E4-D796-41FE-9EF1-BAD1AA368F07}" type="datetimeFigureOut">
              <a:rPr lang="en-US" smtClean="0"/>
              <a:t>4/30/2018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E2E626-3767-4C5A-A2CC-481AF82C02D7}" type="slidenum">
              <a:rPr lang="en-US" smtClean="0"/>
              <a:t>‹#›</a:t>
            </a:fld>
            <a:endParaRPr lang="en-US" dirty="0"/>
          </a:p>
        </p:txBody>
      </p:sp>
    </p:spTree>
    <p:extLst>
      <p:ext uri="{BB962C8B-B14F-4D97-AF65-F5344CB8AC3E}">
        <p14:creationId xmlns:p14="http://schemas.microsoft.com/office/powerpoint/2010/main" val="3255317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0578" y="712891"/>
            <a:ext cx="6858000" cy="792763"/>
          </a:xfrm>
        </p:spPr>
        <p:txBody>
          <a:bodyPr>
            <a:normAutofit/>
          </a:bodyPr>
          <a:lstStyle/>
          <a:p>
            <a:r>
              <a:rPr lang="zh-CN" altLang="en-US" sz="4800" b="1" dirty="0"/>
              <a:t>科学家谈科学哲学</a:t>
            </a:r>
            <a:endParaRPr lang="en-US" sz="4800" dirty="0"/>
          </a:p>
        </p:txBody>
      </p:sp>
      <p:sp>
        <p:nvSpPr>
          <p:cNvPr id="3" name="Subtitle 2"/>
          <p:cNvSpPr>
            <a:spLocks noGrp="1"/>
          </p:cNvSpPr>
          <p:nvPr>
            <p:ph type="subTitle" idx="1"/>
          </p:nvPr>
        </p:nvSpPr>
        <p:spPr>
          <a:xfrm>
            <a:off x="1306997" y="1505654"/>
            <a:ext cx="6858000" cy="1876136"/>
          </a:xfrm>
        </p:spPr>
        <p:txBody>
          <a:bodyPr>
            <a:normAutofit/>
          </a:bodyPr>
          <a:lstStyle/>
          <a:p>
            <a:r>
              <a:rPr lang="zh-CN" altLang="en-US" b="1" dirty="0"/>
              <a:t>宋普</a:t>
            </a:r>
          </a:p>
          <a:p>
            <a:r>
              <a:rPr lang="zh-CN" altLang="en-US" b="1" dirty="0"/>
              <a:t>空间科学实验室和物理系</a:t>
            </a:r>
          </a:p>
          <a:p>
            <a:r>
              <a:rPr lang="zh-CN" altLang="en-US" b="1" dirty="0"/>
              <a:t>麻省大学洛厄尔分校</a:t>
            </a:r>
          </a:p>
          <a:p>
            <a:r>
              <a:rPr lang="zh-CN" altLang="en-US" b="1" dirty="0" smtClean="0"/>
              <a:t>致谢</a:t>
            </a:r>
            <a:r>
              <a:rPr lang="en-US" b="1" dirty="0" smtClean="0"/>
              <a:t>: Vytenis Vasyliunas</a:t>
            </a:r>
            <a:endParaRPr lang="en-US" dirty="0" smtClean="0"/>
          </a:p>
          <a:p>
            <a:endParaRPr lang="en-US" dirty="0"/>
          </a:p>
        </p:txBody>
      </p:sp>
      <p:sp>
        <p:nvSpPr>
          <p:cNvPr id="4" name="TextBox 3"/>
          <p:cNvSpPr txBox="1"/>
          <p:nvPr/>
        </p:nvSpPr>
        <p:spPr>
          <a:xfrm>
            <a:off x="944219" y="3610390"/>
            <a:ext cx="7583556" cy="2516073"/>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zh-CN" altLang="en-US" sz="2400" dirty="0"/>
              <a:t>哲学、知识、</a:t>
            </a:r>
            <a:r>
              <a:rPr lang="zh-CN" altLang="en-US" sz="2400" dirty="0" smtClean="0"/>
              <a:t>真理</a:t>
            </a:r>
            <a:r>
              <a:rPr lang="zh-CN" altLang="en-US" sz="2400" dirty="0"/>
              <a:t>、信念、验证</a:t>
            </a:r>
          </a:p>
          <a:p>
            <a:pPr marL="342900" indent="-342900">
              <a:lnSpc>
                <a:spcPct val="150000"/>
              </a:lnSpc>
              <a:buFont typeface="Arial" panose="020B0604020202020204" pitchFamily="34" charset="0"/>
              <a:buChar char="•"/>
            </a:pPr>
            <a:r>
              <a:rPr lang="zh-CN" altLang="en-US" sz="2400" dirty="0"/>
              <a:t>科学哲学、科学研究</a:t>
            </a:r>
            <a:r>
              <a:rPr lang="zh-CN" altLang="en-US" sz="2400" dirty="0" smtClean="0"/>
              <a:t>、证伪</a:t>
            </a:r>
            <a:endParaRPr lang="zh-CN" altLang="en-US" sz="2400" dirty="0"/>
          </a:p>
          <a:p>
            <a:pPr marL="342900" indent="-342900">
              <a:lnSpc>
                <a:spcPct val="150000"/>
              </a:lnSpc>
              <a:buFont typeface="Arial" panose="020B0604020202020204" pitchFamily="34" charset="0"/>
              <a:buChar char="•"/>
            </a:pPr>
            <a:r>
              <a:rPr lang="zh-CN" altLang="en-US" sz="2400" dirty="0" smtClean="0"/>
              <a:t>科学推理：演绎</a:t>
            </a:r>
            <a:r>
              <a:rPr lang="zh-CN" altLang="en-US" sz="2400" dirty="0"/>
              <a:t>、归纳、辩证、奥卡姆的剃刀</a:t>
            </a:r>
            <a:endParaRPr lang="en-US" altLang="zh-CN" sz="2400" dirty="0" smtClean="0"/>
          </a:p>
          <a:p>
            <a:pPr marL="342900" indent="-342900">
              <a:lnSpc>
                <a:spcPct val="150000"/>
              </a:lnSpc>
              <a:buFont typeface="Arial" panose="020B0604020202020204" pitchFamily="34" charset="0"/>
              <a:buChar char="•"/>
            </a:pPr>
            <a:r>
              <a:rPr lang="zh-CN" altLang="en-US" sz="2400" dirty="0" smtClean="0"/>
              <a:t>向权威挑战！</a:t>
            </a:r>
            <a:endParaRPr lang="en-US" altLang="zh-CN" sz="2400" dirty="0" smtClean="0"/>
          </a:p>
          <a:p>
            <a:endParaRPr lang="en-US" sz="1350" dirty="0"/>
          </a:p>
        </p:txBody>
      </p:sp>
    </p:spTree>
    <p:extLst>
      <p:ext uri="{BB962C8B-B14F-4D97-AF65-F5344CB8AC3E}">
        <p14:creationId xmlns:p14="http://schemas.microsoft.com/office/powerpoint/2010/main" val="3186298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6648" y="365127"/>
            <a:ext cx="7348702" cy="549273"/>
          </a:xfrm>
        </p:spPr>
        <p:txBody>
          <a:bodyPr>
            <a:normAutofit/>
          </a:bodyPr>
          <a:lstStyle/>
          <a:p>
            <a:pPr algn="ctr"/>
            <a:r>
              <a:rPr lang="zh-CN" altLang="en-US" sz="3200" b="1" dirty="0" smtClean="0"/>
              <a:t>演绎推理 （</a:t>
            </a:r>
            <a:r>
              <a:rPr lang="en-US" sz="3200" b="1" dirty="0" smtClean="0"/>
              <a:t>Deductive Reasoning</a:t>
            </a:r>
            <a:r>
              <a:rPr lang="zh-CN" altLang="en-US" sz="3200" b="1" dirty="0" smtClean="0"/>
              <a:t>）继续</a:t>
            </a:r>
            <a:endParaRPr lang="en-US" sz="3200" dirty="0"/>
          </a:p>
        </p:txBody>
      </p:sp>
      <p:sp>
        <p:nvSpPr>
          <p:cNvPr id="3" name="Content Placeholder 2"/>
          <p:cNvSpPr>
            <a:spLocks noGrp="1"/>
          </p:cNvSpPr>
          <p:nvPr>
            <p:ph idx="1"/>
          </p:nvPr>
        </p:nvSpPr>
        <p:spPr>
          <a:xfrm>
            <a:off x="392411" y="914400"/>
            <a:ext cx="8264829" cy="4619296"/>
          </a:xfrm>
        </p:spPr>
        <p:txBody>
          <a:bodyPr>
            <a:noAutofit/>
          </a:bodyPr>
          <a:lstStyle/>
          <a:p>
            <a:pPr>
              <a:lnSpc>
                <a:spcPct val="150000"/>
              </a:lnSpc>
            </a:pPr>
            <a:r>
              <a:rPr lang="zh-CN" altLang="en-US" sz="2400" dirty="0"/>
              <a:t>物理与数学的关系</a:t>
            </a:r>
          </a:p>
          <a:p>
            <a:pPr lvl="1">
              <a:lnSpc>
                <a:spcPct val="150000"/>
              </a:lnSpc>
            </a:pPr>
            <a:r>
              <a:rPr lang="zh-CN" altLang="en-US" sz="2000" dirty="0"/>
              <a:t>由于数学是独立于物理定律及其数学形式发展起来的</a:t>
            </a:r>
            <a:r>
              <a:rPr lang="en-US" altLang="zh-CN" sz="2000" dirty="0"/>
              <a:t>, </a:t>
            </a:r>
            <a:r>
              <a:rPr lang="zh-CN" altLang="en-US" sz="2000" dirty="0"/>
              <a:t>为什么基于</a:t>
            </a:r>
            <a:r>
              <a:rPr lang="zh-CN" altLang="en-US" sz="2000" dirty="0" smtClean="0"/>
              <a:t>数学演绎得到的解与</a:t>
            </a:r>
            <a:r>
              <a:rPr lang="zh-CN" altLang="en-US" sz="2000" dirty="0"/>
              <a:t>我们正在研究的问题有关？</a:t>
            </a:r>
          </a:p>
          <a:p>
            <a:pPr lvl="1">
              <a:lnSpc>
                <a:spcPct val="150000"/>
              </a:lnSpc>
            </a:pPr>
            <a:r>
              <a:rPr lang="zh-CN" altLang="en-US" sz="2000" dirty="0" smtClean="0"/>
              <a:t>数学演绎过程是否会引入</a:t>
            </a:r>
            <a:r>
              <a:rPr lang="zh-CN" altLang="en-US" sz="2000" dirty="0"/>
              <a:t>渗漏或污染吗</a:t>
            </a:r>
            <a:r>
              <a:rPr lang="zh-CN" altLang="en-US" sz="2000" dirty="0" smtClean="0"/>
              <a:t>？</a:t>
            </a:r>
            <a:endParaRPr lang="en-US" altLang="zh-CN" sz="2000" dirty="0" smtClean="0"/>
          </a:p>
          <a:p>
            <a:pPr lvl="1">
              <a:lnSpc>
                <a:spcPct val="150000"/>
              </a:lnSpc>
            </a:pPr>
            <a:r>
              <a:rPr lang="zh-CN" altLang="en-US" sz="2000" dirty="0" smtClean="0"/>
              <a:t>为什么不会？？这</a:t>
            </a:r>
            <a:r>
              <a:rPr lang="zh-CN" altLang="en-US" sz="2000" dirty="0"/>
              <a:t>是最</a:t>
            </a:r>
            <a:r>
              <a:rPr lang="zh-CN" altLang="en-US" sz="2000" dirty="0" smtClean="0"/>
              <a:t>令我费解的科学哲学问题</a:t>
            </a:r>
            <a:r>
              <a:rPr lang="zh-CN" altLang="en-US" sz="2000" dirty="0"/>
              <a:t>？</a:t>
            </a:r>
          </a:p>
          <a:p>
            <a:pPr>
              <a:lnSpc>
                <a:spcPct val="150000"/>
              </a:lnSpc>
            </a:pPr>
            <a:r>
              <a:rPr lang="zh-CN" altLang="en-US" sz="2400" dirty="0" smtClean="0"/>
              <a:t>在科学</a:t>
            </a:r>
            <a:r>
              <a:rPr lang="zh-CN" altLang="en-US" sz="2400" dirty="0"/>
              <a:t>研究中</a:t>
            </a:r>
            <a:r>
              <a:rPr lang="en-US" altLang="zh-CN" sz="2400" dirty="0"/>
              <a:t>, </a:t>
            </a:r>
            <a:r>
              <a:rPr lang="zh-CN" altLang="en-US" sz="2400" dirty="0" smtClean="0"/>
              <a:t>如果数学理论解与观测</a:t>
            </a:r>
            <a:r>
              <a:rPr lang="en-US" altLang="zh-CN" sz="2400" dirty="0" smtClean="0"/>
              <a:t>/</a:t>
            </a:r>
            <a:r>
              <a:rPr lang="zh-CN" altLang="en-US" sz="2400" dirty="0"/>
              <a:t>期望不一致</a:t>
            </a:r>
            <a:r>
              <a:rPr lang="en-US" altLang="zh-CN" sz="2400" dirty="0"/>
              <a:t>, </a:t>
            </a:r>
            <a:r>
              <a:rPr lang="zh-CN" altLang="en-US" sz="2400" dirty="0"/>
              <a:t>我们会质疑所使用的方程式、</a:t>
            </a:r>
            <a:r>
              <a:rPr lang="zh-CN" altLang="en-US" sz="2400" dirty="0" smtClean="0"/>
              <a:t>近似条件</a:t>
            </a:r>
            <a:r>
              <a:rPr lang="zh-CN" altLang="en-US" sz="2400" dirty="0"/>
              <a:t>、边界条件、初始条件</a:t>
            </a:r>
            <a:r>
              <a:rPr lang="en-US" altLang="zh-CN" sz="2400" dirty="0"/>
              <a:t>, </a:t>
            </a:r>
            <a:r>
              <a:rPr lang="zh-CN" altLang="en-US" sz="2400" dirty="0"/>
              <a:t>而</a:t>
            </a:r>
            <a:r>
              <a:rPr lang="zh-CN" altLang="en-US" sz="2400" b="1" dirty="0" smtClean="0"/>
              <a:t>不怀疑数学演绎本身</a:t>
            </a:r>
            <a:r>
              <a:rPr lang="en-US" altLang="zh-CN" sz="2400" dirty="0" smtClean="0"/>
              <a:t>! </a:t>
            </a:r>
            <a:endParaRPr lang="en-US" altLang="zh-CN" sz="2400" dirty="0"/>
          </a:p>
          <a:p>
            <a:pPr>
              <a:lnSpc>
                <a:spcPct val="150000"/>
              </a:lnSpc>
            </a:pPr>
            <a:r>
              <a:rPr lang="zh-CN" altLang="en-US" sz="2400" dirty="0"/>
              <a:t>有些步骤可能不是纯粹的数学</a:t>
            </a:r>
            <a:r>
              <a:rPr lang="en-US" altLang="zh-CN" sz="2400" dirty="0"/>
              <a:t>, </a:t>
            </a:r>
            <a:r>
              <a:rPr lang="zh-CN" altLang="en-US" sz="2400" dirty="0"/>
              <a:t>而是基于</a:t>
            </a:r>
            <a:r>
              <a:rPr lang="zh-CN" altLang="en-US" sz="2400" dirty="0" smtClean="0"/>
              <a:t>假设，这些</a:t>
            </a:r>
            <a:r>
              <a:rPr lang="zh-CN" altLang="en-US" sz="2400" dirty="0"/>
              <a:t>假设往往</a:t>
            </a:r>
            <a:r>
              <a:rPr lang="zh-CN" altLang="en-US" sz="2400" dirty="0" smtClean="0"/>
              <a:t>是被仔细</a:t>
            </a:r>
            <a:r>
              <a:rPr lang="zh-CN" altLang="en-US" sz="2400" dirty="0"/>
              <a:t>审查的对象。</a:t>
            </a:r>
          </a:p>
        </p:txBody>
      </p:sp>
    </p:spTree>
    <p:extLst>
      <p:ext uri="{BB962C8B-B14F-4D97-AF65-F5344CB8AC3E}">
        <p14:creationId xmlns:p14="http://schemas.microsoft.com/office/powerpoint/2010/main" val="29036278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335" y="227339"/>
            <a:ext cx="7886700" cy="900003"/>
          </a:xfrm>
        </p:spPr>
        <p:txBody>
          <a:bodyPr>
            <a:noAutofit/>
          </a:bodyPr>
          <a:lstStyle/>
          <a:p>
            <a:pPr algn="ctr"/>
            <a:r>
              <a:rPr lang="zh-CN" altLang="en-US" sz="3200" b="1" dirty="0" smtClean="0"/>
              <a:t>归纳推理 （</a:t>
            </a:r>
            <a:r>
              <a:rPr lang="en-US" sz="3200" b="1" dirty="0" smtClean="0"/>
              <a:t>Inductive </a:t>
            </a:r>
            <a:r>
              <a:rPr lang="en-US" sz="3200" b="1" dirty="0"/>
              <a:t>Reasoning </a:t>
            </a:r>
            <a:r>
              <a:rPr lang="zh-CN" altLang="en-US" sz="3200" b="1" dirty="0" smtClean="0"/>
              <a:t>）</a:t>
            </a:r>
            <a:r>
              <a:rPr lang="en-US" sz="3200" b="1" dirty="0" smtClean="0"/>
              <a:t/>
            </a:r>
            <a:br>
              <a:rPr lang="en-US" sz="3200" b="1" dirty="0" smtClean="0"/>
            </a:br>
            <a:r>
              <a:rPr lang="en-US" sz="2000" dirty="0" smtClean="0"/>
              <a:t>(</a:t>
            </a:r>
            <a:r>
              <a:rPr lang="zh-CN" altLang="en-US" sz="2000" dirty="0" smtClean="0"/>
              <a:t>不是关于数学归纳法</a:t>
            </a:r>
            <a:r>
              <a:rPr lang="en-US" sz="2000" dirty="0" smtClean="0"/>
              <a:t>)</a:t>
            </a:r>
            <a:endParaRPr lang="en-US" sz="2000" dirty="0"/>
          </a:p>
        </p:txBody>
      </p:sp>
      <p:sp>
        <p:nvSpPr>
          <p:cNvPr id="3" name="Content Placeholder 2"/>
          <p:cNvSpPr>
            <a:spLocks noGrp="1"/>
          </p:cNvSpPr>
          <p:nvPr>
            <p:ph idx="1"/>
          </p:nvPr>
        </p:nvSpPr>
        <p:spPr>
          <a:xfrm>
            <a:off x="263046" y="971699"/>
            <a:ext cx="8705855" cy="5623654"/>
          </a:xfrm>
        </p:spPr>
        <p:txBody>
          <a:bodyPr>
            <a:noAutofit/>
          </a:bodyPr>
          <a:lstStyle/>
          <a:p>
            <a:pPr>
              <a:lnSpc>
                <a:spcPct val="100000"/>
              </a:lnSpc>
              <a:spcBef>
                <a:spcPts val="1800"/>
              </a:spcBef>
            </a:pPr>
            <a:r>
              <a:rPr lang="zh-CN" altLang="en-US" sz="2400" dirty="0" smtClean="0"/>
              <a:t>是经验性的</a:t>
            </a:r>
            <a:r>
              <a:rPr lang="en-US" altLang="zh-CN" sz="2400" dirty="0" smtClean="0"/>
              <a:t>: </a:t>
            </a:r>
            <a:r>
              <a:rPr lang="zh-CN" altLang="en-US" sz="2400" dirty="0"/>
              <a:t>基于有限的</a:t>
            </a:r>
            <a:r>
              <a:rPr lang="zh-CN" altLang="en-US" sz="2400" dirty="0" smtClean="0"/>
              <a:t>观测</a:t>
            </a:r>
            <a:r>
              <a:rPr lang="en-US" altLang="zh-CN" sz="2400" dirty="0" smtClean="0"/>
              <a:t>, </a:t>
            </a:r>
            <a:r>
              <a:rPr lang="zh-CN" altLang="en-US" sz="2400" dirty="0" smtClean="0"/>
              <a:t>用以</a:t>
            </a:r>
            <a:r>
              <a:rPr lang="zh-CN" altLang="en-US" sz="2400" dirty="0"/>
              <a:t>建立我们的</a:t>
            </a:r>
            <a:r>
              <a:rPr lang="zh-CN" altLang="en-US" sz="2400" dirty="0" smtClean="0"/>
              <a:t>知识</a:t>
            </a:r>
            <a:endParaRPr lang="zh-CN" altLang="en-US" sz="2400" dirty="0"/>
          </a:p>
          <a:p>
            <a:pPr>
              <a:lnSpc>
                <a:spcPct val="100000"/>
              </a:lnSpc>
              <a:spcBef>
                <a:spcPts val="1800"/>
              </a:spcBef>
            </a:pPr>
            <a:r>
              <a:rPr lang="zh-CN" altLang="en-US" sz="2400" dirty="0" smtClean="0"/>
              <a:t>可以</a:t>
            </a:r>
            <a:r>
              <a:rPr lang="zh-CN" altLang="en-US" sz="2400" dirty="0"/>
              <a:t>跨越演绎推理</a:t>
            </a:r>
            <a:r>
              <a:rPr lang="zh-CN" altLang="en-US" sz="2400" dirty="0" smtClean="0"/>
              <a:t>的线索</a:t>
            </a:r>
            <a:endParaRPr lang="zh-CN" altLang="en-US" sz="2400" dirty="0"/>
          </a:p>
          <a:p>
            <a:pPr>
              <a:lnSpc>
                <a:spcPct val="100000"/>
              </a:lnSpc>
              <a:spcBef>
                <a:spcPts val="1800"/>
              </a:spcBef>
            </a:pPr>
            <a:r>
              <a:rPr lang="zh-CN" altLang="en-US" sz="2400" dirty="0"/>
              <a:t>在科学中</a:t>
            </a:r>
            <a:r>
              <a:rPr lang="en-US" altLang="zh-CN" sz="2400" dirty="0"/>
              <a:t>, </a:t>
            </a:r>
            <a:r>
              <a:rPr lang="zh-CN" altLang="en-US" sz="2400" dirty="0"/>
              <a:t>两种 </a:t>
            </a:r>
            <a:r>
              <a:rPr lang="en-US" altLang="zh-CN" sz="2400" dirty="0"/>
              <a:t>(</a:t>
            </a:r>
            <a:r>
              <a:rPr lang="zh-CN" altLang="en-US" sz="2400" dirty="0"/>
              <a:t>或更多</a:t>
            </a:r>
            <a:r>
              <a:rPr lang="en-US" altLang="zh-CN" sz="2400" dirty="0"/>
              <a:t>) </a:t>
            </a:r>
            <a:r>
              <a:rPr lang="zh-CN" altLang="en-US" sz="2400" dirty="0"/>
              <a:t>现象的观测相关性是最常用的</a:t>
            </a:r>
            <a:r>
              <a:rPr lang="zh-CN" altLang="en-US" sz="2400" dirty="0" smtClean="0"/>
              <a:t>方法（中医）</a:t>
            </a:r>
            <a:endParaRPr lang="zh-CN" altLang="en-US" sz="2400" dirty="0"/>
          </a:p>
          <a:p>
            <a:pPr>
              <a:lnSpc>
                <a:spcPct val="100000"/>
              </a:lnSpc>
              <a:spcBef>
                <a:spcPts val="1800"/>
              </a:spcBef>
            </a:pPr>
            <a:r>
              <a:rPr lang="zh-CN" altLang="en-US" sz="2400" dirty="0" smtClean="0"/>
              <a:t>推广这些相关性是</a:t>
            </a:r>
            <a:r>
              <a:rPr lang="zh-CN" altLang="en-US" sz="2400" dirty="0"/>
              <a:t>基于归纳</a:t>
            </a:r>
            <a:r>
              <a:rPr lang="zh-CN" altLang="en-US" sz="2400" dirty="0" smtClean="0"/>
              <a:t>推理，通常会有两种情况：</a:t>
            </a:r>
            <a:endParaRPr lang="zh-CN" altLang="en-US" sz="2400" dirty="0"/>
          </a:p>
          <a:p>
            <a:pPr lvl="1">
              <a:lnSpc>
                <a:spcPct val="100000"/>
              </a:lnSpc>
              <a:spcBef>
                <a:spcPts val="1800"/>
              </a:spcBef>
            </a:pPr>
            <a:r>
              <a:rPr lang="zh-CN" altLang="en-US" sz="2000" dirty="0"/>
              <a:t>相关性</a:t>
            </a:r>
            <a:r>
              <a:rPr lang="zh-CN" altLang="en-US" sz="2000" dirty="0" smtClean="0"/>
              <a:t>可以理解：追溯</a:t>
            </a:r>
            <a:r>
              <a:rPr lang="zh-CN" altLang="en-US" sz="2000" dirty="0"/>
              <a:t>到一些合理的期望 </a:t>
            </a:r>
            <a:r>
              <a:rPr lang="en-US" altLang="zh-CN" sz="2000" dirty="0" smtClean="0"/>
              <a:t>(</a:t>
            </a:r>
            <a:r>
              <a:rPr lang="zh-CN" altLang="en-US" sz="2000" dirty="0" smtClean="0"/>
              <a:t>与演绎平行／等效</a:t>
            </a:r>
            <a:r>
              <a:rPr lang="en-US" altLang="zh-CN" sz="2000" dirty="0" smtClean="0"/>
              <a:t>)</a:t>
            </a:r>
            <a:endParaRPr lang="en-US" altLang="zh-CN" sz="2000" dirty="0"/>
          </a:p>
          <a:p>
            <a:pPr lvl="1">
              <a:lnSpc>
                <a:spcPct val="100000"/>
              </a:lnSpc>
              <a:spcBef>
                <a:spcPts val="1800"/>
              </a:spcBef>
            </a:pPr>
            <a:r>
              <a:rPr lang="zh-CN" altLang="en-US" sz="2000" dirty="0" smtClean="0"/>
              <a:t>相关性不可理解：这可能</a:t>
            </a:r>
            <a:r>
              <a:rPr lang="zh-CN" altLang="en-US" sz="2000" dirty="0"/>
              <a:t>导致新知识的</a:t>
            </a:r>
            <a:r>
              <a:rPr lang="zh-CN" altLang="en-US" sz="2000" dirty="0" smtClean="0"/>
              <a:t>发现 （与演绎正交）</a:t>
            </a:r>
            <a:endParaRPr lang="zh-CN" altLang="en-US" sz="2000" dirty="0"/>
          </a:p>
          <a:p>
            <a:pPr>
              <a:lnSpc>
                <a:spcPct val="100000"/>
              </a:lnSpc>
              <a:spcBef>
                <a:spcPts val="1800"/>
              </a:spcBef>
            </a:pPr>
            <a:r>
              <a:rPr lang="zh-CN" altLang="en-US" sz="2400" dirty="0"/>
              <a:t>用归纳推理得到的与</a:t>
            </a:r>
            <a:r>
              <a:rPr lang="zh-CN" altLang="en-US" sz="2400" dirty="0" smtClean="0"/>
              <a:t>演绎平行／等效的知识</a:t>
            </a:r>
            <a:r>
              <a:rPr lang="zh-CN" altLang="en-US" sz="2400" dirty="0"/>
              <a:t>通常</a:t>
            </a:r>
            <a:r>
              <a:rPr lang="zh-CN" altLang="en-US" sz="2400" dirty="0" smtClean="0"/>
              <a:t>用于验证和解释演绎推理的结论， 提供相关参数数值</a:t>
            </a:r>
            <a:endParaRPr lang="en-US" altLang="zh-CN" sz="2400" dirty="0" smtClean="0"/>
          </a:p>
          <a:p>
            <a:pPr>
              <a:lnSpc>
                <a:spcPct val="100000"/>
              </a:lnSpc>
              <a:spcBef>
                <a:spcPts val="1800"/>
              </a:spcBef>
            </a:pPr>
            <a:r>
              <a:rPr lang="zh-CN" altLang="en-US" sz="2400" dirty="0" smtClean="0"/>
              <a:t>与演绎正交的归纳推理得到的知识通常用于演绎推理</a:t>
            </a:r>
            <a:r>
              <a:rPr lang="zh-CN" altLang="en-US" sz="2400" dirty="0"/>
              <a:t>中</a:t>
            </a:r>
            <a:r>
              <a:rPr lang="zh-CN" altLang="en-US" sz="2400" dirty="0" smtClean="0"/>
              <a:t>所需假设，和</a:t>
            </a:r>
            <a:r>
              <a:rPr lang="en-US" altLang="zh-CN" sz="2400" dirty="0"/>
              <a:t>/</a:t>
            </a:r>
            <a:r>
              <a:rPr lang="zh-CN" altLang="en-US" sz="2400" dirty="0"/>
              <a:t>或简化数学</a:t>
            </a:r>
            <a:r>
              <a:rPr lang="zh-CN" altLang="en-US" sz="2400" dirty="0" smtClean="0"/>
              <a:t>。这种归纳推理在科学研究中更重要</a:t>
            </a:r>
            <a:endParaRPr lang="en-US" sz="2400" dirty="0"/>
          </a:p>
        </p:txBody>
      </p:sp>
    </p:spTree>
    <p:extLst>
      <p:ext uri="{BB962C8B-B14F-4D97-AF65-F5344CB8AC3E}">
        <p14:creationId xmlns:p14="http://schemas.microsoft.com/office/powerpoint/2010/main" val="25968176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335" y="142624"/>
            <a:ext cx="7886700" cy="900003"/>
          </a:xfrm>
        </p:spPr>
        <p:txBody>
          <a:bodyPr>
            <a:noAutofit/>
          </a:bodyPr>
          <a:lstStyle/>
          <a:p>
            <a:pPr algn="ctr"/>
            <a:r>
              <a:rPr lang="zh-CN" altLang="en-US" sz="3200" b="1" dirty="0"/>
              <a:t>归纳推理 （</a:t>
            </a:r>
            <a:r>
              <a:rPr lang="en-US" sz="3200" b="1" dirty="0"/>
              <a:t>Inductive Reasoning </a:t>
            </a:r>
            <a:r>
              <a:rPr lang="zh-CN" altLang="en-US" sz="3200" b="1" dirty="0" smtClean="0"/>
              <a:t>）继续</a:t>
            </a:r>
            <a:r>
              <a:rPr lang="en-US" sz="3200" b="1" dirty="0"/>
              <a:t/>
            </a:r>
            <a:br>
              <a:rPr lang="en-US" sz="3200" b="1" dirty="0"/>
            </a:br>
            <a:endParaRPr lang="en-US" sz="2000" dirty="0"/>
          </a:p>
        </p:txBody>
      </p:sp>
      <p:sp>
        <p:nvSpPr>
          <p:cNvPr id="3" name="Content Placeholder 2"/>
          <p:cNvSpPr>
            <a:spLocks noGrp="1"/>
          </p:cNvSpPr>
          <p:nvPr>
            <p:ph idx="1"/>
          </p:nvPr>
        </p:nvSpPr>
        <p:spPr>
          <a:xfrm>
            <a:off x="263047" y="1014443"/>
            <a:ext cx="8555276" cy="5511453"/>
          </a:xfrm>
        </p:spPr>
        <p:txBody>
          <a:bodyPr>
            <a:noAutofit/>
          </a:bodyPr>
          <a:lstStyle/>
          <a:p>
            <a:pPr>
              <a:lnSpc>
                <a:spcPct val="100000"/>
              </a:lnSpc>
            </a:pPr>
            <a:r>
              <a:rPr lang="zh-CN" altLang="en-US" sz="2400" dirty="0"/>
              <a:t>归纳</a:t>
            </a:r>
            <a:r>
              <a:rPr lang="zh-CN" altLang="en-US" sz="2400" dirty="0" smtClean="0"/>
              <a:t>推理存在的</a:t>
            </a:r>
            <a:r>
              <a:rPr lang="zh-CN" altLang="en-US" sz="2400" dirty="0"/>
              <a:t>问题</a:t>
            </a:r>
            <a:r>
              <a:rPr lang="en-US" altLang="zh-CN" sz="2400" dirty="0"/>
              <a:t>: </a:t>
            </a:r>
            <a:endParaRPr lang="en-US" altLang="zh-CN" sz="2400" dirty="0" smtClean="0"/>
          </a:p>
          <a:p>
            <a:pPr lvl="1">
              <a:lnSpc>
                <a:spcPct val="100000"/>
              </a:lnSpc>
            </a:pPr>
            <a:r>
              <a:rPr lang="zh-CN" altLang="en-US" sz="2200" dirty="0"/>
              <a:t>经常或总有例外 </a:t>
            </a:r>
            <a:r>
              <a:rPr lang="en-US" altLang="zh-CN" sz="2200" dirty="0"/>
              <a:t>(</a:t>
            </a:r>
            <a:r>
              <a:rPr lang="zh-CN" altLang="en-US" sz="2200" dirty="0"/>
              <a:t>黑天鹅</a:t>
            </a:r>
            <a:r>
              <a:rPr lang="en-US" altLang="zh-CN" sz="2200" dirty="0"/>
              <a:t>)</a:t>
            </a:r>
          </a:p>
          <a:p>
            <a:pPr lvl="1">
              <a:lnSpc>
                <a:spcPct val="100000"/>
              </a:lnSpc>
            </a:pPr>
            <a:r>
              <a:rPr lang="zh-CN" altLang="en-US" sz="2200" dirty="0" smtClean="0"/>
              <a:t>两</a:t>
            </a:r>
            <a:r>
              <a:rPr lang="zh-CN" altLang="en-US" sz="2200" dirty="0"/>
              <a:t>个相关的观测可以毫无关系</a:t>
            </a:r>
          </a:p>
          <a:p>
            <a:pPr lvl="1">
              <a:lnSpc>
                <a:spcPct val="100000"/>
              </a:lnSpc>
            </a:pPr>
            <a:r>
              <a:rPr lang="zh-CN" altLang="en-US" sz="2200" dirty="0" smtClean="0"/>
              <a:t>相关性</a:t>
            </a:r>
            <a:r>
              <a:rPr lang="zh-CN" altLang="en-US" sz="2200" dirty="0"/>
              <a:t>研究不能确定两个相关量之间的因果</a:t>
            </a:r>
            <a:r>
              <a:rPr lang="zh-CN" altLang="en-US" sz="2200" dirty="0" smtClean="0"/>
              <a:t>关系 （鸡生蛋）</a:t>
            </a:r>
            <a:endParaRPr lang="en-US" altLang="zh-CN" sz="2200" dirty="0" smtClean="0"/>
          </a:p>
          <a:p>
            <a:pPr lvl="1">
              <a:lnSpc>
                <a:spcPct val="100000"/>
              </a:lnSpc>
            </a:pPr>
            <a:r>
              <a:rPr lang="zh-CN" altLang="en-US" sz="2200" dirty="0" smtClean="0"/>
              <a:t>内在</a:t>
            </a:r>
            <a:r>
              <a:rPr lang="zh-CN" altLang="en-US" sz="2200" dirty="0"/>
              <a:t>的不确定</a:t>
            </a:r>
            <a:r>
              <a:rPr lang="en-US" altLang="zh-CN" sz="2200" dirty="0"/>
              <a:t>: </a:t>
            </a:r>
            <a:r>
              <a:rPr lang="zh-CN" altLang="en-US" sz="2200" dirty="0"/>
              <a:t>一个单一的相关性可以得出许多不同的解释</a:t>
            </a:r>
            <a:r>
              <a:rPr lang="en-US" altLang="zh-CN" sz="2200" dirty="0"/>
              <a:t>/</a:t>
            </a:r>
            <a:r>
              <a:rPr lang="zh-CN" altLang="en-US" sz="2200" dirty="0"/>
              <a:t>结论</a:t>
            </a:r>
            <a:r>
              <a:rPr lang="en-US" altLang="zh-CN" sz="2200" dirty="0"/>
              <a:t>, </a:t>
            </a:r>
            <a:r>
              <a:rPr lang="zh-CN" altLang="en-US" sz="2200" dirty="0"/>
              <a:t>其中一些可能是没有定论或完全错误的 </a:t>
            </a:r>
            <a:r>
              <a:rPr lang="en-US" altLang="zh-CN" sz="2200" dirty="0"/>
              <a:t>(</a:t>
            </a:r>
            <a:r>
              <a:rPr lang="zh-CN" altLang="en-US" sz="2200" dirty="0"/>
              <a:t>纹身 </a:t>
            </a:r>
            <a:r>
              <a:rPr lang="en-US" altLang="zh-CN" sz="2200" dirty="0"/>
              <a:t>vs GI </a:t>
            </a:r>
            <a:r>
              <a:rPr lang="zh-CN" altLang="en-US" sz="2200" dirty="0"/>
              <a:t>驾驶事故</a:t>
            </a:r>
            <a:r>
              <a:rPr lang="en-US" altLang="zh-CN" sz="2200" dirty="0"/>
              <a:t>: </a:t>
            </a:r>
            <a:r>
              <a:rPr lang="zh-CN" altLang="en-US" sz="2200" dirty="0"/>
              <a:t>对身体风险的偏好</a:t>
            </a:r>
            <a:r>
              <a:rPr lang="en-US" altLang="zh-CN" sz="2200" dirty="0"/>
              <a:t>)</a:t>
            </a:r>
          </a:p>
          <a:p>
            <a:pPr lvl="1">
              <a:lnSpc>
                <a:spcPct val="100000"/>
              </a:lnSpc>
            </a:pPr>
            <a:r>
              <a:rPr lang="zh-CN" altLang="en-US" sz="2200" dirty="0" smtClean="0"/>
              <a:t>多变量相关</a:t>
            </a:r>
            <a:r>
              <a:rPr lang="zh-CN" altLang="en-US" sz="2200" dirty="0"/>
              <a:t>分析</a:t>
            </a:r>
            <a:r>
              <a:rPr lang="en-US" altLang="zh-CN" sz="2200" dirty="0"/>
              <a:t>: </a:t>
            </a:r>
            <a:r>
              <a:rPr lang="zh-CN" altLang="en-US" sz="2200" dirty="0"/>
              <a:t>变量必须是独立的</a:t>
            </a:r>
            <a:r>
              <a:rPr lang="en-US" altLang="zh-CN" sz="2200" dirty="0"/>
              <a:t>, </a:t>
            </a:r>
            <a:r>
              <a:rPr lang="zh-CN" altLang="en-US" sz="2200" dirty="0"/>
              <a:t>即正交的</a:t>
            </a:r>
            <a:r>
              <a:rPr lang="zh-CN" altLang="en-US" sz="2200" dirty="0" smtClean="0"/>
              <a:t>。非独立混杂</a:t>
            </a:r>
            <a:r>
              <a:rPr lang="zh-CN" altLang="en-US" sz="2200" dirty="0"/>
              <a:t>变量是</a:t>
            </a:r>
            <a:r>
              <a:rPr lang="zh-CN" altLang="en-US" sz="2200" dirty="0" smtClean="0"/>
              <a:t>统计研究</a:t>
            </a:r>
            <a:r>
              <a:rPr lang="zh-CN" altLang="en-US" sz="2200" dirty="0"/>
              <a:t>中的一个主要问题</a:t>
            </a:r>
            <a:r>
              <a:rPr lang="zh-CN" altLang="en-US" sz="2200" dirty="0" smtClean="0"/>
              <a:t>。（种族</a:t>
            </a:r>
            <a:r>
              <a:rPr lang="en-US" altLang="zh-CN" sz="2200" dirty="0"/>
              <a:t>)</a:t>
            </a:r>
          </a:p>
          <a:p>
            <a:pPr lvl="1">
              <a:lnSpc>
                <a:spcPct val="100000"/>
              </a:lnSpc>
            </a:pPr>
            <a:r>
              <a:rPr lang="zh-CN" altLang="en-US" sz="2200" dirty="0"/>
              <a:t>在</a:t>
            </a:r>
            <a:r>
              <a:rPr lang="zh-CN" altLang="en-US" sz="2200" dirty="0" smtClean="0"/>
              <a:t>医学、</a:t>
            </a:r>
            <a:r>
              <a:rPr lang="zh-CN" altLang="en-US" sz="2200" dirty="0"/>
              <a:t>社会</a:t>
            </a:r>
            <a:r>
              <a:rPr lang="zh-CN" altLang="en-US" sz="2200" dirty="0" smtClean="0"/>
              <a:t>和</a:t>
            </a:r>
            <a:r>
              <a:rPr lang="zh-CN" altLang="en-US" sz="2200" dirty="0"/>
              <a:t>行为 </a:t>
            </a:r>
            <a:r>
              <a:rPr lang="en-US" altLang="zh-CN" sz="2200" dirty="0"/>
              <a:t>"</a:t>
            </a:r>
            <a:r>
              <a:rPr lang="zh-CN" altLang="en-US" sz="2200" dirty="0"/>
              <a:t>科学</a:t>
            </a:r>
            <a:r>
              <a:rPr lang="en-US" altLang="zh-CN" sz="2200" dirty="0"/>
              <a:t>" </a:t>
            </a:r>
            <a:r>
              <a:rPr lang="zh-CN" altLang="en-US" sz="2200" dirty="0"/>
              <a:t>的一些分支中</a:t>
            </a:r>
            <a:r>
              <a:rPr lang="en-US" altLang="zh-CN" sz="2200" dirty="0"/>
              <a:t>, </a:t>
            </a:r>
            <a:r>
              <a:rPr lang="zh-CN" altLang="en-US" sz="2200" dirty="0"/>
              <a:t>使用混杂变量 </a:t>
            </a:r>
            <a:r>
              <a:rPr lang="en-US" altLang="zh-CN" sz="2200" dirty="0"/>
              <a:t>debatably </a:t>
            </a:r>
            <a:r>
              <a:rPr lang="zh-CN" altLang="en-US" sz="2200" dirty="0"/>
              <a:t>被滥用。</a:t>
            </a:r>
            <a:r>
              <a:rPr lang="en-US" altLang="zh-CN" sz="2200" dirty="0"/>
              <a:t>(</a:t>
            </a:r>
            <a:r>
              <a:rPr lang="zh-CN" altLang="en-US" sz="2200" dirty="0"/>
              <a:t>双盲试验</a:t>
            </a:r>
            <a:r>
              <a:rPr lang="en-US" altLang="zh-CN" sz="2200" dirty="0"/>
              <a:t>, </a:t>
            </a:r>
            <a:r>
              <a:rPr lang="zh-CN" altLang="en-US" sz="2200" dirty="0"/>
              <a:t>维生素推荐</a:t>
            </a:r>
            <a:r>
              <a:rPr lang="en-US" altLang="zh-CN" sz="2200" dirty="0"/>
              <a:t>)</a:t>
            </a:r>
          </a:p>
          <a:p>
            <a:pPr lvl="1">
              <a:lnSpc>
                <a:spcPct val="100000"/>
              </a:lnSpc>
            </a:pPr>
            <a:r>
              <a:rPr lang="zh-CN" altLang="en-US" sz="2200" dirty="0" smtClean="0"/>
              <a:t>可靠性主义（</a:t>
            </a:r>
            <a:r>
              <a:rPr lang="en-US" altLang="zh-CN" sz="2200" dirty="0" err="1" smtClean="0"/>
              <a:t>Reliabilism</a:t>
            </a:r>
            <a:r>
              <a:rPr lang="zh-CN" altLang="en-US" sz="2200" dirty="0"/>
              <a:t>）</a:t>
            </a:r>
            <a:r>
              <a:rPr lang="zh-CN" altLang="en-US" sz="2200" dirty="0" smtClean="0"/>
              <a:t>：亨利和农舍。在某些科学中</a:t>
            </a:r>
            <a:r>
              <a:rPr lang="en-US" altLang="zh-CN" sz="2200" dirty="0"/>
              <a:t>, </a:t>
            </a:r>
            <a:r>
              <a:rPr lang="zh-CN" altLang="en-US" sz="2200" dirty="0"/>
              <a:t>研究常常以案例研究开始</a:t>
            </a:r>
            <a:r>
              <a:rPr lang="en-US" altLang="zh-CN" sz="2200" dirty="0"/>
              <a:t>, </a:t>
            </a:r>
            <a:r>
              <a:rPr lang="zh-CN" altLang="en-US" sz="2200" dirty="0"/>
              <a:t>随后进行统计研究。该方法根据 </a:t>
            </a:r>
            <a:r>
              <a:rPr lang="en-US" altLang="zh-CN" sz="2200" dirty="0" err="1" smtClean="0"/>
              <a:t>reliabilism</a:t>
            </a:r>
            <a:r>
              <a:rPr lang="zh-CN" altLang="en-US" sz="2200" dirty="0" smtClean="0"/>
              <a:t>可被证伪</a:t>
            </a:r>
            <a:endParaRPr lang="en-US" sz="2200" dirty="0"/>
          </a:p>
        </p:txBody>
      </p:sp>
    </p:spTree>
    <p:extLst>
      <p:ext uri="{BB962C8B-B14F-4D97-AF65-F5344CB8AC3E}">
        <p14:creationId xmlns:p14="http://schemas.microsoft.com/office/powerpoint/2010/main" val="2448357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027907"/>
            <a:ext cx="9150855" cy="5593332"/>
          </a:xfrm>
        </p:spPr>
      </p:pic>
      <p:sp>
        <p:nvSpPr>
          <p:cNvPr id="5" name="TextBox 4"/>
          <p:cNvSpPr txBox="1"/>
          <p:nvPr/>
        </p:nvSpPr>
        <p:spPr>
          <a:xfrm>
            <a:off x="5829300" y="952250"/>
            <a:ext cx="2423160" cy="369332"/>
          </a:xfrm>
          <a:prstGeom prst="rect">
            <a:avLst/>
          </a:prstGeom>
          <a:solidFill>
            <a:schemeClr val="bg1"/>
          </a:solidFill>
        </p:spPr>
        <p:txBody>
          <a:bodyPr wrap="square" rtlCol="0">
            <a:spAutoFit/>
          </a:bodyPr>
          <a:lstStyle/>
          <a:p>
            <a:r>
              <a:rPr lang="zh-CN" altLang="en-US" smtClean="0"/>
              <a:t>            演绎推理</a:t>
            </a:r>
            <a:endParaRPr lang="en-US" dirty="0"/>
          </a:p>
        </p:txBody>
      </p:sp>
      <p:sp>
        <p:nvSpPr>
          <p:cNvPr id="6" name="TextBox 5"/>
          <p:cNvSpPr txBox="1"/>
          <p:nvPr/>
        </p:nvSpPr>
        <p:spPr>
          <a:xfrm>
            <a:off x="1102995" y="1027907"/>
            <a:ext cx="2423160" cy="369332"/>
          </a:xfrm>
          <a:prstGeom prst="rect">
            <a:avLst/>
          </a:prstGeom>
          <a:solidFill>
            <a:schemeClr val="bg1"/>
          </a:solidFill>
        </p:spPr>
        <p:txBody>
          <a:bodyPr wrap="square" rtlCol="0">
            <a:spAutoFit/>
          </a:bodyPr>
          <a:lstStyle/>
          <a:p>
            <a:r>
              <a:rPr lang="zh-CN" altLang="en-US" smtClean="0"/>
              <a:t>            演绎推理</a:t>
            </a:r>
            <a:endParaRPr lang="en-US" dirty="0"/>
          </a:p>
        </p:txBody>
      </p:sp>
      <p:sp>
        <p:nvSpPr>
          <p:cNvPr id="7" name="TextBox 6"/>
          <p:cNvSpPr txBox="1"/>
          <p:nvPr/>
        </p:nvSpPr>
        <p:spPr>
          <a:xfrm>
            <a:off x="4084320" y="6251907"/>
            <a:ext cx="2423160" cy="369332"/>
          </a:xfrm>
          <a:prstGeom prst="rect">
            <a:avLst/>
          </a:prstGeom>
          <a:solidFill>
            <a:schemeClr val="bg1"/>
          </a:solidFill>
        </p:spPr>
        <p:txBody>
          <a:bodyPr wrap="square" rtlCol="0">
            <a:spAutoFit/>
          </a:bodyPr>
          <a:lstStyle/>
          <a:p>
            <a:r>
              <a:rPr lang="zh-CN" altLang="en-US" smtClean="0"/>
              <a:t>           辩证推理</a:t>
            </a:r>
            <a:endParaRPr lang="en-US" dirty="0"/>
          </a:p>
        </p:txBody>
      </p:sp>
      <p:sp>
        <p:nvSpPr>
          <p:cNvPr id="8" name="TextBox 7"/>
          <p:cNvSpPr txBox="1"/>
          <p:nvPr/>
        </p:nvSpPr>
        <p:spPr>
          <a:xfrm rot="16200000">
            <a:off x="3800475" y="3405394"/>
            <a:ext cx="2423160" cy="369332"/>
          </a:xfrm>
          <a:prstGeom prst="rect">
            <a:avLst/>
          </a:prstGeom>
          <a:solidFill>
            <a:schemeClr val="bg1"/>
          </a:solidFill>
        </p:spPr>
        <p:txBody>
          <a:bodyPr wrap="square" rtlCol="0">
            <a:spAutoFit/>
          </a:bodyPr>
          <a:lstStyle/>
          <a:p>
            <a:r>
              <a:rPr lang="zh-CN" altLang="en-US" smtClean="0"/>
              <a:t>            归纳推理</a:t>
            </a:r>
            <a:endParaRPr lang="en-US" dirty="0"/>
          </a:p>
        </p:txBody>
      </p:sp>
      <p:sp>
        <p:nvSpPr>
          <p:cNvPr id="10" name="TextBox 9"/>
          <p:cNvSpPr txBox="1"/>
          <p:nvPr/>
        </p:nvSpPr>
        <p:spPr>
          <a:xfrm rot="16200000">
            <a:off x="-1026914" y="3405394"/>
            <a:ext cx="2423160" cy="369332"/>
          </a:xfrm>
          <a:prstGeom prst="rect">
            <a:avLst/>
          </a:prstGeom>
          <a:solidFill>
            <a:schemeClr val="bg1"/>
          </a:solidFill>
        </p:spPr>
        <p:txBody>
          <a:bodyPr wrap="square" rtlCol="0">
            <a:spAutoFit/>
          </a:bodyPr>
          <a:lstStyle/>
          <a:p>
            <a:r>
              <a:rPr lang="zh-CN" altLang="en-US" smtClean="0"/>
              <a:t>            归纳推理</a:t>
            </a:r>
            <a:endParaRPr lang="en-US" dirty="0"/>
          </a:p>
        </p:txBody>
      </p:sp>
      <p:sp>
        <p:nvSpPr>
          <p:cNvPr id="11" name="TextBox 10"/>
          <p:cNvSpPr txBox="1"/>
          <p:nvPr/>
        </p:nvSpPr>
        <p:spPr>
          <a:xfrm>
            <a:off x="2177415" y="6221927"/>
            <a:ext cx="1434465" cy="369332"/>
          </a:xfrm>
          <a:prstGeom prst="rect">
            <a:avLst/>
          </a:prstGeom>
          <a:solidFill>
            <a:schemeClr val="bg1"/>
          </a:solidFill>
        </p:spPr>
        <p:txBody>
          <a:bodyPr wrap="square" rtlCol="0">
            <a:spAutoFit/>
          </a:bodyPr>
          <a:lstStyle/>
          <a:p>
            <a:r>
              <a:rPr lang="zh-CN" altLang="en-US" smtClean="0"/>
              <a:t>      理解</a:t>
            </a:r>
            <a:endParaRPr lang="en-US" dirty="0"/>
          </a:p>
        </p:txBody>
      </p:sp>
      <p:sp>
        <p:nvSpPr>
          <p:cNvPr id="12" name="TextBox 11"/>
          <p:cNvSpPr txBox="1"/>
          <p:nvPr/>
        </p:nvSpPr>
        <p:spPr>
          <a:xfrm>
            <a:off x="7040880" y="6221927"/>
            <a:ext cx="1434465" cy="369332"/>
          </a:xfrm>
          <a:prstGeom prst="rect">
            <a:avLst/>
          </a:prstGeom>
          <a:solidFill>
            <a:schemeClr val="bg1"/>
          </a:solidFill>
        </p:spPr>
        <p:txBody>
          <a:bodyPr wrap="square" rtlCol="0">
            <a:spAutoFit/>
          </a:bodyPr>
          <a:lstStyle/>
          <a:p>
            <a:r>
              <a:rPr lang="zh-CN" altLang="en-US" smtClean="0"/>
              <a:t>      理解</a:t>
            </a:r>
            <a:endParaRPr lang="en-US" dirty="0"/>
          </a:p>
        </p:txBody>
      </p:sp>
      <p:sp>
        <p:nvSpPr>
          <p:cNvPr id="13" name="TextBox 12"/>
          <p:cNvSpPr txBox="1"/>
          <p:nvPr/>
        </p:nvSpPr>
        <p:spPr>
          <a:xfrm>
            <a:off x="6667" y="1134206"/>
            <a:ext cx="1434465" cy="369332"/>
          </a:xfrm>
          <a:prstGeom prst="rect">
            <a:avLst/>
          </a:prstGeom>
          <a:solidFill>
            <a:schemeClr val="bg1"/>
          </a:solidFill>
        </p:spPr>
        <p:txBody>
          <a:bodyPr wrap="square" rtlCol="0">
            <a:spAutoFit/>
          </a:bodyPr>
          <a:lstStyle/>
          <a:p>
            <a:r>
              <a:rPr lang="zh-CN" altLang="en-US" dirty="0" smtClean="0"/>
              <a:t> 观测</a:t>
            </a:r>
            <a:endParaRPr lang="en-US" dirty="0"/>
          </a:p>
        </p:txBody>
      </p:sp>
      <p:sp>
        <p:nvSpPr>
          <p:cNvPr id="14" name="TextBox 13"/>
          <p:cNvSpPr txBox="1"/>
          <p:nvPr/>
        </p:nvSpPr>
        <p:spPr>
          <a:xfrm>
            <a:off x="4827389" y="1135442"/>
            <a:ext cx="1047631" cy="369332"/>
          </a:xfrm>
          <a:prstGeom prst="rect">
            <a:avLst/>
          </a:prstGeom>
          <a:solidFill>
            <a:schemeClr val="bg1"/>
          </a:solidFill>
        </p:spPr>
        <p:txBody>
          <a:bodyPr wrap="square" rtlCol="0">
            <a:spAutoFit/>
          </a:bodyPr>
          <a:lstStyle/>
          <a:p>
            <a:r>
              <a:rPr lang="zh-CN" altLang="en-US" dirty="0" smtClean="0"/>
              <a:t> 观测</a:t>
            </a:r>
            <a:endParaRPr lang="en-US" dirty="0"/>
          </a:p>
        </p:txBody>
      </p:sp>
      <p:sp>
        <p:nvSpPr>
          <p:cNvPr id="3" name="TextBox 2"/>
          <p:cNvSpPr txBox="1"/>
          <p:nvPr/>
        </p:nvSpPr>
        <p:spPr>
          <a:xfrm>
            <a:off x="4396902" y="642026"/>
            <a:ext cx="4747098" cy="6215974"/>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19513723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58" y="154656"/>
            <a:ext cx="7886700" cy="411487"/>
          </a:xfrm>
        </p:spPr>
        <p:txBody>
          <a:bodyPr>
            <a:normAutofit fontScale="90000"/>
          </a:bodyPr>
          <a:lstStyle/>
          <a:p>
            <a:pPr algn="ctr"/>
            <a:r>
              <a:rPr lang="zh-CN" altLang="en-US" sz="3200" b="1" dirty="0" smtClean="0"/>
              <a:t>辨证推理 （</a:t>
            </a:r>
            <a:r>
              <a:rPr lang="en-US" sz="3200" b="1" dirty="0" smtClean="0"/>
              <a:t>Dialectic</a:t>
            </a:r>
            <a:r>
              <a:rPr lang="en-US" altLang="zh-CN" sz="3200" b="1" dirty="0" smtClean="0"/>
              <a:t>al</a:t>
            </a:r>
            <a:r>
              <a:rPr lang="en-US" sz="3200" b="1" dirty="0" smtClean="0"/>
              <a:t> Reasoning </a:t>
            </a:r>
            <a:r>
              <a:rPr lang="zh-CN" altLang="en-US" sz="3200" b="1" dirty="0" smtClean="0"/>
              <a:t>）</a:t>
            </a:r>
            <a:endParaRPr lang="en-US" dirty="0"/>
          </a:p>
        </p:txBody>
      </p:sp>
      <p:sp>
        <p:nvSpPr>
          <p:cNvPr id="3" name="Content Placeholder 2"/>
          <p:cNvSpPr>
            <a:spLocks noGrp="1"/>
          </p:cNvSpPr>
          <p:nvPr>
            <p:ph idx="1"/>
          </p:nvPr>
        </p:nvSpPr>
        <p:spPr>
          <a:xfrm>
            <a:off x="0" y="566143"/>
            <a:ext cx="9144000" cy="6231699"/>
          </a:xfrm>
        </p:spPr>
        <p:txBody>
          <a:bodyPr>
            <a:noAutofit/>
          </a:bodyPr>
          <a:lstStyle/>
          <a:p>
            <a:pPr>
              <a:lnSpc>
                <a:spcPct val="150000"/>
              </a:lnSpc>
            </a:pPr>
            <a:r>
              <a:rPr lang="zh-CN" altLang="en-US" sz="2400" dirty="0"/>
              <a:t>它是从多个</a:t>
            </a:r>
            <a:r>
              <a:rPr lang="zh-CN" altLang="en-US" sz="2400" dirty="0" smtClean="0"/>
              <a:t>视角</a:t>
            </a:r>
            <a:r>
              <a:rPr lang="en-US" altLang="zh-CN" sz="2400" dirty="0" smtClean="0"/>
              <a:t>/</a:t>
            </a:r>
            <a:r>
              <a:rPr lang="zh-CN" altLang="en-US" sz="2400" dirty="0"/>
              <a:t>方向</a:t>
            </a:r>
            <a:r>
              <a:rPr lang="en-US" altLang="zh-CN" sz="2400" dirty="0"/>
              <a:t>, </a:t>
            </a:r>
            <a:r>
              <a:rPr lang="zh-CN" altLang="en-US" sz="2400" dirty="0" smtClean="0"/>
              <a:t>基于</a:t>
            </a:r>
            <a:r>
              <a:rPr lang="zh-CN" altLang="en-US" sz="2400" b="1" dirty="0" smtClean="0"/>
              <a:t>证伪去除</a:t>
            </a:r>
            <a:r>
              <a:rPr lang="zh-CN" altLang="en-US" sz="2400" dirty="0" smtClean="0"/>
              <a:t>法</a:t>
            </a:r>
            <a:r>
              <a:rPr lang="zh-CN" altLang="en-US" sz="2400" dirty="0"/>
              <a:t>来检查</a:t>
            </a:r>
            <a:r>
              <a:rPr lang="zh-CN" altLang="en-US" sz="2400" dirty="0" smtClean="0"/>
              <a:t>问题</a:t>
            </a:r>
            <a:endParaRPr lang="zh-CN" altLang="en-US" sz="2400" dirty="0"/>
          </a:p>
          <a:p>
            <a:pPr lvl="1">
              <a:lnSpc>
                <a:spcPct val="150000"/>
              </a:lnSpc>
            </a:pPr>
            <a:r>
              <a:rPr lang="zh-CN" altLang="en-US" sz="2200" dirty="0" smtClean="0"/>
              <a:t>从一个或任何合理的但相关</a:t>
            </a:r>
            <a:r>
              <a:rPr lang="zh-CN" altLang="en-US" sz="2200" dirty="0"/>
              <a:t>的假设来开始推理</a:t>
            </a:r>
            <a:r>
              <a:rPr lang="en-US" altLang="zh-CN" sz="2200" dirty="0"/>
              <a:t>: </a:t>
            </a:r>
            <a:r>
              <a:rPr lang="zh-CN" altLang="en-US" sz="2200" dirty="0"/>
              <a:t>如果</a:t>
            </a:r>
            <a:r>
              <a:rPr lang="en-US" altLang="zh-CN" sz="2200" dirty="0" smtClean="0"/>
              <a:t>...</a:t>
            </a:r>
            <a:endParaRPr lang="zh-CN" altLang="en-US" sz="2200" dirty="0"/>
          </a:p>
          <a:p>
            <a:pPr lvl="1">
              <a:lnSpc>
                <a:spcPct val="150000"/>
              </a:lnSpc>
            </a:pPr>
            <a:r>
              <a:rPr lang="zh-CN" altLang="en-US" sz="2200" dirty="0"/>
              <a:t>然后</a:t>
            </a:r>
            <a:r>
              <a:rPr lang="en-US" altLang="zh-CN" sz="2200" dirty="0"/>
              <a:t>, </a:t>
            </a:r>
            <a:r>
              <a:rPr lang="zh-CN" altLang="en-US" sz="2200" dirty="0" smtClean="0"/>
              <a:t>遵循标准的演绎</a:t>
            </a:r>
            <a:r>
              <a:rPr lang="zh-CN" altLang="en-US" sz="2200" dirty="0"/>
              <a:t>和归纳推理</a:t>
            </a:r>
            <a:r>
              <a:rPr lang="en-US" altLang="zh-CN" sz="2200" dirty="0"/>
              <a:t>, </a:t>
            </a:r>
            <a:r>
              <a:rPr lang="zh-CN" altLang="en-US" sz="2200" dirty="0"/>
              <a:t>直到发现关于这个问题的</a:t>
            </a:r>
            <a:r>
              <a:rPr lang="zh-CN" altLang="en-US" sz="2200" b="1" dirty="0" smtClean="0"/>
              <a:t>负结果</a:t>
            </a:r>
            <a:r>
              <a:rPr lang="en-US" altLang="zh-CN" sz="2200" dirty="0"/>
              <a:t>, </a:t>
            </a:r>
            <a:r>
              <a:rPr lang="zh-CN" altLang="en-US" sz="2200" dirty="0" smtClean="0"/>
              <a:t>即最初</a:t>
            </a:r>
            <a:r>
              <a:rPr lang="zh-CN" altLang="en-US" sz="2200" dirty="0"/>
              <a:t>的</a:t>
            </a:r>
            <a:r>
              <a:rPr lang="zh-CN" altLang="en-US" sz="2200" dirty="0" smtClean="0"/>
              <a:t>假设被证伪</a:t>
            </a:r>
            <a:endParaRPr lang="zh-CN" altLang="en-US" sz="2200" dirty="0"/>
          </a:p>
          <a:p>
            <a:pPr lvl="1">
              <a:lnSpc>
                <a:spcPct val="150000"/>
              </a:lnSpc>
            </a:pPr>
            <a:r>
              <a:rPr lang="zh-CN" altLang="en-US" sz="2200" dirty="0"/>
              <a:t>该方法可用于归纳推理或演绎推论中的任何关键</a:t>
            </a:r>
            <a:r>
              <a:rPr lang="zh-CN" altLang="en-US" sz="2200" dirty="0" smtClean="0"/>
              <a:t>连接点</a:t>
            </a:r>
            <a:endParaRPr lang="zh-CN" altLang="en-US" sz="2200" dirty="0"/>
          </a:p>
          <a:p>
            <a:pPr lvl="1">
              <a:lnSpc>
                <a:spcPct val="150000"/>
              </a:lnSpc>
            </a:pPr>
            <a:r>
              <a:rPr lang="zh-CN" altLang="en-US" sz="2200" dirty="0"/>
              <a:t>在辩证推理中</a:t>
            </a:r>
            <a:r>
              <a:rPr lang="en-US" altLang="zh-CN" sz="2200" dirty="0"/>
              <a:t>, </a:t>
            </a:r>
            <a:r>
              <a:rPr lang="zh-CN" altLang="en-US" sz="2200" dirty="0"/>
              <a:t>一</a:t>
            </a:r>
            <a:r>
              <a:rPr lang="zh-CN" altLang="en-US" sz="2200" dirty="0" smtClean="0"/>
              <a:t>个证</a:t>
            </a:r>
            <a:r>
              <a:rPr lang="zh-CN" altLang="en-US" sz="2200" b="1" dirty="0" smtClean="0"/>
              <a:t>实</a:t>
            </a:r>
            <a:r>
              <a:rPr lang="zh-CN" altLang="en-US" sz="2200" dirty="0" smtClean="0"/>
              <a:t>的</a:t>
            </a:r>
            <a:r>
              <a:rPr lang="zh-CN" altLang="en-US" sz="2200" dirty="0"/>
              <a:t>结果并不能解释为一个理由</a:t>
            </a:r>
            <a:r>
              <a:rPr lang="en-US" altLang="zh-CN" sz="2200" dirty="0"/>
              <a:t>, </a:t>
            </a:r>
            <a:r>
              <a:rPr lang="zh-CN" altLang="en-US" sz="2200" dirty="0"/>
              <a:t>因为假设可能不是相关的</a:t>
            </a:r>
            <a:r>
              <a:rPr lang="zh-CN" altLang="en-US" sz="2200" dirty="0" smtClean="0"/>
              <a:t>或有内在</a:t>
            </a:r>
            <a:r>
              <a:rPr lang="zh-CN" altLang="en-US" sz="2200" dirty="0"/>
              <a:t>的循环</a:t>
            </a:r>
            <a:r>
              <a:rPr lang="en-US" altLang="zh-CN" sz="2200" dirty="0"/>
              <a:t>, </a:t>
            </a:r>
            <a:r>
              <a:rPr lang="zh-CN" altLang="en-US" sz="2200" dirty="0"/>
              <a:t>或者支持证据是一个例外</a:t>
            </a:r>
            <a:r>
              <a:rPr lang="zh-CN" altLang="en-US" sz="2200" dirty="0" smtClean="0"/>
              <a:t>。</a:t>
            </a:r>
            <a:endParaRPr lang="en-US" altLang="zh-CN" sz="2200" dirty="0" smtClean="0"/>
          </a:p>
          <a:p>
            <a:pPr lvl="1">
              <a:lnSpc>
                <a:spcPct val="150000"/>
              </a:lnSpc>
            </a:pPr>
            <a:r>
              <a:rPr lang="zh-CN" altLang="en-US" sz="2200" dirty="0" smtClean="0"/>
              <a:t>不得不对其他可能的假设可能进行测试</a:t>
            </a:r>
            <a:endParaRPr lang="zh-CN" altLang="en-US" sz="2200" dirty="0"/>
          </a:p>
          <a:p>
            <a:pPr>
              <a:lnSpc>
                <a:spcPct val="150000"/>
              </a:lnSpc>
            </a:pPr>
            <a:r>
              <a:rPr lang="zh-CN" altLang="en-US" sz="2400" dirty="0" smtClean="0"/>
              <a:t>辩证</a:t>
            </a:r>
            <a:r>
              <a:rPr lang="zh-CN" altLang="en-US" sz="2400" dirty="0"/>
              <a:t>推理</a:t>
            </a:r>
            <a:r>
              <a:rPr lang="zh-CN" altLang="en-US" sz="2400" dirty="0" smtClean="0"/>
              <a:t>是思辨</a:t>
            </a:r>
            <a:r>
              <a:rPr lang="en-US" altLang="zh-CN" sz="2400" dirty="0" smtClean="0"/>
              <a:t>, </a:t>
            </a:r>
            <a:r>
              <a:rPr lang="zh-CN" altLang="en-US" sz="2400" dirty="0"/>
              <a:t>而不</a:t>
            </a:r>
            <a:r>
              <a:rPr lang="zh-CN" altLang="en-US" sz="2400" dirty="0" smtClean="0"/>
              <a:t>是吵架</a:t>
            </a:r>
            <a:endParaRPr lang="en-US" sz="2400" dirty="0"/>
          </a:p>
        </p:txBody>
      </p:sp>
    </p:spTree>
    <p:extLst>
      <p:ext uri="{BB962C8B-B14F-4D97-AF65-F5344CB8AC3E}">
        <p14:creationId xmlns:p14="http://schemas.microsoft.com/office/powerpoint/2010/main" val="12711262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8858" y="214814"/>
            <a:ext cx="7886700" cy="411487"/>
          </a:xfrm>
        </p:spPr>
        <p:txBody>
          <a:bodyPr>
            <a:normAutofit fontScale="90000"/>
          </a:bodyPr>
          <a:lstStyle/>
          <a:p>
            <a:pPr algn="ctr"/>
            <a:r>
              <a:rPr lang="zh-CN" altLang="en-US" sz="3200" b="1" dirty="0"/>
              <a:t>辨证推理 （</a:t>
            </a:r>
            <a:r>
              <a:rPr lang="en-US" sz="3200" b="1" dirty="0" smtClean="0"/>
              <a:t>Dialectical </a:t>
            </a:r>
            <a:r>
              <a:rPr lang="en-US" sz="3200" b="1" dirty="0"/>
              <a:t>Reasoning, </a:t>
            </a:r>
            <a:r>
              <a:rPr lang="en-US" sz="3200" b="1" dirty="0" smtClean="0"/>
              <a:t>cont.</a:t>
            </a:r>
            <a:r>
              <a:rPr lang="zh-CN" altLang="en-US" sz="3200" b="1" dirty="0" smtClean="0"/>
              <a:t>）</a:t>
            </a:r>
            <a:endParaRPr lang="en-US" dirty="0"/>
          </a:p>
        </p:txBody>
      </p:sp>
      <p:sp>
        <p:nvSpPr>
          <p:cNvPr id="3" name="Content Placeholder 2"/>
          <p:cNvSpPr>
            <a:spLocks noGrp="1"/>
          </p:cNvSpPr>
          <p:nvPr>
            <p:ph idx="1"/>
          </p:nvPr>
        </p:nvSpPr>
        <p:spPr>
          <a:xfrm>
            <a:off x="1" y="626302"/>
            <a:ext cx="9144000" cy="6231698"/>
          </a:xfrm>
        </p:spPr>
        <p:txBody>
          <a:bodyPr>
            <a:normAutofit fontScale="92500" lnSpcReduction="20000"/>
          </a:bodyPr>
          <a:lstStyle/>
          <a:p>
            <a:pPr>
              <a:lnSpc>
                <a:spcPct val="150000"/>
              </a:lnSpc>
            </a:pPr>
            <a:r>
              <a:rPr lang="zh-CN" altLang="en-US" sz="2400" dirty="0"/>
              <a:t>辩证</a:t>
            </a:r>
            <a:r>
              <a:rPr lang="zh-CN" altLang="en-US" sz="2400" dirty="0" smtClean="0"/>
              <a:t>推理存在的</a:t>
            </a:r>
            <a:r>
              <a:rPr lang="zh-CN" altLang="en-US" sz="2400" dirty="0"/>
              <a:t>问题</a:t>
            </a:r>
            <a:r>
              <a:rPr lang="en-US" altLang="zh-CN" sz="2400" dirty="0"/>
              <a:t>:</a:t>
            </a:r>
          </a:p>
          <a:p>
            <a:pPr lvl="1">
              <a:lnSpc>
                <a:spcPct val="150000"/>
              </a:lnSpc>
            </a:pPr>
            <a:r>
              <a:rPr lang="zh-CN" altLang="en-US" sz="2000" dirty="0"/>
              <a:t>有无数的可能性</a:t>
            </a:r>
            <a:r>
              <a:rPr lang="en-US" altLang="zh-CN" sz="2000" dirty="0"/>
              <a:t>: </a:t>
            </a:r>
            <a:r>
              <a:rPr lang="zh-CN" altLang="en-US" sz="2000" dirty="0"/>
              <a:t>不可被证伪性 （</a:t>
            </a:r>
            <a:r>
              <a:rPr lang="en-US" altLang="zh-CN" sz="2000" dirty="0" err="1"/>
              <a:t>unfalsifiability</a:t>
            </a:r>
            <a:r>
              <a:rPr lang="zh-CN" altLang="en-US" sz="2000" dirty="0"/>
              <a:t>）</a:t>
            </a:r>
            <a:r>
              <a:rPr lang="en-US" altLang="zh-CN" sz="2000" dirty="0"/>
              <a:t> </a:t>
            </a:r>
            <a:r>
              <a:rPr lang="zh-CN" altLang="en-US" sz="2000" dirty="0"/>
              <a:t>无法被完全测试</a:t>
            </a:r>
            <a:r>
              <a:rPr lang="en-US" altLang="zh-CN" sz="2000" dirty="0"/>
              <a:t> </a:t>
            </a:r>
          </a:p>
          <a:p>
            <a:pPr lvl="1">
              <a:lnSpc>
                <a:spcPct val="150000"/>
              </a:lnSpc>
            </a:pPr>
            <a:r>
              <a:rPr lang="zh-CN" altLang="en-US" sz="2000" dirty="0" smtClean="0"/>
              <a:t>不是“决定性”的（</a:t>
            </a:r>
            <a:r>
              <a:rPr lang="en-US" altLang="zh-CN" sz="2000" dirty="0" smtClean="0"/>
              <a:t>deterministic</a:t>
            </a:r>
            <a:r>
              <a:rPr lang="zh-CN" altLang="en-US" sz="2000" dirty="0" smtClean="0"/>
              <a:t>）。如果做得正确</a:t>
            </a:r>
            <a:r>
              <a:rPr lang="en-US" altLang="zh-CN" sz="2000" dirty="0" smtClean="0"/>
              <a:t>,</a:t>
            </a:r>
            <a:r>
              <a:rPr lang="zh-CN" altLang="en-US" sz="2000" dirty="0" smtClean="0"/>
              <a:t>它可以 确定</a:t>
            </a:r>
            <a:r>
              <a:rPr lang="en-US" altLang="zh-CN" sz="2000" dirty="0" smtClean="0"/>
              <a:t> </a:t>
            </a:r>
            <a:r>
              <a:rPr lang="zh-CN" altLang="en-US" sz="2000" dirty="0" smtClean="0"/>
              <a:t>什么不可行</a:t>
            </a:r>
            <a:r>
              <a:rPr lang="en-US" altLang="zh-CN" sz="2000" dirty="0" smtClean="0"/>
              <a:t>, </a:t>
            </a:r>
            <a:r>
              <a:rPr lang="zh-CN" altLang="en-US" sz="2000" dirty="0" smtClean="0"/>
              <a:t>但不确定什么是有效的</a:t>
            </a:r>
          </a:p>
          <a:p>
            <a:pPr lvl="1">
              <a:lnSpc>
                <a:spcPct val="150000"/>
              </a:lnSpc>
            </a:pPr>
            <a:r>
              <a:rPr lang="zh-CN" altLang="en-US" sz="2000" dirty="0" smtClean="0"/>
              <a:t>辨证推理不</a:t>
            </a:r>
            <a:r>
              <a:rPr lang="zh-CN" altLang="en-US" sz="2000" dirty="0"/>
              <a:t>能给一个想法最终的</a:t>
            </a:r>
            <a:r>
              <a:rPr lang="zh-CN" altLang="en-US" sz="2000" dirty="0" smtClean="0"/>
              <a:t>证明，仅能用于证伪</a:t>
            </a:r>
            <a:endParaRPr lang="en-US" altLang="zh-CN" sz="2000" dirty="0" smtClean="0"/>
          </a:p>
          <a:p>
            <a:pPr lvl="1">
              <a:lnSpc>
                <a:spcPct val="150000"/>
              </a:lnSpc>
            </a:pPr>
            <a:r>
              <a:rPr lang="zh-CN" altLang="en-US" sz="2000" dirty="0" smtClean="0"/>
              <a:t>由于</a:t>
            </a:r>
            <a:r>
              <a:rPr lang="zh-CN" altLang="en-US" sz="2000" dirty="0"/>
              <a:t>可利用的</a:t>
            </a:r>
            <a:r>
              <a:rPr lang="zh-CN" altLang="en-US" sz="2000" dirty="0" smtClean="0"/>
              <a:t>手段的限制，许多</a:t>
            </a:r>
            <a:r>
              <a:rPr lang="zh-CN" altLang="en-US" sz="2000" dirty="0"/>
              <a:t>可能性不可能直接地被</a:t>
            </a:r>
            <a:r>
              <a:rPr lang="zh-CN" altLang="en-US" sz="2000" dirty="0" smtClean="0"/>
              <a:t>测试</a:t>
            </a:r>
            <a:endParaRPr lang="zh-CN" altLang="en-US" sz="2000" dirty="0"/>
          </a:p>
          <a:p>
            <a:pPr lvl="1">
              <a:lnSpc>
                <a:spcPct val="150000"/>
              </a:lnSpc>
            </a:pPr>
            <a:r>
              <a:rPr lang="zh-CN" altLang="en-US" sz="2000" dirty="0" smtClean="0"/>
              <a:t>演绎</a:t>
            </a:r>
            <a:r>
              <a:rPr lang="zh-CN" altLang="en-US" sz="2000" dirty="0"/>
              <a:t>和归纳</a:t>
            </a:r>
            <a:r>
              <a:rPr lang="zh-CN" altLang="en-US" sz="2000" dirty="0" smtClean="0"/>
              <a:t>推理过程中的缺陷，可能</a:t>
            </a:r>
            <a:r>
              <a:rPr lang="zh-CN" altLang="en-US" sz="2000" dirty="0"/>
              <a:t>导致错误的</a:t>
            </a:r>
            <a:r>
              <a:rPr lang="zh-CN" altLang="en-US" sz="2000" dirty="0" smtClean="0"/>
              <a:t>结论</a:t>
            </a:r>
            <a:endParaRPr lang="zh-CN" altLang="en-US" sz="2000" dirty="0"/>
          </a:p>
          <a:p>
            <a:pPr lvl="1">
              <a:lnSpc>
                <a:spcPct val="150000"/>
              </a:lnSpc>
            </a:pPr>
            <a:r>
              <a:rPr lang="zh-CN" altLang="en-US" sz="2000" dirty="0" smtClean="0"/>
              <a:t>因为</a:t>
            </a:r>
            <a:r>
              <a:rPr lang="zh-CN" altLang="en-US" sz="2000" dirty="0"/>
              <a:t>知识是有限</a:t>
            </a:r>
            <a:r>
              <a:rPr lang="zh-CN" altLang="en-US" sz="2000" dirty="0" smtClean="0"/>
              <a:t>的或由于推理过程</a:t>
            </a:r>
            <a:r>
              <a:rPr lang="zh-CN" altLang="en-US" sz="2000" dirty="0"/>
              <a:t>中</a:t>
            </a:r>
            <a:r>
              <a:rPr lang="zh-CN" altLang="en-US" sz="2000" dirty="0" smtClean="0"/>
              <a:t>错误，有时</a:t>
            </a:r>
            <a:r>
              <a:rPr lang="zh-CN" altLang="en-US" sz="2000" dirty="0"/>
              <a:t>正确或部分正确的答案可能由于错误的原因而</a:t>
            </a:r>
            <a:r>
              <a:rPr lang="zh-CN" altLang="en-US" sz="2000" dirty="0" smtClean="0"/>
              <a:t>被排除</a:t>
            </a:r>
            <a:endParaRPr lang="zh-CN" altLang="en-US" sz="2000" dirty="0"/>
          </a:p>
          <a:p>
            <a:pPr lvl="1">
              <a:lnSpc>
                <a:spcPct val="150000"/>
              </a:lnSpc>
            </a:pPr>
            <a:r>
              <a:rPr lang="zh-CN" altLang="en-US" sz="2000" dirty="0" smtClean="0"/>
              <a:t>如果辩论参与人数较少</a:t>
            </a:r>
            <a:r>
              <a:rPr lang="en-US" altLang="zh-CN" sz="2000" dirty="0" smtClean="0"/>
              <a:t>, </a:t>
            </a:r>
            <a:r>
              <a:rPr lang="zh-CN" altLang="en-US" sz="2000" dirty="0" smtClean="0"/>
              <a:t>有时会</a:t>
            </a:r>
            <a:r>
              <a:rPr lang="zh-CN" altLang="en-US" sz="2000" dirty="0"/>
              <a:t>得出错误的</a:t>
            </a:r>
            <a:r>
              <a:rPr lang="zh-CN" altLang="en-US" sz="2000" dirty="0" smtClean="0"/>
              <a:t>结论</a:t>
            </a:r>
            <a:endParaRPr lang="en-US" altLang="zh-CN" sz="2000" dirty="0" smtClean="0"/>
          </a:p>
          <a:p>
            <a:pPr lvl="1">
              <a:lnSpc>
                <a:spcPct val="150000"/>
              </a:lnSpc>
            </a:pPr>
            <a:r>
              <a:rPr lang="zh-CN" altLang="en-US" sz="2000" dirty="0" smtClean="0"/>
              <a:t>有时</a:t>
            </a:r>
            <a:r>
              <a:rPr lang="en-US" altLang="zh-CN" sz="2000" dirty="0"/>
              <a:t>, </a:t>
            </a:r>
            <a:r>
              <a:rPr lang="zh-CN" altLang="en-US" sz="2000" dirty="0"/>
              <a:t>辩论是徒劳的</a:t>
            </a:r>
            <a:r>
              <a:rPr lang="en-US" altLang="zh-CN" sz="2000" dirty="0"/>
              <a:t>, </a:t>
            </a:r>
            <a:r>
              <a:rPr lang="zh-CN" altLang="en-US" sz="2000" dirty="0"/>
              <a:t>没有提供有用的</a:t>
            </a:r>
            <a:r>
              <a:rPr lang="zh-CN" altLang="en-US" sz="2000" dirty="0" smtClean="0"/>
              <a:t>结论，仅是吵架</a:t>
            </a:r>
            <a:endParaRPr lang="zh-CN" altLang="en-US" sz="2000" dirty="0"/>
          </a:p>
          <a:p>
            <a:pPr lvl="1">
              <a:lnSpc>
                <a:spcPct val="150000"/>
              </a:lnSpc>
            </a:pPr>
            <a:r>
              <a:rPr lang="zh-CN" altLang="en-US" sz="2000" dirty="0"/>
              <a:t>有时</a:t>
            </a:r>
            <a:r>
              <a:rPr lang="en-US" altLang="zh-CN" sz="2000" dirty="0"/>
              <a:t>, </a:t>
            </a:r>
            <a:r>
              <a:rPr lang="zh-CN" altLang="en-US" sz="2000" dirty="0" smtClean="0"/>
              <a:t>合成结果并</a:t>
            </a:r>
            <a:r>
              <a:rPr lang="zh-CN" altLang="en-US" sz="2000" dirty="0"/>
              <a:t>不</a:t>
            </a:r>
            <a:r>
              <a:rPr lang="zh-CN" altLang="en-US" sz="2000" dirty="0" smtClean="0"/>
              <a:t>是每个参与的人都接受</a:t>
            </a:r>
            <a:endParaRPr lang="zh-CN" altLang="en-US" sz="2000" dirty="0"/>
          </a:p>
          <a:p>
            <a:pPr lvl="1">
              <a:lnSpc>
                <a:spcPct val="150000"/>
              </a:lnSpc>
            </a:pPr>
            <a:r>
              <a:rPr lang="zh-CN" altLang="en-US" sz="2000" dirty="0"/>
              <a:t>根据辩证逻辑</a:t>
            </a:r>
            <a:r>
              <a:rPr lang="en-US" altLang="zh-CN" sz="2000" dirty="0"/>
              <a:t>, </a:t>
            </a:r>
            <a:r>
              <a:rPr lang="zh-CN" altLang="en-US" sz="2000" dirty="0"/>
              <a:t>有些人</a:t>
            </a:r>
            <a:r>
              <a:rPr lang="zh-CN" altLang="en-US" sz="2000" dirty="0" smtClean="0"/>
              <a:t>会同时接受正论和</a:t>
            </a:r>
            <a:r>
              <a:rPr lang="zh-CN" altLang="en-US" sz="2000" dirty="0"/>
              <a:t>对立</a:t>
            </a:r>
            <a:r>
              <a:rPr lang="en-US" altLang="zh-CN" sz="2000" dirty="0"/>
              <a:t>, </a:t>
            </a:r>
            <a:r>
              <a:rPr lang="zh-CN" altLang="en-US" sz="2000" dirty="0"/>
              <a:t>因为 </a:t>
            </a:r>
            <a:r>
              <a:rPr lang="en-US" altLang="zh-CN" sz="2000" dirty="0" smtClean="0"/>
              <a:t>“</a:t>
            </a:r>
            <a:r>
              <a:rPr lang="zh-CN" altLang="en-US" sz="2000" dirty="0" smtClean="0"/>
              <a:t>为什么</a:t>
            </a:r>
            <a:r>
              <a:rPr lang="zh-CN" altLang="en-US" sz="2000" dirty="0"/>
              <a:t>不呢</a:t>
            </a:r>
            <a:r>
              <a:rPr lang="zh-CN" altLang="en-US" sz="2000" dirty="0" smtClean="0"/>
              <a:t>？”，排除</a:t>
            </a:r>
            <a:r>
              <a:rPr lang="zh-CN" altLang="en-US" sz="2000" dirty="0"/>
              <a:t>矛盾的法则将会被</a:t>
            </a:r>
            <a:r>
              <a:rPr lang="zh-CN" altLang="en-US" sz="2000" dirty="0" smtClean="0"/>
              <a:t>打破</a:t>
            </a:r>
            <a:endParaRPr lang="en-US" sz="2000" dirty="0"/>
          </a:p>
        </p:txBody>
      </p:sp>
    </p:spTree>
    <p:extLst>
      <p:ext uri="{BB962C8B-B14F-4D97-AF65-F5344CB8AC3E}">
        <p14:creationId xmlns:p14="http://schemas.microsoft.com/office/powerpoint/2010/main" val="2300238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2491" y="189762"/>
            <a:ext cx="7886700" cy="611904"/>
          </a:xfrm>
        </p:spPr>
        <p:txBody>
          <a:bodyPr/>
          <a:lstStyle/>
          <a:p>
            <a:pPr algn="ctr"/>
            <a:r>
              <a:rPr lang="zh-CN" altLang="en-US" sz="3200" b="1" dirty="0" smtClean="0"/>
              <a:t>科学推理过程：结论</a:t>
            </a:r>
            <a:endParaRPr lang="en-US" sz="3200" b="1" dirty="0"/>
          </a:p>
        </p:txBody>
      </p:sp>
      <p:sp>
        <p:nvSpPr>
          <p:cNvPr id="3" name="Content Placeholder 2"/>
          <p:cNvSpPr>
            <a:spLocks noGrp="1"/>
          </p:cNvSpPr>
          <p:nvPr>
            <p:ph idx="1"/>
          </p:nvPr>
        </p:nvSpPr>
        <p:spPr>
          <a:xfrm>
            <a:off x="1" y="801666"/>
            <a:ext cx="9144000" cy="6056333"/>
          </a:xfrm>
        </p:spPr>
        <p:txBody>
          <a:bodyPr>
            <a:normAutofit fontScale="92500"/>
          </a:bodyPr>
          <a:lstStyle/>
          <a:p>
            <a:pPr>
              <a:lnSpc>
                <a:spcPct val="150000"/>
              </a:lnSpc>
            </a:pPr>
            <a:r>
              <a:rPr lang="zh-CN" altLang="en-US" sz="2400" dirty="0"/>
              <a:t>显然</a:t>
            </a:r>
            <a:r>
              <a:rPr lang="en-US" altLang="zh-CN" sz="2400" dirty="0"/>
              <a:t>, </a:t>
            </a:r>
            <a:r>
              <a:rPr lang="zh-CN" altLang="en-US" sz="2400" dirty="0" smtClean="0"/>
              <a:t>在三种推理方法中没有一种方法可以保证得到良好</a:t>
            </a:r>
            <a:r>
              <a:rPr lang="zh-CN" altLang="en-US" sz="2400" dirty="0"/>
              <a:t>的科学</a:t>
            </a:r>
            <a:r>
              <a:rPr lang="zh-CN" altLang="en-US" sz="2400" dirty="0" smtClean="0"/>
              <a:t>结果</a:t>
            </a:r>
            <a:endParaRPr lang="zh-CN" altLang="en-US" sz="2400" dirty="0"/>
          </a:p>
          <a:p>
            <a:pPr>
              <a:lnSpc>
                <a:spcPct val="150000"/>
              </a:lnSpc>
            </a:pPr>
            <a:r>
              <a:rPr lang="zh-CN" altLang="en-US" sz="2400" dirty="0"/>
              <a:t>对于科学研究</a:t>
            </a:r>
            <a:r>
              <a:rPr lang="en-US" altLang="zh-CN" sz="2400" dirty="0"/>
              <a:t>, </a:t>
            </a:r>
            <a:r>
              <a:rPr lang="zh-CN" altLang="en-US" sz="2400" dirty="0" smtClean="0"/>
              <a:t>所有三种</a:t>
            </a:r>
            <a:r>
              <a:rPr lang="zh-CN" altLang="en-US" sz="2400" dirty="0"/>
              <a:t>推理方法都是必要的</a:t>
            </a:r>
            <a:r>
              <a:rPr lang="en-US" altLang="zh-CN" sz="2400" dirty="0"/>
              <a:t>: </a:t>
            </a:r>
            <a:r>
              <a:rPr lang="zh-CN" altLang="en-US" sz="2400" dirty="0"/>
              <a:t>例如</a:t>
            </a:r>
            <a:r>
              <a:rPr lang="en-US" altLang="zh-CN" sz="2400" dirty="0"/>
              <a:t>,</a:t>
            </a:r>
          </a:p>
          <a:p>
            <a:pPr lvl="1">
              <a:lnSpc>
                <a:spcPct val="150000"/>
              </a:lnSpc>
            </a:pPr>
            <a:r>
              <a:rPr lang="zh-CN" altLang="en-US" sz="2000" dirty="0" smtClean="0"/>
              <a:t>经验观测</a:t>
            </a:r>
            <a:r>
              <a:rPr lang="en-US" altLang="zh-CN" sz="2000" dirty="0" smtClean="0"/>
              <a:t>, </a:t>
            </a:r>
            <a:r>
              <a:rPr lang="zh-CN" altLang="en-US" sz="2000" dirty="0"/>
              <a:t>基于归纳推理</a:t>
            </a:r>
            <a:r>
              <a:rPr lang="en-US" altLang="zh-CN" sz="2000" dirty="0"/>
              <a:t>, </a:t>
            </a:r>
            <a:r>
              <a:rPr lang="zh-CN" altLang="en-US" sz="2000" dirty="0" smtClean="0"/>
              <a:t>也许要结合</a:t>
            </a:r>
            <a:r>
              <a:rPr lang="zh-CN" altLang="en-US" sz="2000" dirty="0"/>
              <a:t>演绎</a:t>
            </a:r>
            <a:r>
              <a:rPr lang="zh-CN" altLang="en-US" sz="2000" dirty="0" smtClean="0"/>
              <a:t>推理，才能达到出发点</a:t>
            </a:r>
            <a:endParaRPr lang="en-US" altLang="zh-CN" sz="2000" dirty="0" smtClean="0"/>
          </a:p>
          <a:p>
            <a:pPr lvl="1">
              <a:lnSpc>
                <a:spcPct val="150000"/>
              </a:lnSpc>
            </a:pPr>
            <a:r>
              <a:rPr lang="zh-CN" altLang="en-US" sz="2000" dirty="0" smtClean="0"/>
              <a:t>演绎</a:t>
            </a:r>
            <a:r>
              <a:rPr lang="zh-CN" altLang="en-US" sz="2000" dirty="0"/>
              <a:t>推理是必要</a:t>
            </a:r>
            <a:r>
              <a:rPr lang="zh-CN" altLang="en-US" sz="2000" dirty="0" smtClean="0"/>
              <a:t>的，尤其对于理论</a:t>
            </a:r>
            <a:r>
              <a:rPr lang="zh-CN" altLang="en-US" sz="2000" dirty="0"/>
              <a:t>研究或</a:t>
            </a:r>
            <a:r>
              <a:rPr lang="zh-CN" altLang="en-US" sz="2000" dirty="0" smtClean="0"/>
              <a:t>观测解释</a:t>
            </a:r>
            <a:r>
              <a:rPr lang="en-US" altLang="zh-CN" sz="2000" dirty="0"/>
              <a:t>/</a:t>
            </a:r>
            <a:r>
              <a:rPr lang="zh-CN" altLang="en-US" sz="2000" dirty="0" smtClean="0"/>
              <a:t>理解</a:t>
            </a:r>
            <a:endParaRPr lang="en-US" altLang="zh-CN" sz="2000" dirty="0" smtClean="0"/>
          </a:p>
          <a:p>
            <a:pPr lvl="1">
              <a:lnSpc>
                <a:spcPct val="150000"/>
              </a:lnSpc>
            </a:pPr>
            <a:r>
              <a:rPr lang="zh-CN" altLang="en-US" sz="2000" dirty="0" smtClean="0"/>
              <a:t>辩证</a:t>
            </a:r>
            <a:r>
              <a:rPr lang="zh-CN" altLang="en-US" sz="2000" dirty="0"/>
              <a:t>推理结合</a:t>
            </a:r>
            <a:r>
              <a:rPr lang="zh-CN" altLang="en-US" sz="2000" dirty="0" smtClean="0"/>
              <a:t>演绎和归纳推理</a:t>
            </a:r>
            <a:r>
              <a:rPr lang="en-US" altLang="zh-CN" sz="2000" dirty="0"/>
              <a:t>, </a:t>
            </a:r>
            <a:r>
              <a:rPr lang="zh-CN" altLang="en-US" sz="2000" dirty="0"/>
              <a:t>用于检验结果。</a:t>
            </a:r>
          </a:p>
          <a:p>
            <a:pPr lvl="1">
              <a:lnSpc>
                <a:spcPct val="150000"/>
              </a:lnSpc>
            </a:pPr>
            <a:r>
              <a:rPr lang="zh-CN" altLang="en-US" sz="2000" dirty="0"/>
              <a:t>奥卡姆的剃刀或</a:t>
            </a:r>
            <a:r>
              <a:rPr lang="zh-CN" altLang="en-US" sz="2000" dirty="0" smtClean="0"/>
              <a:t>简约定律可用来</a:t>
            </a:r>
            <a:r>
              <a:rPr lang="zh-CN" altLang="en-US" sz="2000" dirty="0"/>
              <a:t>裁断</a:t>
            </a:r>
            <a:r>
              <a:rPr lang="zh-CN" altLang="en-US" sz="2000" dirty="0" smtClean="0"/>
              <a:t>优劣</a:t>
            </a:r>
          </a:p>
          <a:p>
            <a:pPr>
              <a:lnSpc>
                <a:spcPct val="150000"/>
              </a:lnSpc>
            </a:pPr>
            <a:r>
              <a:rPr lang="zh-CN" altLang="en-US" sz="2400" dirty="0" smtClean="0"/>
              <a:t>科学结果的审阅过程主要是辩证推理过程。</a:t>
            </a:r>
          </a:p>
          <a:p>
            <a:pPr lvl="1">
              <a:lnSpc>
                <a:spcPct val="150000"/>
              </a:lnSpc>
            </a:pPr>
            <a:r>
              <a:rPr lang="zh-CN" altLang="en-US" sz="2000" dirty="0" smtClean="0"/>
              <a:t>为了减少审阅过程</a:t>
            </a:r>
            <a:r>
              <a:rPr lang="zh-CN" altLang="en-US" sz="2000" dirty="0"/>
              <a:t>中的困难</a:t>
            </a:r>
            <a:r>
              <a:rPr lang="en-US" altLang="zh-CN" sz="2000" dirty="0"/>
              <a:t>, </a:t>
            </a:r>
            <a:r>
              <a:rPr lang="zh-CN" altLang="en-US" sz="2000" dirty="0"/>
              <a:t>科学家需要</a:t>
            </a:r>
            <a:r>
              <a:rPr lang="zh-CN" altLang="en-US" sz="2000" dirty="0" smtClean="0"/>
              <a:t>学会如何</a:t>
            </a:r>
            <a:r>
              <a:rPr lang="zh-CN" altLang="en-US" sz="2000" dirty="0"/>
              <a:t>质疑自己的</a:t>
            </a:r>
            <a:r>
              <a:rPr lang="zh-CN" altLang="en-US" sz="2000" dirty="0" smtClean="0"/>
              <a:t>想法</a:t>
            </a:r>
            <a:endParaRPr lang="en-US" altLang="zh-CN" sz="2000" dirty="0" smtClean="0"/>
          </a:p>
          <a:p>
            <a:pPr lvl="1">
              <a:lnSpc>
                <a:spcPct val="150000"/>
              </a:lnSpc>
            </a:pPr>
            <a:r>
              <a:rPr lang="zh-CN" altLang="en-US" sz="2000" dirty="0" smtClean="0"/>
              <a:t>要学会</a:t>
            </a:r>
            <a:r>
              <a:rPr lang="zh-CN" altLang="en-US" sz="2000" dirty="0"/>
              <a:t>跳过</a:t>
            </a:r>
            <a:r>
              <a:rPr lang="zh-CN" altLang="en-US" sz="2000" dirty="0" smtClean="0"/>
              <a:t>细节从哲学层面整理自己的思路</a:t>
            </a:r>
            <a:endParaRPr lang="en-US" altLang="zh-CN" sz="2000" dirty="0" smtClean="0"/>
          </a:p>
          <a:p>
            <a:pPr lvl="1">
              <a:lnSpc>
                <a:spcPct val="150000"/>
              </a:lnSpc>
            </a:pPr>
            <a:r>
              <a:rPr lang="zh-CN" altLang="en-US" sz="2000" dirty="0" smtClean="0"/>
              <a:t>学会质疑</a:t>
            </a:r>
            <a:r>
              <a:rPr lang="zh-CN" altLang="en-US" sz="2000" dirty="0"/>
              <a:t>自己</a:t>
            </a:r>
            <a:r>
              <a:rPr lang="zh-CN" altLang="en-US" sz="2000" dirty="0" smtClean="0"/>
              <a:t>是研究生</a:t>
            </a:r>
            <a:r>
              <a:rPr lang="zh-CN" altLang="en-US" sz="2000" dirty="0"/>
              <a:t>教育的重要组成部分</a:t>
            </a:r>
          </a:p>
          <a:p>
            <a:pPr lvl="1">
              <a:lnSpc>
                <a:spcPct val="150000"/>
              </a:lnSpc>
            </a:pPr>
            <a:r>
              <a:rPr lang="zh-CN" altLang="en-US" sz="2000" dirty="0" smtClean="0"/>
              <a:t>导师，同学和</a:t>
            </a:r>
            <a:r>
              <a:rPr lang="zh-CN" altLang="en-US" sz="2000" dirty="0"/>
              <a:t>其他科学家是改善和</a:t>
            </a:r>
            <a:r>
              <a:rPr lang="zh-CN" altLang="en-US" sz="2000" dirty="0" smtClean="0"/>
              <a:t>批评意见的</a:t>
            </a:r>
            <a:r>
              <a:rPr lang="zh-CN" altLang="en-US" sz="2000" dirty="0"/>
              <a:t>最佳</a:t>
            </a:r>
            <a:r>
              <a:rPr lang="zh-CN" altLang="en-US" sz="2000" dirty="0" smtClean="0"/>
              <a:t>来源</a:t>
            </a:r>
            <a:endParaRPr lang="zh-CN" altLang="en-US" sz="2000" dirty="0"/>
          </a:p>
        </p:txBody>
      </p:sp>
    </p:spTree>
    <p:extLst>
      <p:ext uri="{BB962C8B-B14F-4D97-AF65-F5344CB8AC3E}">
        <p14:creationId xmlns:p14="http://schemas.microsoft.com/office/powerpoint/2010/main" val="32908317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032097"/>
            <a:ext cx="9144000" cy="5589142"/>
          </a:xfrm>
          <a:prstGeom prst="rect">
            <a:avLst/>
          </a:prstGeom>
        </p:spPr>
      </p:pic>
      <p:sp>
        <p:nvSpPr>
          <p:cNvPr id="2" name="Title 1"/>
          <p:cNvSpPr>
            <a:spLocks noGrp="1"/>
          </p:cNvSpPr>
          <p:nvPr>
            <p:ph type="title"/>
          </p:nvPr>
        </p:nvSpPr>
        <p:spPr>
          <a:xfrm>
            <a:off x="2749219" y="189773"/>
            <a:ext cx="6160162" cy="656178"/>
          </a:xfrm>
        </p:spPr>
        <p:txBody>
          <a:bodyPr>
            <a:normAutofit/>
          </a:bodyPr>
          <a:lstStyle/>
          <a:p>
            <a:r>
              <a:rPr lang="zh-CN" altLang="en-US" sz="3600" b="1" dirty="0" smtClean="0"/>
              <a:t>科学推理方法过程</a:t>
            </a:r>
            <a:endParaRPr lang="en-US" sz="3600" b="1" dirty="0"/>
          </a:p>
        </p:txBody>
      </p:sp>
      <p:sp>
        <p:nvSpPr>
          <p:cNvPr id="5" name="TextBox 4"/>
          <p:cNvSpPr txBox="1"/>
          <p:nvPr/>
        </p:nvSpPr>
        <p:spPr>
          <a:xfrm>
            <a:off x="5829300" y="952250"/>
            <a:ext cx="2423160" cy="369332"/>
          </a:xfrm>
          <a:prstGeom prst="rect">
            <a:avLst/>
          </a:prstGeom>
          <a:solidFill>
            <a:schemeClr val="bg1"/>
          </a:solidFill>
        </p:spPr>
        <p:txBody>
          <a:bodyPr wrap="square" rtlCol="0">
            <a:spAutoFit/>
          </a:bodyPr>
          <a:lstStyle/>
          <a:p>
            <a:r>
              <a:rPr lang="zh-CN" altLang="en-US" smtClean="0"/>
              <a:t>            演绎推理</a:t>
            </a:r>
            <a:endParaRPr lang="en-US" dirty="0"/>
          </a:p>
        </p:txBody>
      </p:sp>
      <p:sp>
        <p:nvSpPr>
          <p:cNvPr id="6" name="TextBox 5"/>
          <p:cNvSpPr txBox="1"/>
          <p:nvPr/>
        </p:nvSpPr>
        <p:spPr>
          <a:xfrm>
            <a:off x="1102995" y="1027907"/>
            <a:ext cx="2423160" cy="369332"/>
          </a:xfrm>
          <a:prstGeom prst="rect">
            <a:avLst/>
          </a:prstGeom>
          <a:solidFill>
            <a:schemeClr val="bg1"/>
          </a:solidFill>
        </p:spPr>
        <p:txBody>
          <a:bodyPr wrap="square" rtlCol="0">
            <a:spAutoFit/>
          </a:bodyPr>
          <a:lstStyle/>
          <a:p>
            <a:r>
              <a:rPr lang="zh-CN" altLang="en-US" smtClean="0"/>
              <a:t>            演绎推理</a:t>
            </a:r>
            <a:endParaRPr lang="en-US" dirty="0"/>
          </a:p>
        </p:txBody>
      </p:sp>
      <p:sp>
        <p:nvSpPr>
          <p:cNvPr id="7" name="TextBox 6"/>
          <p:cNvSpPr txBox="1"/>
          <p:nvPr/>
        </p:nvSpPr>
        <p:spPr>
          <a:xfrm>
            <a:off x="4084320" y="6251907"/>
            <a:ext cx="2423160" cy="369332"/>
          </a:xfrm>
          <a:prstGeom prst="rect">
            <a:avLst/>
          </a:prstGeom>
          <a:solidFill>
            <a:schemeClr val="bg1"/>
          </a:solidFill>
        </p:spPr>
        <p:txBody>
          <a:bodyPr wrap="square" rtlCol="0">
            <a:spAutoFit/>
          </a:bodyPr>
          <a:lstStyle/>
          <a:p>
            <a:r>
              <a:rPr lang="zh-CN" altLang="en-US" smtClean="0"/>
              <a:t>           辩证推理</a:t>
            </a:r>
            <a:endParaRPr lang="en-US" dirty="0"/>
          </a:p>
        </p:txBody>
      </p:sp>
      <p:sp>
        <p:nvSpPr>
          <p:cNvPr id="8" name="TextBox 7"/>
          <p:cNvSpPr txBox="1"/>
          <p:nvPr/>
        </p:nvSpPr>
        <p:spPr>
          <a:xfrm rot="16200000">
            <a:off x="3800475" y="3405394"/>
            <a:ext cx="2423160" cy="369332"/>
          </a:xfrm>
          <a:prstGeom prst="rect">
            <a:avLst/>
          </a:prstGeom>
          <a:solidFill>
            <a:schemeClr val="bg1"/>
          </a:solidFill>
        </p:spPr>
        <p:txBody>
          <a:bodyPr wrap="square" rtlCol="0">
            <a:spAutoFit/>
          </a:bodyPr>
          <a:lstStyle/>
          <a:p>
            <a:r>
              <a:rPr lang="zh-CN" altLang="en-US" smtClean="0"/>
              <a:t>            归纳推理</a:t>
            </a:r>
            <a:endParaRPr lang="en-US" dirty="0"/>
          </a:p>
        </p:txBody>
      </p:sp>
      <p:sp>
        <p:nvSpPr>
          <p:cNvPr id="10" name="TextBox 9"/>
          <p:cNvSpPr txBox="1"/>
          <p:nvPr/>
        </p:nvSpPr>
        <p:spPr>
          <a:xfrm rot="16200000">
            <a:off x="-1026914" y="3405394"/>
            <a:ext cx="2423160" cy="369332"/>
          </a:xfrm>
          <a:prstGeom prst="rect">
            <a:avLst/>
          </a:prstGeom>
          <a:solidFill>
            <a:schemeClr val="bg1"/>
          </a:solidFill>
        </p:spPr>
        <p:txBody>
          <a:bodyPr wrap="square" rtlCol="0">
            <a:spAutoFit/>
          </a:bodyPr>
          <a:lstStyle/>
          <a:p>
            <a:r>
              <a:rPr lang="zh-CN" altLang="en-US" smtClean="0"/>
              <a:t>            归纳推理</a:t>
            </a:r>
            <a:endParaRPr lang="en-US" dirty="0"/>
          </a:p>
        </p:txBody>
      </p:sp>
      <p:sp>
        <p:nvSpPr>
          <p:cNvPr id="11" name="TextBox 10"/>
          <p:cNvSpPr txBox="1"/>
          <p:nvPr/>
        </p:nvSpPr>
        <p:spPr>
          <a:xfrm>
            <a:off x="2177415" y="6221927"/>
            <a:ext cx="1434465" cy="369332"/>
          </a:xfrm>
          <a:prstGeom prst="rect">
            <a:avLst/>
          </a:prstGeom>
          <a:solidFill>
            <a:schemeClr val="bg1"/>
          </a:solidFill>
        </p:spPr>
        <p:txBody>
          <a:bodyPr wrap="square" rtlCol="0">
            <a:spAutoFit/>
          </a:bodyPr>
          <a:lstStyle/>
          <a:p>
            <a:r>
              <a:rPr lang="zh-CN" altLang="en-US" smtClean="0"/>
              <a:t>      理解</a:t>
            </a:r>
            <a:endParaRPr lang="en-US" dirty="0"/>
          </a:p>
        </p:txBody>
      </p:sp>
      <p:sp>
        <p:nvSpPr>
          <p:cNvPr id="12" name="TextBox 11"/>
          <p:cNvSpPr txBox="1"/>
          <p:nvPr/>
        </p:nvSpPr>
        <p:spPr>
          <a:xfrm>
            <a:off x="7040880" y="6221927"/>
            <a:ext cx="1434465" cy="369332"/>
          </a:xfrm>
          <a:prstGeom prst="rect">
            <a:avLst/>
          </a:prstGeom>
          <a:solidFill>
            <a:schemeClr val="bg1"/>
          </a:solidFill>
        </p:spPr>
        <p:txBody>
          <a:bodyPr wrap="square" rtlCol="0">
            <a:spAutoFit/>
          </a:bodyPr>
          <a:lstStyle/>
          <a:p>
            <a:r>
              <a:rPr lang="zh-CN" altLang="en-US" smtClean="0"/>
              <a:t>      理解</a:t>
            </a:r>
            <a:endParaRPr lang="en-US" dirty="0"/>
          </a:p>
        </p:txBody>
      </p:sp>
      <p:sp>
        <p:nvSpPr>
          <p:cNvPr id="13" name="TextBox 12"/>
          <p:cNvSpPr txBox="1"/>
          <p:nvPr/>
        </p:nvSpPr>
        <p:spPr>
          <a:xfrm>
            <a:off x="6667" y="1134206"/>
            <a:ext cx="1434465" cy="369332"/>
          </a:xfrm>
          <a:prstGeom prst="rect">
            <a:avLst/>
          </a:prstGeom>
          <a:solidFill>
            <a:schemeClr val="bg1"/>
          </a:solidFill>
        </p:spPr>
        <p:txBody>
          <a:bodyPr wrap="square" rtlCol="0">
            <a:spAutoFit/>
          </a:bodyPr>
          <a:lstStyle/>
          <a:p>
            <a:r>
              <a:rPr lang="zh-CN" altLang="en-US" dirty="0" smtClean="0"/>
              <a:t> 观测</a:t>
            </a:r>
            <a:endParaRPr lang="en-US" dirty="0"/>
          </a:p>
        </p:txBody>
      </p:sp>
      <p:sp>
        <p:nvSpPr>
          <p:cNvPr id="14" name="TextBox 13"/>
          <p:cNvSpPr txBox="1"/>
          <p:nvPr/>
        </p:nvSpPr>
        <p:spPr>
          <a:xfrm>
            <a:off x="4827389" y="1135442"/>
            <a:ext cx="1047631" cy="369332"/>
          </a:xfrm>
          <a:prstGeom prst="rect">
            <a:avLst/>
          </a:prstGeom>
          <a:solidFill>
            <a:schemeClr val="bg1"/>
          </a:solidFill>
        </p:spPr>
        <p:txBody>
          <a:bodyPr wrap="square" rtlCol="0">
            <a:spAutoFit/>
          </a:bodyPr>
          <a:lstStyle/>
          <a:p>
            <a:r>
              <a:rPr lang="zh-CN" altLang="en-US" dirty="0" smtClean="0"/>
              <a:t> 观测</a:t>
            </a:r>
            <a:endParaRPr lang="en-US" dirty="0"/>
          </a:p>
        </p:txBody>
      </p:sp>
      <p:sp>
        <p:nvSpPr>
          <p:cNvPr id="15" name="TextBox 14"/>
          <p:cNvSpPr txBox="1"/>
          <p:nvPr/>
        </p:nvSpPr>
        <p:spPr>
          <a:xfrm>
            <a:off x="7957226" y="5942696"/>
            <a:ext cx="1099757" cy="369332"/>
          </a:xfrm>
          <a:prstGeom prst="rect">
            <a:avLst/>
          </a:prstGeom>
          <a:solidFill>
            <a:schemeClr val="bg1"/>
          </a:solidFill>
        </p:spPr>
        <p:txBody>
          <a:bodyPr wrap="square" rtlCol="0">
            <a:spAutoFit/>
          </a:bodyPr>
          <a:lstStyle/>
          <a:p>
            <a:r>
              <a:rPr lang="zh-CN" altLang="en-US" smtClean="0"/>
              <a:t>选择结果</a:t>
            </a:r>
            <a:endParaRPr lang="en-US" dirty="0"/>
          </a:p>
        </p:txBody>
      </p:sp>
      <p:sp>
        <p:nvSpPr>
          <p:cNvPr id="16" name="TextBox 15"/>
          <p:cNvSpPr txBox="1"/>
          <p:nvPr/>
        </p:nvSpPr>
        <p:spPr>
          <a:xfrm>
            <a:off x="5933386" y="2830213"/>
            <a:ext cx="214494" cy="516101"/>
          </a:xfrm>
          <a:prstGeom prst="rect">
            <a:avLst/>
          </a:prstGeom>
          <a:solidFill>
            <a:schemeClr val="bg1"/>
          </a:solidFill>
        </p:spPr>
        <p:txBody>
          <a:bodyPr wrap="square" rtlCol="0">
            <a:spAutoFit/>
          </a:bodyPr>
          <a:lstStyle/>
          <a:p>
            <a:endParaRPr lang="en-US"/>
          </a:p>
        </p:txBody>
      </p:sp>
      <p:sp>
        <p:nvSpPr>
          <p:cNvPr id="17" name="TextBox 16"/>
          <p:cNvSpPr txBox="1"/>
          <p:nvPr/>
        </p:nvSpPr>
        <p:spPr>
          <a:xfrm flipH="1">
            <a:off x="7062281" y="3579777"/>
            <a:ext cx="214008" cy="505839"/>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1999333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39003"/>
            <a:ext cx="7886700" cy="565038"/>
          </a:xfrm>
        </p:spPr>
        <p:txBody>
          <a:bodyPr>
            <a:normAutofit fontScale="90000"/>
          </a:bodyPr>
          <a:lstStyle/>
          <a:p>
            <a:pPr algn="ctr"/>
            <a:r>
              <a:rPr lang="zh-CN" altLang="en-US" sz="3600" b="1" dirty="0" smtClean="0"/>
              <a:t>当你挑战权威的结果时</a:t>
            </a:r>
            <a:endParaRPr lang="en-US" sz="3600" b="1" dirty="0"/>
          </a:p>
        </p:txBody>
      </p:sp>
      <p:sp>
        <p:nvSpPr>
          <p:cNvPr id="3" name="Content Placeholder 2"/>
          <p:cNvSpPr>
            <a:spLocks noGrp="1"/>
          </p:cNvSpPr>
          <p:nvPr>
            <p:ph idx="1"/>
          </p:nvPr>
        </p:nvSpPr>
        <p:spPr>
          <a:xfrm>
            <a:off x="0" y="804042"/>
            <a:ext cx="9144000" cy="6053958"/>
          </a:xfrm>
        </p:spPr>
        <p:txBody>
          <a:bodyPr>
            <a:noAutofit/>
          </a:bodyPr>
          <a:lstStyle/>
          <a:p>
            <a:pPr>
              <a:lnSpc>
                <a:spcPct val="120000"/>
              </a:lnSpc>
            </a:pPr>
            <a:r>
              <a:rPr lang="zh-CN" altLang="en-US" sz="2000" dirty="0" smtClean="0"/>
              <a:t>不要假设自己比前人</a:t>
            </a:r>
            <a:r>
              <a:rPr lang="zh-CN" altLang="en-US" sz="2000" dirty="0"/>
              <a:t>都聪明</a:t>
            </a:r>
            <a:r>
              <a:rPr lang="zh-CN" altLang="en-US" sz="2000" dirty="0" smtClean="0"/>
              <a:t>、更有创造力</a:t>
            </a:r>
            <a:endParaRPr lang="en-US" altLang="zh-CN" sz="2000" dirty="0" smtClean="0"/>
          </a:p>
          <a:p>
            <a:pPr>
              <a:lnSpc>
                <a:spcPct val="120000"/>
              </a:lnSpc>
            </a:pPr>
            <a:r>
              <a:rPr lang="zh-CN" altLang="en-US" sz="2000" dirty="0" smtClean="0"/>
              <a:t>当</a:t>
            </a:r>
            <a:r>
              <a:rPr lang="zh-CN" altLang="en-US" sz="2000" dirty="0"/>
              <a:t>完成了新的证明，要跳出证明的细节，从哲学层面审视自己的</a:t>
            </a:r>
            <a:r>
              <a:rPr lang="zh-CN" altLang="en-US" sz="2000" dirty="0" smtClean="0"/>
              <a:t>工作</a:t>
            </a:r>
            <a:r>
              <a:rPr lang="en-US" altLang="zh-CN" sz="2000" dirty="0" smtClean="0">
                <a:sym typeface="Wingdings"/>
              </a:rPr>
              <a:t>, </a:t>
            </a:r>
          </a:p>
          <a:p>
            <a:pPr>
              <a:lnSpc>
                <a:spcPct val="120000"/>
              </a:lnSpc>
            </a:pPr>
            <a:r>
              <a:rPr lang="zh-CN" altLang="en-US" sz="2000" dirty="0" smtClean="0"/>
              <a:t>回答三个问题：</a:t>
            </a:r>
            <a:endParaRPr lang="en-US" altLang="zh-CN" sz="2000" dirty="0" smtClean="0"/>
          </a:p>
          <a:p>
            <a:pPr lvl="1">
              <a:lnSpc>
                <a:spcPct val="120000"/>
              </a:lnSpc>
            </a:pPr>
            <a:r>
              <a:rPr lang="zh-CN" altLang="en-US" sz="2000" dirty="0" smtClean="0"/>
              <a:t>什么是新的</a:t>
            </a:r>
            <a:r>
              <a:rPr lang="en-US" altLang="zh-CN" sz="2000" dirty="0" smtClean="0"/>
              <a:t> (what’s new)</a:t>
            </a:r>
            <a:r>
              <a:rPr lang="zh-CN" altLang="en-US" sz="2000" dirty="0"/>
              <a:t>？</a:t>
            </a:r>
            <a:r>
              <a:rPr lang="zh-CN" altLang="en-US" sz="2000" dirty="0" smtClean="0"/>
              <a:t>（用少于</a:t>
            </a:r>
            <a:r>
              <a:rPr lang="zh-CN" altLang="en-US" sz="2000" dirty="0"/>
              <a:t>三</a:t>
            </a:r>
            <a:r>
              <a:rPr lang="zh-CN" altLang="en-US" sz="2000" dirty="0" smtClean="0"/>
              <a:t>句说明）</a:t>
            </a:r>
            <a:endParaRPr lang="en-US" altLang="zh-CN" sz="2000" dirty="0" smtClean="0"/>
          </a:p>
          <a:p>
            <a:pPr lvl="1">
              <a:lnSpc>
                <a:spcPct val="120000"/>
              </a:lnSpc>
            </a:pPr>
            <a:r>
              <a:rPr lang="zh-CN" altLang="en-US" sz="2000" dirty="0" smtClean="0"/>
              <a:t>那又怎样</a:t>
            </a:r>
            <a:r>
              <a:rPr lang="en-US" altLang="zh-CN" sz="2000" dirty="0" smtClean="0"/>
              <a:t> (so what)</a:t>
            </a:r>
            <a:r>
              <a:rPr lang="zh-CN" altLang="en-US" sz="2000" dirty="0" smtClean="0"/>
              <a:t>？</a:t>
            </a:r>
            <a:endParaRPr lang="en-US" altLang="zh-CN" sz="2000" dirty="0" smtClean="0"/>
          </a:p>
          <a:p>
            <a:pPr lvl="1">
              <a:lnSpc>
                <a:spcPct val="120000"/>
              </a:lnSpc>
            </a:pPr>
            <a:r>
              <a:rPr lang="zh-CN" altLang="en-US" sz="2000" dirty="0" smtClean="0"/>
              <a:t>谁会在意呢</a:t>
            </a:r>
            <a:r>
              <a:rPr lang="en-US" altLang="zh-CN" sz="2000" dirty="0" smtClean="0"/>
              <a:t> (who care)</a:t>
            </a:r>
            <a:r>
              <a:rPr lang="zh-CN" altLang="en-US" sz="2000" dirty="0" smtClean="0"/>
              <a:t>？</a:t>
            </a:r>
            <a:endParaRPr lang="en-US" altLang="zh-CN" sz="2000" dirty="0" smtClean="0"/>
          </a:p>
          <a:p>
            <a:pPr>
              <a:lnSpc>
                <a:spcPct val="120000"/>
              </a:lnSpc>
            </a:pPr>
            <a:r>
              <a:rPr lang="zh-CN" altLang="en-US" sz="2000" dirty="0"/>
              <a:t>一定要能</a:t>
            </a:r>
            <a:r>
              <a:rPr lang="zh-CN" altLang="en-US" sz="2000" dirty="0" smtClean="0"/>
              <a:t>用“一句”简单</a:t>
            </a:r>
            <a:r>
              <a:rPr lang="zh-CN" altLang="en-US" sz="2000" dirty="0"/>
              <a:t>的</a:t>
            </a:r>
            <a:r>
              <a:rPr lang="zh-CN" altLang="en-US" sz="2000" dirty="0" smtClean="0"/>
              <a:t>话说明</a:t>
            </a:r>
            <a:r>
              <a:rPr lang="zh-CN" altLang="en-US" sz="2000" dirty="0"/>
              <a:t>为什么别人没</a:t>
            </a:r>
            <a:r>
              <a:rPr lang="zh-CN" altLang="en-US" sz="2000" dirty="0" smtClean="0"/>
              <a:t>想到而自己</a:t>
            </a:r>
            <a:r>
              <a:rPr lang="zh-CN" altLang="en-US" sz="2000" dirty="0"/>
              <a:t>想到</a:t>
            </a:r>
            <a:r>
              <a:rPr lang="zh-CN" altLang="en-US" sz="2000" dirty="0" smtClean="0"/>
              <a:t>：</a:t>
            </a:r>
            <a:endParaRPr lang="en-US" altLang="zh-CN" sz="2000" dirty="0" smtClean="0"/>
          </a:p>
          <a:p>
            <a:pPr lvl="1">
              <a:lnSpc>
                <a:spcPct val="120000"/>
              </a:lnSpc>
            </a:pPr>
            <a:r>
              <a:rPr lang="zh-CN" altLang="en-US" sz="2000" dirty="0" smtClean="0"/>
              <a:t>新</a:t>
            </a:r>
            <a:r>
              <a:rPr lang="zh-CN" altLang="en-US" sz="2000" dirty="0"/>
              <a:t>知识（往往是从其他领域）</a:t>
            </a:r>
            <a:r>
              <a:rPr lang="zh-CN" altLang="en-US" sz="2000" dirty="0" smtClean="0"/>
              <a:t>，</a:t>
            </a:r>
            <a:endParaRPr lang="en-US" altLang="zh-CN" sz="2000" dirty="0" smtClean="0"/>
          </a:p>
          <a:p>
            <a:pPr lvl="1">
              <a:lnSpc>
                <a:spcPct val="120000"/>
              </a:lnSpc>
            </a:pPr>
            <a:r>
              <a:rPr lang="zh-CN" altLang="en-US" sz="2000" dirty="0" smtClean="0"/>
              <a:t>新</a:t>
            </a:r>
            <a:r>
              <a:rPr lang="zh-CN" altLang="en-US" sz="2000" dirty="0"/>
              <a:t>观测</a:t>
            </a:r>
            <a:r>
              <a:rPr lang="zh-CN" altLang="en-US" sz="2000" dirty="0" smtClean="0"/>
              <a:t>结果</a:t>
            </a:r>
            <a:r>
              <a:rPr lang="en-US" altLang="zh-CN" sz="2000" dirty="0" smtClean="0"/>
              <a:t> </a:t>
            </a:r>
            <a:r>
              <a:rPr lang="zh-CN" altLang="en-US" sz="2000" dirty="0" smtClean="0"/>
              <a:t>（有可能是对其它的现象：</a:t>
            </a:r>
            <a:r>
              <a:rPr lang="zh-CN" altLang="en-US" sz="2000" dirty="0"/>
              <a:t>将</a:t>
            </a:r>
            <a:r>
              <a:rPr lang="zh-CN" altLang="en-US" sz="2000" dirty="0" smtClean="0"/>
              <a:t>不同测量</a:t>
            </a:r>
            <a:r>
              <a:rPr lang="zh-CN" altLang="en-US" sz="2000" dirty="0"/>
              <a:t>结果联系</a:t>
            </a:r>
            <a:r>
              <a:rPr lang="zh-CN" altLang="en-US" sz="2000" dirty="0" smtClean="0"/>
              <a:t>起来，避免盲人摸象）</a:t>
            </a:r>
            <a:endParaRPr lang="en-US" altLang="zh-CN" sz="2000" dirty="0" smtClean="0"/>
          </a:p>
          <a:p>
            <a:pPr lvl="1">
              <a:lnSpc>
                <a:spcPct val="120000"/>
              </a:lnSpc>
            </a:pPr>
            <a:r>
              <a:rPr lang="zh-CN" altLang="en-US" sz="2000" dirty="0" smtClean="0"/>
              <a:t>如果理由不能用上述二者之一概括，要加倍小心</a:t>
            </a:r>
            <a:endParaRPr lang="en-US" altLang="zh-CN" sz="2000" dirty="0"/>
          </a:p>
          <a:p>
            <a:pPr>
              <a:lnSpc>
                <a:spcPct val="120000"/>
              </a:lnSpc>
            </a:pPr>
            <a:r>
              <a:rPr lang="zh-CN" altLang="en-US" sz="2000" dirty="0" smtClean="0"/>
              <a:t>严格遵守科学推理进行论证 （不要存侥幸心理）</a:t>
            </a:r>
            <a:endParaRPr lang="en-US" altLang="zh-CN" sz="2000" dirty="0" smtClean="0"/>
          </a:p>
          <a:p>
            <a:pPr>
              <a:lnSpc>
                <a:spcPct val="120000"/>
              </a:lnSpc>
            </a:pPr>
            <a:r>
              <a:rPr lang="zh-CN" altLang="en-US" sz="2000" dirty="0" smtClean="0"/>
              <a:t>在每个推理</a:t>
            </a:r>
            <a:r>
              <a:rPr lang="zh-CN" altLang="en-US" sz="2000" dirty="0"/>
              <a:t>关键</a:t>
            </a:r>
            <a:r>
              <a:rPr lang="zh-CN" altLang="en-US" sz="2000" dirty="0" smtClean="0"/>
              <a:t>转折点是否有其他可能性：最重要</a:t>
            </a:r>
            <a:endParaRPr lang="en-US" altLang="zh-CN" sz="2000" dirty="0" smtClean="0"/>
          </a:p>
        </p:txBody>
      </p:sp>
    </p:spTree>
    <p:extLst>
      <p:ext uri="{BB962C8B-B14F-4D97-AF65-F5344CB8AC3E}">
        <p14:creationId xmlns:p14="http://schemas.microsoft.com/office/powerpoint/2010/main" val="18937428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032097"/>
            <a:ext cx="9144000" cy="5589142"/>
          </a:xfrm>
          <a:prstGeom prst="rect">
            <a:avLst/>
          </a:prstGeom>
        </p:spPr>
      </p:pic>
      <p:sp>
        <p:nvSpPr>
          <p:cNvPr id="2" name="Title 1"/>
          <p:cNvSpPr>
            <a:spLocks noGrp="1"/>
          </p:cNvSpPr>
          <p:nvPr>
            <p:ph type="title"/>
          </p:nvPr>
        </p:nvSpPr>
        <p:spPr>
          <a:xfrm>
            <a:off x="2749219" y="189773"/>
            <a:ext cx="6160162" cy="656178"/>
          </a:xfrm>
        </p:spPr>
        <p:txBody>
          <a:bodyPr>
            <a:normAutofit/>
          </a:bodyPr>
          <a:lstStyle/>
          <a:p>
            <a:r>
              <a:rPr lang="zh-CN" altLang="en-US" sz="3600" b="1" dirty="0" smtClean="0"/>
              <a:t>科学推理方法过程</a:t>
            </a:r>
            <a:endParaRPr lang="en-US" sz="3600" b="1" dirty="0"/>
          </a:p>
        </p:txBody>
      </p:sp>
      <p:sp>
        <p:nvSpPr>
          <p:cNvPr id="5" name="TextBox 4"/>
          <p:cNvSpPr txBox="1"/>
          <p:nvPr/>
        </p:nvSpPr>
        <p:spPr>
          <a:xfrm>
            <a:off x="5829300" y="952250"/>
            <a:ext cx="2423160" cy="369332"/>
          </a:xfrm>
          <a:prstGeom prst="rect">
            <a:avLst/>
          </a:prstGeom>
          <a:solidFill>
            <a:schemeClr val="bg1"/>
          </a:solidFill>
        </p:spPr>
        <p:txBody>
          <a:bodyPr wrap="square" rtlCol="0">
            <a:spAutoFit/>
          </a:bodyPr>
          <a:lstStyle/>
          <a:p>
            <a:r>
              <a:rPr lang="zh-CN" altLang="en-US" smtClean="0"/>
              <a:t>            演绎推理</a:t>
            </a:r>
            <a:endParaRPr lang="en-US" dirty="0"/>
          </a:p>
        </p:txBody>
      </p:sp>
      <p:sp>
        <p:nvSpPr>
          <p:cNvPr id="6" name="TextBox 5"/>
          <p:cNvSpPr txBox="1"/>
          <p:nvPr/>
        </p:nvSpPr>
        <p:spPr>
          <a:xfrm>
            <a:off x="1102995" y="1027907"/>
            <a:ext cx="2423160" cy="369332"/>
          </a:xfrm>
          <a:prstGeom prst="rect">
            <a:avLst/>
          </a:prstGeom>
          <a:solidFill>
            <a:schemeClr val="bg1"/>
          </a:solidFill>
        </p:spPr>
        <p:txBody>
          <a:bodyPr wrap="square" rtlCol="0">
            <a:spAutoFit/>
          </a:bodyPr>
          <a:lstStyle/>
          <a:p>
            <a:r>
              <a:rPr lang="zh-CN" altLang="en-US" smtClean="0"/>
              <a:t>            演绎推理</a:t>
            </a:r>
            <a:endParaRPr lang="en-US" dirty="0"/>
          </a:p>
        </p:txBody>
      </p:sp>
      <p:sp>
        <p:nvSpPr>
          <p:cNvPr id="7" name="TextBox 6"/>
          <p:cNvSpPr txBox="1"/>
          <p:nvPr/>
        </p:nvSpPr>
        <p:spPr>
          <a:xfrm>
            <a:off x="4084320" y="6251907"/>
            <a:ext cx="2423160" cy="369332"/>
          </a:xfrm>
          <a:prstGeom prst="rect">
            <a:avLst/>
          </a:prstGeom>
          <a:solidFill>
            <a:schemeClr val="bg1"/>
          </a:solidFill>
        </p:spPr>
        <p:txBody>
          <a:bodyPr wrap="square" rtlCol="0">
            <a:spAutoFit/>
          </a:bodyPr>
          <a:lstStyle/>
          <a:p>
            <a:r>
              <a:rPr lang="zh-CN" altLang="en-US" smtClean="0"/>
              <a:t>           辩证推理</a:t>
            </a:r>
            <a:endParaRPr lang="en-US" dirty="0"/>
          </a:p>
        </p:txBody>
      </p:sp>
      <p:sp>
        <p:nvSpPr>
          <p:cNvPr id="8" name="TextBox 7"/>
          <p:cNvSpPr txBox="1"/>
          <p:nvPr/>
        </p:nvSpPr>
        <p:spPr>
          <a:xfrm rot="16200000">
            <a:off x="3800475" y="3405394"/>
            <a:ext cx="2423160" cy="369332"/>
          </a:xfrm>
          <a:prstGeom prst="rect">
            <a:avLst/>
          </a:prstGeom>
          <a:solidFill>
            <a:schemeClr val="bg1"/>
          </a:solidFill>
        </p:spPr>
        <p:txBody>
          <a:bodyPr wrap="square" rtlCol="0">
            <a:spAutoFit/>
          </a:bodyPr>
          <a:lstStyle/>
          <a:p>
            <a:r>
              <a:rPr lang="zh-CN" altLang="en-US" smtClean="0"/>
              <a:t>            归纳推理</a:t>
            </a:r>
            <a:endParaRPr lang="en-US" dirty="0"/>
          </a:p>
        </p:txBody>
      </p:sp>
      <p:sp>
        <p:nvSpPr>
          <p:cNvPr id="10" name="TextBox 9"/>
          <p:cNvSpPr txBox="1"/>
          <p:nvPr/>
        </p:nvSpPr>
        <p:spPr>
          <a:xfrm rot="16200000">
            <a:off x="-1026914" y="3405394"/>
            <a:ext cx="2423160" cy="369332"/>
          </a:xfrm>
          <a:prstGeom prst="rect">
            <a:avLst/>
          </a:prstGeom>
          <a:solidFill>
            <a:schemeClr val="bg1"/>
          </a:solidFill>
        </p:spPr>
        <p:txBody>
          <a:bodyPr wrap="square" rtlCol="0">
            <a:spAutoFit/>
          </a:bodyPr>
          <a:lstStyle/>
          <a:p>
            <a:r>
              <a:rPr lang="zh-CN" altLang="en-US" smtClean="0"/>
              <a:t>            归纳推理</a:t>
            </a:r>
            <a:endParaRPr lang="en-US" dirty="0"/>
          </a:p>
        </p:txBody>
      </p:sp>
      <p:sp>
        <p:nvSpPr>
          <p:cNvPr id="11" name="TextBox 10"/>
          <p:cNvSpPr txBox="1"/>
          <p:nvPr/>
        </p:nvSpPr>
        <p:spPr>
          <a:xfrm>
            <a:off x="2177415" y="6221927"/>
            <a:ext cx="1434465" cy="369332"/>
          </a:xfrm>
          <a:prstGeom prst="rect">
            <a:avLst/>
          </a:prstGeom>
          <a:solidFill>
            <a:schemeClr val="bg1"/>
          </a:solidFill>
        </p:spPr>
        <p:txBody>
          <a:bodyPr wrap="square" rtlCol="0">
            <a:spAutoFit/>
          </a:bodyPr>
          <a:lstStyle/>
          <a:p>
            <a:r>
              <a:rPr lang="zh-CN" altLang="en-US" smtClean="0"/>
              <a:t>      理解</a:t>
            </a:r>
            <a:endParaRPr lang="en-US" dirty="0"/>
          </a:p>
        </p:txBody>
      </p:sp>
      <p:sp>
        <p:nvSpPr>
          <p:cNvPr id="12" name="TextBox 11"/>
          <p:cNvSpPr txBox="1"/>
          <p:nvPr/>
        </p:nvSpPr>
        <p:spPr>
          <a:xfrm>
            <a:off x="7040880" y="6221927"/>
            <a:ext cx="1434465" cy="369332"/>
          </a:xfrm>
          <a:prstGeom prst="rect">
            <a:avLst/>
          </a:prstGeom>
          <a:solidFill>
            <a:schemeClr val="bg1"/>
          </a:solidFill>
        </p:spPr>
        <p:txBody>
          <a:bodyPr wrap="square" rtlCol="0">
            <a:spAutoFit/>
          </a:bodyPr>
          <a:lstStyle/>
          <a:p>
            <a:r>
              <a:rPr lang="zh-CN" altLang="en-US" smtClean="0"/>
              <a:t>      理解</a:t>
            </a:r>
            <a:endParaRPr lang="en-US" dirty="0"/>
          </a:p>
        </p:txBody>
      </p:sp>
      <p:sp>
        <p:nvSpPr>
          <p:cNvPr id="13" name="TextBox 12"/>
          <p:cNvSpPr txBox="1"/>
          <p:nvPr/>
        </p:nvSpPr>
        <p:spPr>
          <a:xfrm>
            <a:off x="6667" y="1134206"/>
            <a:ext cx="1434465" cy="369332"/>
          </a:xfrm>
          <a:prstGeom prst="rect">
            <a:avLst/>
          </a:prstGeom>
          <a:solidFill>
            <a:schemeClr val="bg1"/>
          </a:solidFill>
        </p:spPr>
        <p:txBody>
          <a:bodyPr wrap="square" rtlCol="0">
            <a:spAutoFit/>
          </a:bodyPr>
          <a:lstStyle/>
          <a:p>
            <a:r>
              <a:rPr lang="zh-CN" altLang="en-US" dirty="0" smtClean="0"/>
              <a:t> 观测</a:t>
            </a:r>
            <a:endParaRPr lang="en-US" dirty="0"/>
          </a:p>
        </p:txBody>
      </p:sp>
      <p:sp>
        <p:nvSpPr>
          <p:cNvPr id="14" name="TextBox 13"/>
          <p:cNvSpPr txBox="1"/>
          <p:nvPr/>
        </p:nvSpPr>
        <p:spPr>
          <a:xfrm>
            <a:off x="4827389" y="1135442"/>
            <a:ext cx="1047631" cy="369332"/>
          </a:xfrm>
          <a:prstGeom prst="rect">
            <a:avLst/>
          </a:prstGeom>
          <a:solidFill>
            <a:schemeClr val="bg1"/>
          </a:solidFill>
        </p:spPr>
        <p:txBody>
          <a:bodyPr wrap="square" rtlCol="0">
            <a:spAutoFit/>
          </a:bodyPr>
          <a:lstStyle/>
          <a:p>
            <a:r>
              <a:rPr lang="zh-CN" altLang="en-US" dirty="0" smtClean="0"/>
              <a:t> 观测</a:t>
            </a:r>
            <a:endParaRPr lang="en-US" dirty="0"/>
          </a:p>
        </p:txBody>
      </p:sp>
      <p:sp>
        <p:nvSpPr>
          <p:cNvPr id="15" name="TextBox 14"/>
          <p:cNvSpPr txBox="1"/>
          <p:nvPr/>
        </p:nvSpPr>
        <p:spPr>
          <a:xfrm>
            <a:off x="7957226" y="5942696"/>
            <a:ext cx="1099757" cy="369332"/>
          </a:xfrm>
          <a:prstGeom prst="rect">
            <a:avLst/>
          </a:prstGeom>
          <a:solidFill>
            <a:schemeClr val="bg1"/>
          </a:solidFill>
        </p:spPr>
        <p:txBody>
          <a:bodyPr wrap="square" rtlCol="0">
            <a:spAutoFit/>
          </a:bodyPr>
          <a:lstStyle/>
          <a:p>
            <a:r>
              <a:rPr lang="zh-CN" altLang="en-US" smtClean="0"/>
              <a:t>选择结果</a:t>
            </a:r>
            <a:endParaRPr lang="en-US" dirty="0"/>
          </a:p>
        </p:txBody>
      </p:sp>
      <p:sp>
        <p:nvSpPr>
          <p:cNvPr id="16" name="TextBox 15"/>
          <p:cNvSpPr txBox="1"/>
          <p:nvPr/>
        </p:nvSpPr>
        <p:spPr>
          <a:xfrm>
            <a:off x="5933386" y="2830213"/>
            <a:ext cx="214494" cy="516101"/>
          </a:xfrm>
          <a:prstGeom prst="rect">
            <a:avLst/>
          </a:prstGeom>
          <a:solidFill>
            <a:schemeClr val="bg1"/>
          </a:solidFill>
        </p:spPr>
        <p:txBody>
          <a:bodyPr wrap="square" rtlCol="0">
            <a:spAutoFit/>
          </a:bodyPr>
          <a:lstStyle/>
          <a:p>
            <a:endParaRPr lang="en-US"/>
          </a:p>
        </p:txBody>
      </p:sp>
      <p:sp>
        <p:nvSpPr>
          <p:cNvPr id="17" name="TextBox 16"/>
          <p:cNvSpPr txBox="1"/>
          <p:nvPr/>
        </p:nvSpPr>
        <p:spPr>
          <a:xfrm flipH="1">
            <a:off x="7062281" y="3579777"/>
            <a:ext cx="214008" cy="505839"/>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912268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577" y="254290"/>
            <a:ext cx="7886700" cy="403801"/>
          </a:xfrm>
        </p:spPr>
        <p:txBody>
          <a:bodyPr>
            <a:normAutofit fontScale="90000"/>
          </a:bodyPr>
          <a:lstStyle/>
          <a:p>
            <a:pPr algn="ctr"/>
            <a:r>
              <a:rPr lang="zh-CN" altLang="en-US" sz="3600" b="1" dirty="0" smtClean="0"/>
              <a:t>哲学（</a:t>
            </a:r>
            <a:r>
              <a:rPr lang="en-US" sz="3600" b="1" dirty="0" smtClean="0"/>
              <a:t>Philosophy</a:t>
            </a:r>
            <a:r>
              <a:rPr lang="zh-CN" altLang="en-US" sz="3600" b="1" dirty="0" smtClean="0"/>
              <a:t>）</a:t>
            </a:r>
            <a:endParaRPr lang="en-US" sz="3600" b="1" dirty="0"/>
          </a:p>
        </p:txBody>
      </p:sp>
      <p:sp>
        <p:nvSpPr>
          <p:cNvPr id="3" name="Content Placeholder 2"/>
          <p:cNvSpPr>
            <a:spLocks noGrp="1"/>
          </p:cNvSpPr>
          <p:nvPr>
            <p:ph idx="1"/>
          </p:nvPr>
        </p:nvSpPr>
        <p:spPr>
          <a:xfrm>
            <a:off x="379828" y="768927"/>
            <a:ext cx="8510954" cy="5852005"/>
          </a:xfrm>
        </p:spPr>
        <p:txBody>
          <a:bodyPr>
            <a:normAutofit fontScale="92500" lnSpcReduction="20000"/>
          </a:bodyPr>
          <a:lstStyle/>
          <a:p>
            <a:pPr>
              <a:lnSpc>
                <a:spcPct val="100000"/>
              </a:lnSpc>
            </a:pPr>
            <a:r>
              <a:rPr lang="en-US" altLang="zh-CN" sz="2400" dirty="0" smtClean="0"/>
              <a:t>(</a:t>
            </a:r>
            <a:r>
              <a:rPr lang="zh-CN" altLang="en-US" sz="2400" dirty="0" smtClean="0"/>
              <a:t>美国互联网</a:t>
            </a:r>
            <a:r>
              <a:rPr lang="en-US" altLang="zh-CN" sz="2400" dirty="0"/>
              <a:t>)</a:t>
            </a:r>
            <a:r>
              <a:rPr lang="zh-CN" altLang="en-US" sz="2400" dirty="0"/>
              <a:t>哲学</a:t>
            </a:r>
            <a:r>
              <a:rPr lang="en-US" altLang="zh-CN" sz="2400" dirty="0"/>
              <a:t>: </a:t>
            </a:r>
            <a:r>
              <a:rPr lang="zh-CN" altLang="en-US" sz="2400" dirty="0" smtClean="0"/>
              <a:t>热爱</a:t>
            </a:r>
            <a:r>
              <a:rPr lang="zh-CN" altLang="en-US" sz="2400" dirty="0"/>
              <a:t>智慧</a:t>
            </a:r>
            <a:r>
              <a:rPr lang="zh-CN" altLang="en-US" sz="2400" dirty="0" smtClean="0"/>
              <a:t>的。研究</a:t>
            </a:r>
            <a:r>
              <a:rPr lang="zh-CN" altLang="en-US" sz="2400" dirty="0"/>
              <a:t>关于存在、知识、价值、理性、思想、语言</a:t>
            </a:r>
            <a:r>
              <a:rPr lang="zh-CN" altLang="en-US" sz="2400" dirty="0" smtClean="0"/>
              <a:t>等一般</a:t>
            </a:r>
            <a:r>
              <a:rPr lang="zh-CN" altLang="en-US" sz="2400" dirty="0"/>
              <a:t>问题和</a:t>
            </a:r>
            <a:r>
              <a:rPr lang="zh-CN" altLang="en-US" sz="2400" dirty="0" smtClean="0"/>
              <a:t>根本问题</a:t>
            </a:r>
            <a:endParaRPr lang="en-US" altLang="zh-CN" sz="2400" dirty="0" smtClean="0"/>
          </a:p>
          <a:p>
            <a:pPr>
              <a:lnSpc>
                <a:spcPct val="100000"/>
              </a:lnSpc>
            </a:pPr>
            <a:r>
              <a:rPr lang="en-US" altLang="zh-CN" sz="2400" dirty="0" smtClean="0"/>
              <a:t>(</a:t>
            </a:r>
            <a:r>
              <a:rPr lang="zh-CN" altLang="en-US" sz="2400" dirty="0" smtClean="0"/>
              <a:t>百度</a:t>
            </a:r>
            <a:r>
              <a:rPr lang="en-US" altLang="zh-CN" sz="2400" dirty="0" smtClean="0"/>
              <a:t>) </a:t>
            </a:r>
            <a:r>
              <a:rPr lang="zh-CN" altLang="en-US" sz="2400" dirty="0" smtClean="0"/>
              <a:t>是</a:t>
            </a:r>
            <a:r>
              <a:rPr lang="zh-CN" altLang="en-US" sz="2400" dirty="0"/>
              <a:t>世界观和方法论的统一</a:t>
            </a:r>
          </a:p>
          <a:p>
            <a:pPr>
              <a:lnSpc>
                <a:spcPct val="100000"/>
              </a:lnSpc>
            </a:pPr>
            <a:r>
              <a:rPr lang="zh-CN" altLang="en-US" sz="2400" dirty="0" smtClean="0"/>
              <a:t>希腊语</a:t>
            </a:r>
            <a:r>
              <a:rPr lang="en-US" altLang="zh-CN" sz="2400" dirty="0" smtClean="0"/>
              <a:t>: </a:t>
            </a:r>
            <a:r>
              <a:rPr lang="en-US" altLang="zh-CN" sz="2400" dirty="0"/>
              <a:t>Sophia: </a:t>
            </a:r>
            <a:r>
              <a:rPr lang="zh-CN" altLang="en-US" sz="2400" dirty="0" smtClean="0"/>
              <a:t>智慧 （</a:t>
            </a:r>
            <a:r>
              <a:rPr lang="en-US" altLang="zh-CN" sz="2400" dirty="0" smtClean="0"/>
              <a:t>wisdom)</a:t>
            </a:r>
            <a:r>
              <a:rPr lang="zh-CN" altLang="en-US" sz="2400" dirty="0" smtClean="0"/>
              <a:t>，</a:t>
            </a:r>
            <a:r>
              <a:rPr lang="en-US" altLang="zh-CN" sz="2400" dirty="0" smtClean="0"/>
              <a:t>Sophist: </a:t>
            </a:r>
            <a:r>
              <a:rPr lang="zh-CN" altLang="en-US" sz="2400" dirty="0" smtClean="0"/>
              <a:t>智者</a:t>
            </a:r>
            <a:r>
              <a:rPr lang="en-US" altLang="zh-CN" sz="2400" dirty="0" smtClean="0"/>
              <a:t> </a:t>
            </a:r>
            <a:r>
              <a:rPr lang="zh-CN" altLang="en-US" sz="2400" dirty="0" smtClean="0"/>
              <a:t>（欠债不还）</a:t>
            </a:r>
            <a:endParaRPr lang="zh-CN" altLang="en-US" sz="2400" dirty="0"/>
          </a:p>
          <a:p>
            <a:pPr>
              <a:lnSpc>
                <a:spcPct val="100000"/>
              </a:lnSpc>
            </a:pPr>
            <a:r>
              <a:rPr lang="en-US" altLang="zh-CN" sz="2400" dirty="0"/>
              <a:t>(</a:t>
            </a:r>
            <a:r>
              <a:rPr lang="zh-CN" altLang="en-US" sz="2400" dirty="0" smtClean="0"/>
              <a:t>我所学和理解）哲学（</a:t>
            </a:r>
            <a:r>
              <a:rPr lang="en-US" altLang="zh-CN" sz="2400" dirty="0" smtClean="0"/>
              <a:t>Philosophy):</a:t>
            </a:r>
            <a:r>
              <a:rPr lang="zh-CN" altLang="en-US" sz="2400" dirty="0"/>
              <a:t>热爱智慧的</a:t>
            </a:r>
            <a:r>
              <a:rPr lang="en-US" altLang="zh-CN" sz="2400" dirty="0" smtClean="0"/>
              <a:t>(love of wisdom)</a:t>
            </a:r>
            <a:endParaRPr lang="zh-CN" altLang="en-US" sz="2400" dirty="0"/>
          </a:p>
          <a:p>
            <a:pPr lvl="1">
              <a:lnSpc>
                <a:spcPct val="100000"/>
              </a:lnSpc>
            </a:pPr>
            <a:r>
              <a:rPr lang="zh-CN" altLang="en-US" sz="2000" dirty="0" smtClean="0"/>
              <a:t>我不是智者，我只是喜欢智慧</a:t>
            </a:r>
            <a:endParaRPr lang="en-US" altLang="zh-CN" sz="2000" dirty="0" smtClean="0"/>
          </a:p>
          <a:p>
            <a:pPr lvl="1">
              <a:lnSpc>
                <a:spcPct val="100000"/>
              </a:lnSpc>
            </a:pPr>
            <a:r>
              <a:rPr lang="zh-CN" altLang="en-US" sz="2000" dirty="0" smtClean="0"/>
              <a:t>不</a:t>
            </a:r>
            <a:r>
              <a:rPr lang="zh-CN" altLang="en-US" sz="2000" dirty="0"/>
              <a:t>打算</a:t>
            </a:r>
            <a:r>
              <a:rPr lang="zh-CN" altLang="en-US" sz="2000" dirty="0" smtClean="0"/>
              <a:t>回答具体实际问题</a:t>
            </a:r>
            <a:endParaRPr lang="en-US" altLang="zh-CN" sz="2000" dirty="0" smtClean="0"/>
          </a:p>
          <a:p>
            <a:pPr lvl="1">
              <a:lnSpc>
                <a:spcPct val="100000"/>
              </a:lnSpc>
            </a:pPr>
            <a:r>
              <a:rPr lang="zh-CN" altLang="en-US" sz="2000" dirty="0" smtClean="0"/>
              <a:t>只寻找 </a:t>
            </a:r>
            <a:r>
              <a:rPr lang="en-US" altLang="zh-CN" sz="2000" dirty="0" smtClean="0"/>
              <a:t>”</a:t>
            </a:r>
            <a:r>
              <a:rPr lang="zh-CN" altLang="en-US" sz="2000" dirty="0"/>
              <a:t>如何做才</a:t>
            </a:r>
            <a:r>
              <a:rPr lang="zh-CN" altLang="en-US" sz="2000" dirty="0" smtClean="0"/>
              <a:t>能对</a:t>
            </a:r>
            <a:r>
              <a:rPr lang="en-US" altLang="zh-CN" sz="2000" dirty="0" smtClean="0"/>
              <a:t>" </a:t>
            </a:r>
            <a:r>
              <a:rPr lang="zh-CN" altLang="en-US" sz="2000" dirty="0" smtClean="0"/>
              <a:t>的可能性和方法</a:t>
            </a:r>
            <a:endParaRPr lang="en-US" altLang="zh-CN" sz="2000" dirty="0" smtClean="0"/>
          </a:p>
          <a:p>
            <a:pPr lvl="1">
              <a:lnSpc>
                <a:spcPct val="100000"/>
              </a:lnSpc>
            </a:pPr>
            <a:r>
              <a:rPr lang="zh-CN" altLang="en-US" sz="2000" dirty="0" smtClean="0"/>
              <a:t>什么是“对”并不重要</a:t>
            </a:r>
            <a:r>
              <a:rPr lang="en-US" altLang="zh-CN" sz="2000" dirty="0" smtClean="0"/>
              <a:t>, </a:t>
            </a:r>
            <a:r>
              <a:rPr lang="zh-CN" altLang="en-US" sz="2000" dirty="0"/>
              <a:t>虽然 </a:t>
            </a:r>
            <a:r>
              <a:rPr lang="en-US" altLang="zh-CN" sz="2000" dirty="0" smtClean="0"/>
              <a:t>”</a:t>
            </a:r>
            <a:r>
              <a:rPr lang="zh-CN" altLang="en-US" sz="2000" dirty="0" smtClean="0"/>
              <a:t>对</a:t>
            </a:r>
            <a:r>
              <a:rPr lang="en-US" altLang="zh-CN" sz="2000" dirty="0" smtClean="0"/>
              <a:t>" </a:t>
            </a:r>
            <a:r>
              <a:rPr lang="zh-CN" altLang="en-US" sz="2000" dirty="0"/>
              <a:t>有时可能意味</a:t>
            </a:r>
            <a:r>
              <a:rPr lang="zh-CN" altLang="en-US" sz="2000" dirty="0" smtClean="0"/>
              <a:t>着对自己不利</a:t>
            </a:r>
            <a:endParaRPr lang="zh-CN" altLang="en-US" sz="2000" dirty="0"/>
          </a:p>
          <a:p>
            <a:pPr>
              <a:lnSpc>
                <a:spcPct val="100000"/>
              </a:lnSpc>
            </a:pPr>
            <a:r>
              <a:rPr lang="zh-CN" altLang="en-US" sz="2400" dirty="0"/>
              <a:t>第一个哲学家</a:t>
            </a:r>
            <a:r>
              <a:rPr lang="en-US" altLang="zh-CN" sz="2400" dirty="0"/>
              <a:t>: </a:t>
            </a:r>
            <a:r>
              <a:rPr lang="zh-CN" altLang="en-US" sz="2400" dirty="0"/>
              <a:t>泰雷兹 </a:t>
            </a:r>
            <a:r>
              <a:rPr lang="en-US" altLang="zh-CN" sz="2400" dirty="0" smtClean="0"/>
              <a:t>(Thales, 624-546 </a:t>
            </a:r>
            <a:r>
              <a:rPr lang="zh-CN" altLang="en-US" sz="2400" dirty="0"/>
              <a:t>公元前</a:t>
            </a:r>
            <a:r>
              <a:rPr lang="en-US" altLang="zh-CN" sz="2400" dirty="0"/>
              <a:t>) </a:t>
            </a:r>
            <a:r>
              <a:rPr lang="zh-CN" altLang="en-US" sz="2400" dirty="0"/>
              <a:t>和毕达哥拉斯 </a:t>
            </a:r>
            <a:r>
              <a:rPr lang="en-US" altLang="zh-CN" sz="2400" dirty="0"/>
              <a:t>(570-495 </a:t>
            </a:r>
            <a:r>
              <a:rPr lang="zh-CN" altLang="en-US" sz="2400" dirty="0" smtClean="0"/>
              <a:t>公元前</a:t>
            </a:r>
            <a:r>
              <a:rPr lang="en-US" altLang="zh-CN" sz="2400" dirty="0"/>
              <a:t>)</a:t>
            </a:r>
          </a:p>
          <a:p>
            <a:pPr>
              <a:lnSpc>
                <a:spcPct val="100000"/>
              </a:lnSpc>
            </a:pPr>
            <a:r>
              <a:rPr lang="zh-CN" altLang="en-US" sz="2400" dirty="0"/>
              <a:t>最有</a:t>
            </a:r>
            <a:r>
              <a:rPr lang="zh-CN" altLang="en-US" sz="2400" dirty="0" smtClean="0"/>
              <a:t>影响的</a:t>
            </a:r>
            <a:r>
              <a:rPr lang="zh-CN" altLang="en-US" sz="2400" dirty="0"/>
              <a:t>哲学家</a:t>
            </a:r>
            <a:r>
              <a:rPr lang="en-US" altLang="zh-CN" sz="2400" dirty="0"/>
              <a:t>: </a:t>
            </a:r>
            <a:r>
              <a:rPr lang="zh-CN" altLang="en-US" sz="2400" dirty="0"/>
              <a:t>苏格拉底、柏拉图、</a:t>
            </a:r>
            <a:r>
              <a:rPr lang="zh-CN" altLang="en-US" sz="2400" dirty="0" smtClean="0"/>
              <a:t>亚里士多德</a:t>
            </a:r>
            <a:endParaRPr lang="en-US" altLang="zh-CN" sz="2400" dirty="0"/>
          </a:p>
          <a:p>
            <a:pPr marL="0" indent="0">
              <a:lnSpc>
                <a:spcPct val="100000"/>
              </a:lnSpc>
              <a:buNone/>
            </a:pPr>
            <a:r>
              <a:rPr lang="en-US" altLang="zh-CN" sz="2400" dirty="0" smtClean="0"/>
              <a:t>     “</a:t>
            </a:r>
            <a:r>
              <a:rPr lang="en-US" sz="2400" dirty="0"/>
              <a:t>The unexamined life is not worth </a:t>
            </a:r>
            <a:r>
              <a:rPr lang="en-US" sz="2400" dirty="0" smtClean="0"/>
              <a:t>living”</a:t>
            </a:r>
            <a:endParaRPr lang="en-US" altLang="zh-CN" sz="2400" dirty="0" smtClean="0"/>
          </a:p>
          <a:p>
            <a:pPr>
              <a:lnSpc>
                <a:spcPct val="100000"/>
              </a:lnSpc>
            </a:pPr>
            <a:r>
              <a:rPr lang="zh-CN" altLang="en-US" sz="2400" dirty="0" smtClean="0"/>
              <a:t>在</a:t>
            </a:r>
            <a:r>
              <a:rPr lang="zh-CN" altLang="en-US" sz="2400" dirty="0"/>
              <a:t>其他文明</a:t>
            </a:r>
            <a:r>
              <a:rPr lang="en-US" altLang="zh-CN" sz="2400" dirty="0"/>
              <a:t>, </a:t>
            </a:r>
            <a:r>
              <a:rPr lang="zh-CN" altLang="en-US" sz="2400" dirty="0"/>
              <a:t>如印度和中国</a:t>
            </a:r>
            <a:r>
              <a:rPr lang="en-US" altLang="zh-CN" sz="2400" dirty="0"/>
              <a:t>, </a:t>
            </a:r>
            <a:r>
              <a:rPr lang="zh-CN" altLang="en-US" sz="2400" dirty="0"/>
              <a:t>哲学也在</a:t>
            </a:r>
            <a:r>
              <a:rPr lang="zh-CN" altLang="en-US" sz="2400" dirty="0" smtClean="0"/>
              <a:t>相近的</a:t>
            </a:r>
            <a:r>
              <a:rPr lang="zh-CN" altLang="en-US" sz="2400" dirty="0"/>
              <a:t>时间</a:t>
            </a:r>
            <a:r>
              <a:rPr lang="zh-CN" altLang="en-US" sz="2400" dirty="0" smtClean="0"/>
              <a:t>开始发展</a:t>
            </a:r>
            <a:endParaRPr lang="zh-CN" altLang="en-US" sz="2400" dirty="0"/>
          </a:p>
          <a:p>
            <a:pPr>
              <a:lnSpc>
                <a:spcPct val="120000"/>
              </a:lnSpc>
            </a:pPr>
            <a:r>
              <a:rPr lang="zh-CN" altLang="en-US" sz="2400" dirty="0" smtClean="0"/>
              <a:t>我讨论</a:t>
            </a:r>
            <a:r>
              <a:rPr lang="zh-CN" altLang="en-US" sz="2400" dirty="0"/>
              <a:t>的哲学仅限于西方哲学</a:t>
            </a:r>
            <a:r>
              <a:rPr lang="en-US" altLang="zh-CN" sz="2400" dirty="0"/>
              <a:t>, </a:t>
            </a:r>
            <a:r>
              <a:rPr lang="zh-CN" altLang="en-US" sz="2400" dirty="0"/>
              <a:t>因为</a:t>
            </a:r>
            <a:r>
              <a:rPr lang="zh-CN" altLang="en-US" sz="2400" dirty="0" smtClean="0"/>
              <a:t>它比较有</a:t>
            </a:r>
            <a:r>
              <a:rPr lang="zh-CN" altLang="en-US" sz="2400" dirty="0"/>
              <a:t>系统</a:t>
            </a:r>
            <a:r>
              <a:rPr lang="zh-CN" altLang="en-US" sz="2400" dirty="0" smtClean="0"/>
              <a:t>地表述我们当今通用的逻辑思维体系</a:t>
            </a:r>
            <a:endParaRPr lang="zh-CN" altLang="en-US" sz="2400" dirty="0"/>
          </a:p>
        </p:txBody>
      </p:sp>
    </p:spTree>
    <p:extLst>
      <p:ext uri="{BB962C8B-B14F-4D97-AF65-F5344CB8AC3E}">
        <p14:creationId xmlns:p14="http://schemas.microsoft.com/office/powerpoint/2010/main" val="37048534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39003"/>
            <a:ext cx="7886700" cy="565038"/>
          </a:xfrm>
        </p:spPr>
        <p:txBody>
          <a:bodyPr>
            <a:normAutofit fontScale="90000"/>
          </a:bodyPr>
          <a:lstStyle/>
          <a:p>
            <a:pPr algn="ctr"/>
            <a:r>
              <a:rPr lang="zh-CN" altLang="en-US" sz="3600" b="1" dirty="0" smtClean="0"/>
              <a:t>当你挑战权威的结果时 （继续）</a:t>
            </a:r>
            <a:endParaRPr lang="en-US" sz="3600" b="1" dirty="0"/>
          </a:p>
        </p:txBody>
      </p:sp>
      <p:sp>
        <p:nvSpPr>
          <p:cNvPr id="3" name="Content Placeholder 2"/>
          <p:cNvSpPr>
            <a:spLocks noGrp="1"/>
          </p:cNvSpPr>
          <p:nvPr>
            <p:ph idx="1"/>
          </p:nvPr>
        </p:nvSpPr>
        <p:spPr>
          <a:xfrm>
            <a:off x="0" y="804042"/>
            <a:ext cx="9144000" cy="6053958"/>
          </a:xfrm>
        </p:spPr>
        <p:txBody>
          <a:bodyPr>
            <a:noAutofit/>
          </a:bodyPr>
          <a:lstStyle/>
          <a:p>
            <a:pPr>
              <a:lnSpc>
                <a:spcPct val="120000"/>
              </a:lnSpc>
            </a:pPr>
            <a:r>
              <a:rPr lang="zh-CN" altLang="en-US" sz="2000" dirty="0" smtClean="0"/>
              <a:t>通常可</a:t>
            </a:r>
            <a:r>
              <a:rPr lang="zh-CN" altLang="en-US" sz="2000" dirty="0"/>
              <a:t>接受的证明</a:t>
            </a:r>
            <a:r>
              <a:rPr lang="zh-CN" altLang="en-US" sz="2000" dirty="0" smtClean="0"/>
              <a:t>类型（与领域通行惯例有关）</a:t>
            </a:r>
            <a:endParaRPr lang="en-US" altLang="zh-CN" sz="2000" dirty="0" smtClean="0"/>
          </a:p>
          <a:p>
            <a:pPr lvl="1">
              <a:lnSpc>
                <a:spcPct val="120000"/>
              </a:lnSpc>
            </a:pPr>
            <a:r>
              <a:rPr lang="zh-CN" altLang="en-US" sz="2000" dirty="0" smtClean="0"/>
              <a:t>数学</a:t>
            </a:r>
            <a:r>
              <a:rPr lang="en-US" altLang="zh-CN" sz="2000" dirty="0" smtClean="0"/>
              <a:t> (math)</a:t>
            </a:r>
            <a:r>
              <a:rPr lang="zh-CN" altLang="en-US" sz="2000" dirty="0" smtClean="0"/>
              <a:t>：所有</a:t>
            </a:r>
            <a:r>
              <a:rPr lang="zh-CN" altLang="en-US" sz="2000" dirty="0"/>
              <a:t>假设、近似</a:t>
            </a:r>
            <a:r>
              <a:rPr lang="zh-CN" altLang="en-US" sz="2000" dirty="0" smtClean="0"/>
              <a:t>都要有明确说明并有证据支持</a:t>
            </a:r>
            <a:endParaRPr lang="en-US" altLang="zh-CN" sz="2000" dirty="0" smtClean="0"/>
          </a:p>
          <a:p>
            <a:pPr lvl="1">
              <a:lnSpc>
                <a:spcPct val="120000"/>
              </a:lnSpc>
            </a:pPr>
            <a:r>
              <a:rPr lang="zh-CN" altLang="en-US" sz="2000" dirty="0" smtClean="0"/>
              <a:t>观测数据</a:t>
            </a:r>
            <a:r>
              <a:rPr lang="en-US" altLang="zh-CN" sz="2000" dirty="0" smtClean="0"/>
              <a:t> (observation/data)</a:t>
            </a:r>
            <a:r>
              <a:rPr lang="zh-CN" altLang="en-US" sz="2000" dirty="0" smtClean="0"/>
              <a:t>：相关的证据必须任何人一眼就能看出</a:t>
            </a:r>
            <a:endParaRPr lang="en-US" altLang="zh-CN" sz="2000" dirty="0" smtClean="0"/>
          </a:p>
          <a:p>
            <a:pPr lvl="1">
              <a:lnSpc>
                <a:spcPct val="120000"/>
              </a:lnSpc>
            </a:pPr>
            <a:r>
              <a:rPr lang="zh-CN" altLang="en-US" sz="2000" dirty="0" smtClean="0"/>
              <a:t>援引 （</a:t>
            </a:r>
            <a:r>
              <a:rPr lang="en-US" altLang="zh-CN" sz="2000" dirty="0" smtClean="0"/>
              <a:t>citations)</a:t>
            </a:r>
            <a:r>
              <a:rPr lang="zh-CN" altLang="en-US" sz="2000" dirty="0" smtClean="0"/>
              <a:t>：仅靠援引很</a:t>
            </a:r>
            <a:r>
              <a:rPr lang="zh-CN" altLang="en-US" sz="2000" dirty="0"/>
              <a:t>难证明新的想法</a:t>
            </a:r>
            <a:r>
              <a:rPr lang="en-US" altLang="zh-CN" sz="2000" dirty="0"/>
              <a:t>/</a:t>
            </a:r>
            <a:r>
              <a:rPr lang="zh-CN" altLang="en-US" sz="2000" dirty="0" smtClean="0"/>
              <a:t>理解</a:t>
            </a:r>
            <a:endParaRPr lang="en-US" altLang="zh-CN" sz="2000" dirty="0" smtClean="0"/>
          </a:p>
          <a:p>
            <a:pPr>
              <a:lnSpc>
                <a:spcPct val="120000"/>
              </a:lnSpc>
            </a:pPr>
            <a:r>
              <a:rPr lang="zh-CN" altLang="en-US" sz="2000" dirty="0" smtClean="0"/>
              <a:t>可能被接受的证据：</a:t>
            </a:r>
            <a:r>
              <a:rPr lang="zh-CN" altLang="en-US" sz="2000" dirty="0"/>
              <a:t>计算机</a:t>
            </a:r>
            <a:r>
              <a:rPr lang="zh-CN" altLang="en-US" sz="2000" dirty="0" smtClean="0"/>
              <a:t>模拟</a:t>
            </a:r>
            <a:r>
              <a:rPr lang="en-US" altLang="zh-CN" sz="2000" dirty="0" smtClean="0"/>
              <a:t> (numerical simulation)</a:t>
            </a:r>
            <a:r>
              <a:rPr lang="zh-CN" altLang="en-US" sz="2000" dirty="0" smtClean="0"/>
              <a:t>，</a:t>
            </a:r>
            <a:endParaRPr lang="en-US" altLang="zh-CN" sz="2000" dirty="0" smtClean="0"/>
          </a:p>
          <a:p>
            <a:pPr lvl="1">
              <a:lnSpc>
                <a:spcPct val="120000"/>
              </a:lnSpc>
            </a:pPr>
            <a:r>
              <a:rPr lang="zh-CN" altLang="en-US" sz="2000" dirty="0" smtClean="0"/>
              <a:t>记住计算机模拟会有“渗漏”</a:t>
            </a:r>
            <a:r>
              <a:rPr lang="en-US" altLang="zh-CN" sz="2000" dirty="0" smtClean="0"/>
              <a:t>(leakage)</a:t>
            </a:r>
            <a:r>
              <a:rPr lang="zh-CN" altLang="en-US" sz="2000" dirty="0" smtClean="0"/>
              <a:t>“污染”</a:t>
            </a:r>
            <a:r>
              <a:rPr lang="en-US" altLang="zh-CN" sz="2000" dirty="0" smtClean="0"/>
              <a:t>(contamination)</a:t>
            </a:r>
          </a:p>
          <a:p>
            <a:pPr lvl="1">
              <a:lnSpc>
                <a:spcPct val="120000"/>
              </a:lnSpc>
            </a:pPr>
            <a:r>
              <a:rPr lang="zh-CN" altLang="en-US" sz="2000" dirty="0" smtClean="0"/>
              <a:t>数值方法和模型必须通过独立</a:t>
            </a:r>
            <a:r>
              <a:rPr lang="zh-CN" altLang="en-US" sz="2000" dirty="0"/>
              <a:t>观测</a:t>
            </a:r>
            <a:r>
              <a:rPr lang="zh-CN" altLang="en-US" sz="2000" dirty="0" smtClean="0"/>
              <a:t>验证</a:t>
            </a:r>
            <a:endParaRPr lang="en-US" altLang="zh-CN" sz="2000" dirty="0" smtClean="0"/>
          </a:p>
          <a:p>
            <a:pPr lvl="1">
              <a:lnSpc>
                <a:spcPct val="120000"/>
              </a:lnSpc>
            </a:pPr>
            <a:r>
              <a:rPr lang="zh-CN" altLang="en-US" sz="2000" dirty="0" smtClean="0"/>
              <a:t>多用于减少</a:t>
            </a:r>
            <a:r>
              <a:rPr lang="zh-CN" altLang="en-US" sz="2000" dirty="0"/>
              <a:t>不确定性</a:t>
            </a:r>
            <a:r>
              <a:rPr lang="en-US" altLang="zh-CN" sz="2000" dirty="0"/>
              <a:t>/</a:t>
            </a:r>
            <a:r>
              <a:rPr lang="zh-CN" altLang="en-US" sz="2000" dirty="0" smtClean="0"/>
              <a:t>模糊性</a:t>
            </a:r>
            <a:r>
              <a:rPr lang="zh-CN" altLang="en-US" sz="2000" dirty="0"/>
              <a:t>，</a:t>
            </a:r>
            <a:r>
              <a:rPr lang="zh-CN" altLang="en-US" sz="2000" dirty="0" smtClean="0"/>
              <a:t>限制解释</a:t>
            </a:r>
            <a:endParaRPr lang="en-US" altLang="zh-CN" sz="2000" dirty="0" smtClean="0"/>
          </a:p>
          <a:p>
            <a:pPr>
              <a:lnSpc>
                <a:spcPct val="120000"/>
              </a:lnSpc>
            </a:pPr>
            <a:r>
              <a:rPr lang="zh-CN" altLang="en-US" sz="2000" dirty="0" smtClean="0"/>
              <a:t>不可</a:t>
            </a:r>
            <a:r>
              <a:rPr lang="zh-CN" altLang="en-US" sz="2000" dirty="0"/>
              <a:t>接受的证据</a:t>
            </a:r>
            <a:r>
              <a:rPr lang="zh-CN" altLang="en-US" sz="2000" dirty="0" smtClean="0"/>
              <a:t>：</a:t>
            </a:r>
            <a:endParaRPr lang="en-US" altLang="zh-CN" sz="2000" dirty="0" smtClean="0"/>
          </a:p>
          <a:p>
            <a:pPr lvl="1">
              <a:lnSpc>
                <a:spcPct val="120000"/>
              </a:lnSpc>
            </a:pPr>
            <a:r>
              <a:rPr lang="zh-CN" altLang="en-US" sz="2000" dirty="0" smtClean="0"/>
              <a:t>大量似是而非的猜测</a:t>
            </a:r>
            <a:r>
              <a:rPr lang="en-US" altLang="zh-CN" sz="2000" dirty="0" smtClean="0"/>
              <a:t>/</a:t>
            </a:r>
            <a:r>
              <a:rPr lang="zh-CN" altLang="en-US" sz="2000" dirty="0" smtClean="0"/>
              <a:t>假设：如果</a:t>
            </a:r>
            <a:r>
              <a:rPr lang="mr-IN" altLang="zh-CN" sz="2000" dirty="0" smtClean="0"/>
              <a:t>…</a:t>
            </a:r>
            <a:r>
              <a:rPr lang="zh-CN" altLang="en-US" sz="2000" dirty="0" smtClean="0"/>
              <a:t>就怎样</a:t>
            </a:r>
            <a:r>
              <a:rPr lang="mr-IN" altLang="zh-CN" sz="2000" dirty="0" smtClean="0"/>
              <a:t>…</a:t>
            </a:r>
            <a:r>
              <a:rPr lang="zh-CN" altLang="en-US" sz="2000" dirty="0" smtClean="0"/>
              <a:t>的方法通常仅适用于证伪而不是证实</a:t>
            </a:r>
            <a:endParaRPr lang="en-US" altLang="zh-CN" sz="2000" dirty="0" smtClean="0"/>
          </a:p>
          <a:p>
            <a:pPr lvl="1">
              <a:lnSpc>
                <a:spcPct val="120000"/>
              </a:lnSpc>
            </a:pPr>
            <a:r>
              <a:rPr lang="zh-CN" altLang="en-US" sz="2000" dirty="0"/>
              <a:t>独立的神经</a:t>
            </a:r>
            <a:r>
              <a:rPr lang="zh-CN" altLang="en-US" sz="2000" dirty="0" smtClean="0"/>
              <a:t>网络</a:t>
            </a:r>
            <a:r>
              <a:rPr lang="en-US" altLang="zh-CN" sz="2000" dirty="0" smtClean="0"/>
              <a:t> (neutral network)/</a:t>
            </a:r>
            <a:r>
              <a:rPr lang="zh-CN" altLang="en-US" sz="2000" dirty="0"/>
              <a:t>人工智</a:t>
            </a:r>
            <a:r>
              <a:rPr lang="zh-CN" altLang="en-US" sz="2000" dirty="0" smtClean="0"/>
              <a:t>能 </a:t>
            </a:r>
            <a:r>
              <a:rPr lang="en-US" altLang="zh-CN" sz="2000" dirty="0" smtClean="0"/>
              <a:t>(artificial intelligence)</a:t>
            </a:r>
            <a:r>
              <a:rPr lang="zh-CN" altLang="en-US" sz="2000" dirty="0"/>
              <a:t>模拟</a:t>
            </a:r>
            <a:r>
              <a:rPr lang="en-US" altLang="zh-CN" sz="2000" dirty="0"/>
              <a:t> </a:t>
            </a:r>
            <a:r>
              <a:rPr lang="zh-CN" altLang="en-US" sz="2000" dirty="0" smtClean="0"/>
              <a:t>，因为它们</a:t>
            </a:r>
            <a:r>
              <a:rPr lang="zh-CN" altLang="en-US" sz="2000" dirty="0"/>
              <a:t>通常不能提供对问题的</a:t>
            </a:r>
            <a:r>
              <a:rPr lang="zh-CN" altLang="en-US" sz="2000" dirty="0" smtClean="0"/>
              <a:t>理解</a:t>
            </a:r>
            <a:r>
              <a:rPr lang="en-US" altLang="zh-CN" sz="2000" dirty="0" smtClean="0"/>
              <a:t>(understanding)</a:t>
            </a:r>
            <a:r>
              <a:rPr lang="zh-CN" altLang="en-US" sz="2000" dirty="0" smtClean="0"/>
              <a:t>，</a:t>
            </a:r>
            <a:r>
              <a:rPr lang="zh-CN" altLang="en-US" sz="2000" dirty="0"/>
              <a:t>尽管他们可能做出很好的</a:t>
            </a:r>
            <a:r>
              <a:rPr lang="zh-CN" altLang="en-US" sz="2000" dirty="0" smtClean="0"/>
              <a:t>预测</a:t>
            </a:r>
            <a:r>
              <a:rPr lang="en-US" altLang="zh-CN" sz="2000" dirty="0" smtClean="0"/>
              <a:t> (prediction)</a:t>
            </a:r>
            <a:r>
              <a:rPr lang="zh-CN" altLang="en-US" sz="2000" dirty="0" smtClean="0"/>
              <a:t>（多用于工程，而不是科学）</a:t>
            </a:r>
            <a:endParaRPr lang="en-US" altLang="zh-CN" sz="2000" dirty="0" smtClean="0"/>
          </a:p>
        </p:txBody>
      </p:sp>
    </p:spTree>
    <p:extLst>
      <p:ext uri="{BB962C8B-B14F-4D97-AF65-F5344CB8AC3E}">
        <p14:creationId xmlns:p14="http://schemas.microsoft.com/office/powerpoint/2010/main" val="16149530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7320"/>
            <a:ext cx="9144000" cy="5690680"/>
          </a:xfrm>
        </p:spPr>
        <p:txBody>
          <a:bodyPr>
            <a:normAutofit/>
          </a:bodyPr>
          <a:lstStyle/>
          <a:p>
            <a:pPr lvl="1">
              <a:lnSpc>
                <a:spcPct val="110000"/>
              </a:lnSpc>
            </a:pPr>
            <a:r>
              <a:rPr lang="zh-CN" altLang="en-US" sz="2200" dirty="0" smtClean="0"/>
              <a:t>深刻 </a:t>
            </a:r>
            <a:r>
              <a:rPr lang="en-US" altLang="zh-CN" sz="2200" dirty="0"/>
              <a:t>vs </a:t>
            </a:r>
            <a:r>
              <a:rPr lang="zh-CN" altLang="en-US" sz="2200" dirty="0"/>
              <a:t>肤</a:t>
            </a:r>
            <a:r>
              <a:rPr lang="zh-CN" altLang="en-US" sz="2200" dirty="0" smtClean="0"/>
              <a:t>浅</a:t>
            </a:r>
            <a:endParaRPr lang="zh-CN" altLang="en-US" sz="2200" dirty="0"/>
          </a:p>
          <a:p>
            <a:pPr lvl="1">
              <a:lnSpc>
                <a:spcPct val="110000"/>
              </a:lnSpc>
            </a:pPr>
            <a:r>
              <a:rPr lang="zh-CN" altLang="en-US" sz="2200" dirty="0"/>
              <a:t>固执 </a:t>
            </a:r>
            <a:r>
              <a:rPr lang="en-US" altLang="zh-CN" sz="2200" dirty="0"/>
              <a:t>vs </a:t>
            </a:r>
            <a:r>
              <a:rPr lang="zh-CN" altLang="en-US" sz="2200" dirty="0"/>
              <a:t>灵活</a:t>
            </a:r>
          </a:p>
          <a:p>
            <a:pPr lvl="1">
              <a:lnSpc>
                <a:spcPct val="110000"/>
              </a:lnSpc>
            </a:pPr>
            <a:r>
              <a:rPr lang="zh-CN" altLang="en-US" sz="2200" dirty="0" smtClean="0"/>
              <a:t>知识广博 </a:t>
            </a:r>
            <a:r>
              <a:rPr lang="en-US" altLang="zh-CN" sz="2200" dirty="0"/>
              <a:t>vs </a:t>
            </a:r>
            <a:r>
              <a:rPr lang="zh-CN" altLang="en-US" sz="2200" dirty="0" smtClean="0"/>
              <a:t>科研突破能力</a:t>
            </a:r>
            <a:endParaRPr lang="zh-CN" altLang="en-US" sz="2200" dirty="0"/>
          </a:p>
          <a:p>
            <a:pPr lvl="1">
              <a:lnSpc>
                <a:spcPct val="110000"/>
              </a:lnSpc>
            </a:pPr>
            <a:r>
              <a:rPr lang="zh-CN" altLang="en-US" sz="2200" dirty="0"/>
              <a:t>开放和足智多谋 </a:t>
            </a:r>
            <a:r>
              <a:rPr lang="en-US" altLang="zh-CN" sz="2200" dirty="0"/>
              <a:t>vs </a:t>
            </a:r>
            <a:r>
              <a:rPr lang="zh-CN" altLang="en-US" sz="2200" dirty="0" smtClean="0"/>
              <a:t>封闭</a:t>
            </a:r>
            <a:endParaRPr lang="en-US" altLang="zh-CN" sz="2200" dirty="0" smtClean="0"/>
          </a:p>
          <a:p>
            <a:endParaRPr lang="en-US" sz="2200" dirty="0"/>
          </a:p>
          <a:p>
            <a:r>
              <a:rPr lang="zh-CN" altLang="en-US" sz="2200" dirty="0" smtClean="0"/>
              <a:t>不要想走捷径，捷径是在回来的路上找到的：当你从哲学层面审视时发现的</a:t>
            </a:r>
            <a:endParaRPr lang="en-US" dirty="0"/>
          </a:p>
          <a:p>
            <a:endParaRPr lang="en-US" dirty="0"/>
          </a:p>
          <a:p>
            <a:pPr marL="0" indent="0">
              <a:buNone/>
            </a:pPr>
            <a:endParaRPr lang="en-US" dirty="0"/>
          </a:p>
        </p:txBody>
      </p:sp>
      <p:sp>
        <p:nvSpPr>
          <p:cNvPr id="4" name="Title 1"/>
          <p:cNvSpPr>
            <a:spLocks noGrp="1"/>
          </p:cNvSpPr>
          <p:nvPr>
            <p:ph type="title"/>
          </p:nvPr>
        </p:nvSpPr>
        <p:spPr>
          <a:xfrm>
            <a:off x="653034" y="369651"/>
            <a:ext cx="7886700" cy="739302"/>
          </a:xfrm>
        </p:spPr>
        <p:txBody>
          <a:bodyPr>
            <a:normAutofit/>
          </a:bodyPr>
          <a:lstStyle/>
          <a:p>
            <a:pPr algn="ctr"/>
            <a:r>
              <a:rPr lang="zh-CN" altLang="en-US" sz="3200" b="1" dirty="0"/>
              <a:t>好科学家</a:t>
            </a:r>
            <a:r>
              <a:rPr lang="en-US" altLang="zh-CN" sz="3200" b="1" dirty="0"/>
              <a:t>--</a:t>
            </a:r>
            <a:r>
              <a:rPr lang="zh-CN" altLang="en-US" sz="3200" b="1" dirty="0"/>
              <a:t>人格</a:t>
            </a:r>
            <a:r>
              <a:rPr lang="zh-CN" altLang="en-US" sz="3200" b="1" dirty="0" smtClean="0"/>
              <a:t>效应</a:t>
            </a:r>
            <a:endParaRPr lang="en-US" sz="3200" b="1" dirty="0"/>
          </a:p>
        </p:txBody>
      </p:sp>
    </p:spTree>
    <p:extLst>
      <p:ext uri="{BB962C8B-B14F-4D97-AF65-F5344CB8AC3E}">
        <p14:creationId xmlns:p14="http://schemas.microsoft.com/office/powerpoint/2010/main" val="15611912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967" y="523743"/>
            <a:ext cx="7886700" cy="496084"/>
          </a:xfrm>
        </p:spPr>
        <p:txBody>
          <a:bodyPr>
            <a:noAutofit/>
          </a:bodyPr>
          <a:lstStyle/>
          <a:p>
            <a:pPr algn="ctr"/>
            <a:r>
              <a:rPr lang="zh-CN" altLang="en-US" sz="3200" b="1" dirty="0" smtClean="0"/>
              <a:t>辨证推理：证伪（</a:t>
            </a:r>
            <a:r>
              <a:rPr lang="en-US" sz="3200" b="1" dirty="0" smtClean="0"/>
              <a:t>Falsification</a:t>
            </a:r>
            <a:r>
              <a:rPr lang="zh-CN" altLang="en-US" sz="3200" b="1" dirty="0" smtClean="0"/>
              <a:t>）</a:t>
            </a:r>
            <a:r>
              <a:rPr lang="en-US" sz="3200" b="1" dirty="0" smtClean="0"/>
              <a:t> </a:t>
            </a:r>
            <a:endParaRPr lang="en-US" sz="3200" b="1" dirty="0"/>
          </a:p>
        </p:txBody>
      </p:sp>
      <p:sp>
        <p:nvSpPr>
          <p:cNvPr id="3" name="Content Placeholder 2"/>
          <p:cNvSpPr>
            <a:spLocks noGrp="1"/>
          </p:cNvSpPr>
          <p:nvPr>
            <p:ph idx="1"/>
          </p:nvPr>
        </p:nvSpPr>
        <p:spPr>
          <a:xfrm>
            <a:off x="142435" y="876822"/>
            <a:ext cx="8823765" cy="5661764"/>
          </a:xfrm>
        </p:spPr>
        <p:txBody>
          <a:bodyPr>
            <a:normAutofit fontScale="40000" lnSpcReduction="20000"/>
          </a:bodyPr>
          <a:lstStyle/>
          <a:p>
            <a:endParaRPr lang="en-US" dirty="0"/>
          </a:p>
          <a:p>
            <a:pPr>
              <a:lnSpc>
                <a:spcPct val="120000"/>
              </a:lnSpc>
              <a:spcBef>
                <a:spcPts val="1600"/>
              </a:spcBef>
            </a:pPr>
            <a:r>
              <a:rPr lang="zh-CN" altLang="en-US" sz="6000" dirty="0" smtClean="0"/>
              <a:t>结果不能被证伪</a:t>
            </a:r>
            <a:r>
              <a:rPr lang="en-US" altLang="zh-CN" sz="6000" dirty="0" smtClean="0"/>
              <a:t>"Unfalsifiable</a:t>
            </a:r>
            <a:r>
              <a:rPr lang="en-US" altLang="zh-CN" sz="6000" dirty="0"/>
              <a:t>" </a:t>
            </a:r>
            <a:r>
              <a:rPr lang="zh-CN" altLang="en-US" sz="6000" dirty="0"/>
              <a:t>是科学研究中最难的方面</a:t>
            </a:r>
          </a:p>
          <a:p>
            <a:pPr lvl="1">
              <a:lnSpc>
                <a:spcPct val="120000"/>
              </a:lnSpc>
              <a:spcBef>
                <a:spcPts val="1600"/>
              </a:spcBef>
            </a:pPr>
            <a:r>
              <a:rPr lang="zh-CN" altLang="en-US" sz="5600" dirty="0" smtClean="0"/>
              <a:t>正当</a:t>
            </a:r>
            <a:r>
              <a:rPr lang="zh-CN" altLang="en-US" sz="5600" dirty="0"/>
              <a:t>理由和基本真理之间</a:t>
            </a:r>
            <a:r>
              <a:rPr lang="zh-CN" altLang="en-US" sz="5600" dirty="0" smtClean="0"/>
              <a:t>的相关可能被证伪：观测中</a:t>
            </a:r>
            <a:r>
              <a:rPr lang="zh-CN" altLang="en-US" sz="5600" dirty="0"/>
              <a:t>的</a:t>
            </a:r>
            <a:r>
              <a:rPr lang="zh-CN" altLang="en-US" sz="5600" dirty="0" smtClean="0"/>
              <a:t>简单相关可能</a:t>
            </a:r>
            <a:r>
              <a:rPr lang="zh-CN" altLang="en-US" sz="5600" dirty="0"/>
              <a:t>是偶然的。</a:t>
            </a:r>
          </a:p>
          <a:p>
            <a:pPr lvl="1">
              <a:lnSpc>
                <a:spcPct val="120000"/>
              </a:lnSpc>
              <a:spcBef>
                <a:spcPts val="1600"/>
              </a:spcBef>
            </a:pPr>
            <a:r>
              <a:rPr lang="zh-CN" altLang="en-US" sz="5600" dirty="0" smtClean="0"/>
              <a:t>证据</a:t>
            </a:r>
            <a:r>
              <a:rPr lang="en-US" altLang="zh-CN" sz="5600" dirty="0" smtClean="0"/>
              <a:t>(</a:t>
            </a:r>
            <a:r>
              <a:rPr lang="zh-CN" altLang="en-US" sz="5600" dirty="0" smtClean="0"/>
              <a:t>注意，不是观测本身，而是对观测的解释）可能</a:t>
            </a:r>
            <a:r>
              <a:rPr lang="zh-CN" altLang="en-US" sz="5600" dirty="0"/>
              <a:t>有</a:t>
            </a:r>
            <a:r>
              <a:rPr lang="zh-CN" altLang="en-US" sz="5600" dirty="0" smtClean="0"/>
              <a:t>缺陷或是间接的</a:t>
            </a:r>
            <a:endParaRPr lang="zh-CN" altLang="en-US" sz="5600" dirty="0"/>
          </a:p>
          <a:p>
            <a:pPr lvl="1">
              <a:lnSpc>
                <a:spcPct val="120000"/>
              </a:lnSpc>
              <a:spcBef>
                <a:spcPts val="1600"/>
              </a:spcBef>
            </a:pPr>
            <a:r>
              <a:rPr lang="zh-CN" altLang="en-US" sz="5600" dirty="0"/>
              <a:t>数据的质量可能</a:t>
            </a:r>
            <a:r>
              <a:rPr lang="zh-CN" altLang="en-US" sz="5600" dirty="0" smtClean="0"/>
              <a:t>不足以支持</a:t>
            </a:r>
            <a:r>
              <a:rPr lang="zh-CN" altLang="en-US" sz="5600" dirty="0"/>
              <a:t>一个结论要求的水平</a:t>
            </a:r>
          </a:p>
          <a:p>
            <a:pPr lvl="1">
              <a:lnSpc>
                <a:spcPct val="120000"/>
              </a:lnSpc>
              <a:spcBef>
                <a:spcPts val="1600"/>
              </a:spcBef>
            </a:pPr>
            <a:r>
              <a:rPr lang="zh-CN" altLang="en-US" sz="5600" dirty="0"/>
              <a:t>推理可能有缺陷</a:t>
            </a:r>
            <a:r>
              <a:rPr lang="en-US" altLang="zh-CN" sz="5600" dirty="0"/>
              <a:t>, </a:t>
            </a:r>
            <a:r>
              <a:rPr lang="zh-CN" altLang="en-US" sz="5600" dirty="0"/>
              <a:t>特别是在每个关键的连接点上</a:t>
            </a:r>
          </a:p>
          <a:p>
            <a:pPr lvl="1">
              <a:lnSpc>
                <a:spcPct val="120000"/>
              </a:lnSpc>
              <a:spcBef>
                <a:spcPts val="1600"/>
              </a:spcBef>
            </a:pPr>
            <a:r>
              <a:rPr lang="zh-CN" altLang="en-US" sz="5600" dirty="0"/>
              <a:t>方法</a:t>
            </a:r>
            <a:r>
              <a:rPr lang="en-US" altLang="zh-CN" sz="5600" dirty="0"/>
              <a:t>/</a:t>
            </a:r>
            <a:r>
              <a:rPr lang="zh-CN" altLang="en-US" sz="5600" dirty="0"/>
              <a:t>精度</a:t>
            </a:r>
            <a:r>
              <a:rPr lang="en-US" altLang="zh-CN" sz="5600" dirty="0"/>
              <a:t>/</a:t>
            </a:r>
            <a:r>
              <a:rPr lang="zh-CN" altLang="en-US" sz="5600" dirty="0"/>
              <a:t>条件</a:t>
            </a:r>
            <a:r>
              <a:rPr lang="en-US" altLang="zh-CN" sz="5600" dirty="0"/>
              <a:t>/</a:t>
            </a:r>
            <a:r>
              <a:rPr lang="zh-CN" altLang="en-US" sz="5600" dirty="0" smtClean="0"/>
              <a:t>概率</a:t>
            </a:r>
            <a:r>
              <a:rPr lang="zh-CN" altLang="en-US" sz="5600" dirty="0"/>
              <a:t>往往在</a:t>
            </a:r>
            <a:r>
              <a:rPr lang="zh-CN" altLang="en-US" sz="5600" dirty="0" smtClean="0"/>
              <a:t>新知识证明时起决定性作用</a:t>
            </a:r>
            <a:endParaRPr lang="en-US" altLang="zh-CN" sz="5600" dirty="0" smtClean="0"/>
          </a:p>
          <a:p>
            <a:pPr lvl="1">
              <a:lnSpc>
                <a:spcPct val="120000"/>
              </a:lnSpc>
              <a:spcBef>
                <a:spcPts val="1600"/>
              </a:spcBef>
            </a:pPr>
            <a:r>
              <a:rPr lang="zh-CN" altLang="en-US" sz="5600" dirty="0" smtClean="0"/>
              <a:t>如果最初的信念是</a:t>
            </a:r>
            <a:r>
              <a:rPr lang="zh-CN" altLang="en-US" sz="5600" dirty="0"/>
              <a:t>真实</a:t>
            </a:r>
            <a:r>
              <a:rPr lang="zh-CN" altLang="en-US" sz="5600" dirty="0" smtClean="0"/>
              <a:t>的，证伪测试往往仅限制</a:t>
            </a:r>
            <a:r>
              <a:rPr lang="zh-CN" altLang="en-US" sz="5600" dirty="0"/>
              <a:t>了</a:t>
            </a:r>
            <a:r>
              <a:rPr lang="zh-CN" altLang="en-US" sz="5600" dirty="0" smtClean="0"/>
              <a:t>信念的适用范围</a:t>
            </a:r>
            <a:r>
              <a:rPr lang="zh-CN" altLang="en-US" sz="5600" dirty="0"/>
              <a:t>和</a:t>
            </a:r>
            <a:r>
              <a:rPr lang="zh-CN" altLang="en-US" sz="5600" dirty="0" smtClean="0"/>
              <a:t>条件：科学家不会轻易的放弃自己的信念</a:t>
            </a:r>
            <a:r>
              <a:rPr lang="en-US" altLang="zh-CN" sz="5600" dirty="0" smtClean="0"/>
              <a:t>—</a:t>
            </a:r>
            <a:r>
              <a:rPr lang="zh-CN" altLang="en-US" sz="5600" dirty="0" smtClean="0"/>
              <a:t>固执的重要性</a:t>
            </a:r>
            <a:endParaRPr lang="zh-CN" altLang="en-US" sz="5600" dirty="0"/>
          </a:p>
          <a:p>
            <a:pPr>
              <a:lnSpc>
                <a:spcPct val="120000"/>
              </a:lnSpc>
              <a:spcBef>
                <a:spcPts val="1600"/>
              </a:spcBef>
            </a:pPr>
            <a:r>
              <a:rPr lang="zh-CN" altLang="en-US" sz="6000" dirty="0" smtClean="0"/>
              <a:t>想找出信念适用极限</a:t>
            </a:r>
            <a:r>
              <a:rPr lang="en-US" altLang="zh-CN" sz="6000" dirty="0"/>
              <a:t>, </a:t>
            </a:r>
            <a:r>
              <a:rPr lang="zh-CN" altLang="en-US" sz="6000" dirty="0"/>
              <a:t>往往是科学研究的最</a:t>
            </a:r>
            <a:r>
              <a:rPr lang="zh-CN" altLang="en-US" sz="6000" dirty="0" smtClean="0"/>
              <a:t>重要的问题</a:t>
            </a:r>
            <a:endParaRPr lang="en-US" sz="6000" dirty="0"/>
          </a:p>
          <a:p>
            <a:endParaRPr lang="en-US" sz="7200" dirty="0"/>
          </a:p>
        </p:txBody>
      </p:sp>
    </p:spTree>
    <p:extLst>
      <p:ext uri="{BB962C8B-B14F-4D97-AF65-F5344CB8AC3E}">
        <p14:creationId xmlns:p14="http://schemas.microsoft.com/office/powerpoint/2010/main" val="32120842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438915"/>
          </a:xfrm>
        </p:spPr>
        <p:txBody>
          <a:bodyPr>
            <a:normAutofit fontScale="90000"/>
          </a:bodyPr>
          <a:lstStyle/>
          <a:p>
            <a:pPr algn="ctr"/>
            <a:r>
              <a:rPr lang="zh-CN" altLang="en-US" sz="3600" b="1" dirty="0" smtClean="0"/>
              <a:t>哲学</a:t>
            </a:r>
            <a:r>
              <a:rPr lang="en-US" sz="3600" b="1" dirty="0" smtClean="0"/>
              <a:t> </a:t>
            </a:r>
            <a:r>
              <a:rPr lang="zh-CN" altLang="en-US" sz="3600" b="1" dirty="0" smtClean="0"/>
              <a:t>（继续</a:t>
            </a:r>
            <a:r>
              <a:rPr lang="zh-CN" altLang="en-US" sz="3600" b="1" dirty="0"/>
              <a:t>）</a:t>
            </a:r>
            <a:endParaRPr lang="en-US" sz="3600" b="1" dirty="0"/>
          </a:p>
        </p:txBody>
      </p:sp>
      <p:sp>
        <p:nvSpPr>
          <p:cNvPr id="3" name="Content Placeholder 2"/>
          <p:cNvSpPr>
            <a:spLocks noGrp="1"/>
          </p:cNvSpPr>
          <p:nvPr>
            <p:ph idx="1"/>
          </p:nvPr>
        </p:nvSpPr>
        <p:spPr>
          <a:xfrm>
            <a:off x="316523" y="804041"/>
            <a:ext cx="8510954" cy="5578941"/>
          </a:xfrm>
        </p:spPr>
        <p:txBody>
          <a:bodyPr>
            <a:normAutofit lnSpcReduction="10000"/>
          </a:bodyPr>
          <a:lstStyle/>
          <a:p>
            <a:pPr>
              <a:lnSpc>
                <a:spcPct val="110000"/>
              </a:lnSpc>
            </a:pPr>
            <a:r>
              <a:rPr lang="zh-CN" altLang="en-US" sz="2400" dirty="0" smtClean="0"/>
              <a:t>哲学家</a:t>
            </a:r>
            <a:r>
              <a:rPr lang="en-US" altLang="zh-CN" sz="2400" dirty="0" smtClean="0"/>
              <a:t>(Philosopher)</a:t>
            </a:r>
            <a:r>
              <a:rPr lang="zh-CN" altLang="en-US" sz="2400" dirty="0" smtClean="0"/>
              <a:t>与智者</a:t>
            </a:r>
            <a:r>
              <a:rPr lang="en-US" altLang="zh-CN" sz="2400" dirty="0" smtClean="0"/>
              <a:t> (Sophist) </a:t>
            </a:r>
            <a:r>
              <a:rPr lang="zh-CN" altLang="en-US" sz="2400" dirty="0" smtClean="0"/>
              <a:t>的学说的</a:t>
            </a:r>
            <a:r>
              <a:rPr lang="zh-CN" altLang="en-US" sz="2400" dirty="0"/>
              <a:t>中心差异</a:t>
            </a:r>
            <a:r>
              <a:rPr lang="zh-CN" altLang="en-US" sz="2400" dirty="0" smtClean="0"/>
              <a:t>是哲学</a:t>
            </a:r>
            <a:r>
              <a:rPr lang="zh-CN" altLang="en-US" sz="2400" dirty="0"/>
              <a:t>方法</a:t>
            </a:r>
            <a:r>
              <a:rPr lang="en-US" altLang="zh-CN" sz="2400" dirty="0"/>
              <a:t>: </a:t>
            </a:r>
            <a:r>
              <a:rPr lang="zh-CN" altLang="en-US" sz="2400" dirty="0"/>
              <a:t>称为</a:t>
            </a:r>
            <a:r>
              <a:rPr lang="zh-CN" altLang="en-US" sz="2400" dirty="0" smtClean="0"/>
              <a:t>苏格拉底式</a:t>
            </a:r>
            <a:r>
              <a:rPr lang="en-US" altLang="zh-CN" sz="2400" dirty="0" smtClean="0"/>
              <a:t>(Socratic), </a:t>
            </a:r>
            <a:r>
              <a:rPr lang="zh-CN" altLang="en-US" sz="2400" dirty="0"/>
              <a:t>或</a:t>
            </a:r>
            <a:r>
              <a:rPr lang="zh-CN" altLang="en-US" sz="2400" dirty="0" smtClean="0"/>
              <a:t>辩证</a:t>
            </a:r>
            <a:r>
              <a:rPr lang="en-US" altLang="zh-CN" sz="2400" dirty="0" smtClean="0"/>
              <a:t> (dialectical) </a:t>
            </a:r>
            <a:r>
              <a:rPr lang="zh-CN" altLang="en-US" sz="2400" dirty="0" smtClean="0"/>
              <a:t>的，探究</a:t>
            </a:r>
            <a:r>
              <a:rPr lang="zh-CN" altLang="en-US" sz="2400" dirty="0"/>
              <a:t>方法 </a:t>
            </a:r>
            <a:r>
              <a:rPr lang="en-US" altLang="zh-CN" sz="2400" dirty="0" smtClean="0"/>
              <a:t>(</a:t>
            </a:r>
            <a:r>
              <a:rPr lang="zh-CN" altLang="en-US" sz="2400" dirty="0" smtClean="0"/>
              <a:t>学美德</a:t>
            </a:r>
            <a:r>
              <a:rPr lang="en-US" altLang="zh-CN" sz="2400" dirty="0" smtClean="0"/>
              <a:t>)</a:t>
            </a:r>
            <a:r>
              <a:rPr lang="zh-CN" altLang="en-US" sz="2400" dirty="0"/>
              <a:t>。</a:t>
            </a:r>
          </a:p>
          <a:p>
            <a:pPr lvl="1">
              <a:lnSpc>
                <a:spcPct val="110000"/>
              </a:lnSpc>
            </a:pPr>
            <a:r>
              <a:rPr lang="zh-CN" altLang="en-US" sz="2000" dirty="0"/>
              <a:t>不是</a:t>
            </a:r>
            <a:r>
              <a:rPr lang="zh-CN" altLang="en-US" sz="2000" dirty="0" smtClean="0"/>
              <a:t>关于一个研究主题，而是如何看问题</a:t>
            </a:r>
            <a:endParaRPr lang="en-US" altLang="zh-CN" sz="2000" dirty="0" smtClean="0"/>
          </a:p>
          <a:p>
            <a:pPr lvl="1">
              <a:lnSpc>
                <a:spcPct val="110000"/>
              </a:lnSpc>
            </a:pPr>
            <a:r>
              <a:rPr lang="zh-CN" altLang="en-US" sz="2000" dirty="0" smtClean="0"/>
              <a:t>不</a:t>
            </a:r>
            <a:r>
              <a:rPr lang="zh-CN" altLang="en-US" sz="2000" dirty="0"/>
              <a:t>是关于一</a:t>
            </a:r>
            <a:r>
              <a:rPr lang="zh-CN" altLang="en-US" sz="2000" dirty="0" smtClean="0"/>
              <a:t>个特定</a:t>
            </a:r>
            <a:r>
              <a:rPr lang="zh-CN" altLang="en-US" sz="2000" dirty="0"/>
              <a:t>观点或谁是正确的</a:t>
            </a:r>
          </a:p>
          <a:p>
            <a:pPr lvl="1">
              <a:lnSpc>
                <a:spcPct val="110000"/>
              </a:lnSpc>
            </a:pPr>
            <a:r>
              <a:rPr lang="zh-CN" altLang="en-US" sz="2000" dirty="0" smtClean="0"/>
              <a:t>是</a:t>
            </a:r>
            <a:r>
              <a:rPr lang="zh-CN" altLang="en-US" sz="2000" dirty="0"/>
              <a:t>批判、自我</a:t>
            </a:r>
            <a:r>
              <a:rPr lang="zh-CN" altLang="en-US" sz="2000" dirty="0" smtClean="0"/>
              <a:t>批判</a:t>
            </a:r>
            <a:endParaRPr lang="zh-CN" altLang="en-US" sz="2000" dirty="0"/>
          </a:p>
          <a:p>
            <a:pPr>
              <a:lnSpc>
                <a:spcPct val="110000"/>
              </a:lnSpc>
            </a:pPr>
            <a:r>
              <a:rPr lang="zh-CN" altLang="en-US" sz="2400" dirty="0"/>
              <a:t>中国和印度发展的哲学也采用了同样的方法</a:t>
            </a:r>
          </a:p>
          <a:p>
            <a:pPr>
              <a:lnSpc>
                <a:spcPct val="110000"/>
              </a:lnSpc>
            </a:pPr>
            <a:r>
              <a:rPr lang="zh-CN" altLang="en-US" sz="2400" dirty="0" smtClean="0"/>
              <a:t>哲学大约包含三大问题</a:t>
            </a:r>
            <a:endParaRPr lang="en-US" altLang="zh-CN" sz="2400" dirty="0" smtClean="0"/>
          </a:p>
          <a:p>
            <a:pPr lvl="1">
              <a:lnSpc>
                <a:spcPct val="110000"/>
              </a:lnSpc>
            </a:pPr>
            <a:r>
              <a:rPr lang="zh-CN" altLang="en-US" sz="2000" dirty="0" smtClean="0"/>
              <a:t>知识（</a:t>
            </a:r>
            <a:r>
              <a:rPr lang="en-US" altLang="zh-CN" sz="2000" dirty="0" smtClean="0"/>
              <a:t>knowledge</a:t>
            </a:r>
            <a:r>
              <a:rPr lang="zh-CN" altLang="en-US" sz="2000" dirty="0" smtClean="0"/>
              <a:t>）问题</a:t>
            </a:r>
            <a:r>
              <a:rPr lang="en-US" altLang="zh-CN" sz="2000" dirty="0" smtClean="0"/>
              <a:t>: </a:t>
            </a:r>
            <a:r>
              <a:rPr lang="zh-CN" altLang="en-US" sz="2000" dirty="0" smtClean="0"/>
              <a:t>如何</a:t>
            </a:r>
            <a:r>
              <a:rPr lang="zh-CN" altLang="en-US" sz="2000" dirty="0"/>
              <a:t>可以获得</a:t>
            </a:r>
            <a:r>
              <a:rPr lang="zh-CN" altLang="en-US" sz="2000" dirty="0" smtClean="0"/>
              <a:t>知识？</a:t>
            </a:r>
            <a:endParaRPr lang="en-US" altLang="zh-CN" sz="2000" dirty="0" smtClean="0"/>
          </a:p>
          <a:p>
            <a:pPr lvl="1">
              <a:lnSpc>
                <a:spcPct val="110000"/>
              </a:lnSpc>
            </a:pPr>
            <a:r>
              <a:rPr lang="zh-CN" altLang="en-US" sz="2000" dirty="0" smtClean="0"/>
              <a:t>行为（</a:t>
            </a:r>
            <a:r>
              <a:rPr lang="en-US" altLang="zh-CN" sz="2000" dirty="0" smtClean="0"/>
              <a:t>conduct</a:t>
            </a:r>
            <a:r>
              <a:rPr lang="zh-CN" altLang="en-US" sz="2000" dirty="0" smtClean="0"/>
              <a:t>）问题</a:t>
            </a:r>
            <a:r>
              <a:rPr lang="en-US" altLang="zh-CN" sz="2000" dirty="0" smtClean="0"/>
              <a:t>: </a:t>
            </a:r>
            <a:r>
              <a:rPr lang="zh-CN" altLang="en-US" sz="2000" dirty="0" smtClean="0"/>
              <a:t>什么是正确</a:t>
            </a:r>
            <a:r>
              <a:rPr lang="en-US" altLang="zh-CN" sz="2000" dirty="0" smtClean="0"/>
              <a:t>/</a:t>
            </a:r>
            <a:r>
              <a:rPr lang="zh-CN" altLang="en-US" sz="2000" dirty="0" smtClean="0"/>
              <a:t>错误</a:t>
            </a:r>
            <a:r>
              <a:rPr lang="en-US" altLang="zh-CN" sz="2000" dirty="0" smtClean="0"/>
              <a:t>, </a:t>
            </a:r>
            <a:r>
              <a:rPr lang="zh-CN" altLang="en-US" sz="2000" dirty="0" smtClean="0"/>
              <a:t>好</a:t>
            </a:r>
            <a:r>
              <a:rPr lang="en-US" altLang="zh-CN" sz="2000" dirty="0" smtClean="0"/>
              <a:t>/</a:t>
            </a:r>
            <a:r>
              <a:rPr lang="zh-CN" altLang="en-US" sz="2000" dirty="0" smtClean="0"/>
              <a:t>坏</a:t>
            </a:r>
            <a:r>
              <a:rPr lang="en-US" altLang="zh-CN" sz="2000" dirty="0" smtClean="0"/>
              <a:t>, </a:t>
            </a:r>
            <a:r>
              <a:rPr lang="zh-CN" altLang="en-US" sz="2000" dirty="0" smtClean="0"/>
              <a:t>美丽</a:t>
            </a:r>
            <a:r>
              <a:rPr lang="en-US" altLang="zh-CN" sz="2000" dirty="0" smtClean="0"/>
              <a:t>/</a:t>
            </a:r>
            <a:r>
              <a:rPr lang="zh-CN" altLang="en-US" sz="2000" dirty="0" smtClean="0"/>
              <a:t>丑陋？</a:t>
            </a:r>
          </a:p>
          <a:p>
            <a:pPr lvl="1">
              <a:lnSpc>
                <a:spcPct val="110000"/>
              </a:lnSpc>
            </a:pPr>
            <a:r>
              <a:rPr lang="zh-CN" altLang="en-US" sz="2000" dirty="0" smtClean="0"/>
              <a:t>治理（</a:t>
            </a:r>
            <a:r>
              <a:rPr lang="en-US" altLang="zh-CN" sz="2000" dirty="0" smtClean="0"/>
              <a:t>governance</a:t>
            </a:r>
            <a:r>
              <a:rPr lang="zh-CN" altLang="en-US" sz="2000" dirty="0" smtClean="0"/>
              <a:t>）问题</a:t>
            </a:r>
            <a:r>
              <a:rPr lang="en-US" altLang="zh-CN" sz="2000" dirty="0"/>
              <a:t>: </a:t>
            </a:r>
            <a:r>
              <a:rPr lang="zh-CN" altLang="en-US" sz="2000" dirty="0"/>
              <a:t>政府的最佳形式是什么？</a:t>
            </a:r>
          </a:p>
          <a:p>
            <a:pPr>
              <a:lnSpc>
                <a:spcPct val="110000"/>
              </a:lnSpc>
            </a:pPr>
            <a:r>
              <a:rPr lang="zh-CN" altLang="en-US" sz="2400" dirty="0" smtClean="0"/>
              <a:t>这三个问题的顺序与社会文明发展步伐相关</a:t>
            </a:r>
            <a:endParaRPr lang="en-US" altLang="zh-CN" sz="2400" dirty="0" smtClean="0"/>
          </a:p>
          <a:p>
            <a:pPr>
              <a:lnSpc>
                <a:spcPct val="110000"/>
              </a:lnSpc>
            </a:pPr>
            <a:r>
              <a:rPr lang="zh-CN" altLang="en-US" sz="2400" dirty="0" smtClean="0"/>
              <a:t>科学家主要关心讨论知识问题</a:t>
            </a:r>
            <a:endParaRPr lang="en-US" altLang="zh-CN" sz="2400" dirty="0"/>
          </a:p>
        </p:txBody>
      </p:sp>
    </p:spTree>
    <p:extLst>
      <p:ext uri="{BB962C8B-B14F-4D97-AF65-F5344CB8AC3E}">
        <p14:creationId xmlns:p14="http://schemas.microsoft.com/office/powerpoint/2010/main" val="3932457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915" y="112983"/>
            <a:ext cx="7886700" cy="487907"/>
          </a:xfrm>
        </p:spPr>
        <p:txBody>
          <a:bodyPr>
            <a:noAutofit/>
          </a:bodyPr>
          <a:lstStyle/>
          <a:p>
            <a:pPr algn="ctr"/>
            <a:r>
              <a:rPr lang="zh-CN" altLang="en-US" sz="3200" b="1" dirty="0" smtClean="0"/>
              <a:t>知识 （</a:t>
            </a:r>
            <a:r>
              <a:rPr lang="en-US" sz="3200" b="1" dirty="0" smtClean="0"/>
              <a:t>Knowledge</a:t>
            </a:r>
            <a:r>
              <a:rPr lang="zh-CN" altLang="en-US" sz="3200" b="1" dirty="0" smtClean="0"/>
              <a:t>）</a:t>
            </a:r>
            <a:endParaRPr lang="en-US" sz="3200" dirty="0"/>
          </a:p>
        </p:txBody>
      </p:sp>
      <p:sp>
        <p:nvSpPr>
          <p:cNvPr id="3" name="Content Placeholder 2"/>
          <p:cNvSpPr>
            <a:spLocks noGrp="1"/>
          </p:cNvSpPr>
          <p:nvPr>
            <p:ph idx="1"/>
          </p:nvPr>
        </p:nvSpPr>
        <p:spPr>
          <a:xfrm>
            <a:off x="21265" y="600890"/>
            <a:ext cx="9143999" cy="6257110"/>
          </a:xfrm>
        </p:spPr>
        <p:txBody>
          <a:bodyPr>
            <a:noAutofit/>
          </a:bodyPr>
          <a:lstStyle/>
          <a:p>
            <a:pPr>
              <a:lnSpc>
                <a:spcPct val="100000"/>
              </a:lnSpc>
            </a:pPr>
            <a:r>
              <a:rPr lang="zh-CN" altLang="en-US" sz="2400" dirty="0" smtClean="0"/>
              <a:t>三种知识</a:t>
            </a:r>
            <a:r>
              <a:rPr lang="zh-CN" altLang="en-US" sz="2400" dirty="0"/>
              <a:t>的类型</a:t>
            </a:r>
            <a:r>
              <a:rPr lang="en-US" altLang="zh-CN" sz="2400" dirty="0"/>
              <a:t>: </a:t>
            </a:r>
            <a:endParaRPr lang="en-US" altLang="zh-CN" sz="2400" dirty="0" smtClean="0"/>
          </a:p>
          <a:p>
            <a:pPr lvl="1">
              <a:lnSpc>
                <a:spcPct val="100000"/>
              </a:lnSpc>
            </a:pPr>
            <a:r>
              <a:rPr lang="zh-CN" altLang="en-US" sz="2000" dirty="0" smtClean="0"/>
              <a:t>知识</a:t>
            </a:r>
            <a:r>
              <a:rPr lang="en-US" altLang="zh-CN" sz="2000" dirty="0" smtClean="0"/>
              <a:t>--</a:t>
            </a:r>
            <a:r>
              <a:rPr lang="zh-CN" altLang="en-US" sz="2000" dirty="0" smtClean="0"/>
              <a:t>那 </a:t>
            </a:r>
            <a:r>
              <a:rPr lang="en-US" altLang="zh-CN" sz="2000" dirty="0" smtClean="0"/>
              <a:t>(knowledge—that): </a:t>
            </a:r>
            <a:r>
              <a:rPr lang="zh-CN" altLang="en-US" sz="2000" dirty="0" smtClean="0"/>
              <a:t>事实 （历史，地理，，，）</a:t>
            </a:r>
            <a:endParaRPr lang="en-US" altLang="zh-CN" sz="2000" dirty="0"/>
          </a:p>
          <a:p>
            <a:pPr lvl="1">
              <a:lnSpc>
                <a:spcPct val="100000"/>
              </a:lnSpc>
            </a:pPr>
            <a:r>
              <a:rPr lang="zh-CN" altLang="en-US" sz="2000" dirty="0" smtClean="0"/>
              <a:t>知识</a:t>
            </a:r>
            <a:r>
              <a:rPr lang="en-US" altLang="zh-CN" sz="2000" dirty="0" smtClean="0"/>
              <a:t>—</a:t>
            </a:r>
            <a:r>
              <a:rPr lang="zh-CN" altLang="en-US" sz="2000" dirty="0" smtClean="0"/>
              <a:t>怎样</a:t>
            </a:r>
            <a:r>
              <a:rPr lang="en-US" altLang="zh-CN" sz="2000" dirty="0" smtClean="0"/>
              <a:t>(knowledge—how): </a:t>
            </a:r>
            <a:r>
              <a:rPr lang="zh-CN" altLang="en-US" sz="2000" dirty="0" smtClean="0"/>
              <a:t>技能</a:t>
            </a:r>
            <a:r>
              <a:rPr lang="en-US" altLang="zh-CN" sz="2000" dirty="0" smtClean="0"/>
              <a:t> (</a:t>
            </a:r>
            <a:r>
              <a:rPr lang="zh-CN" altLang="en-US" sz="2000" dirty="0" smtClean="0"/>
              <a:t>包括算数技能）</a:t>
            </a:r>
            <a:endParaRPr lang="en-US" altLang="zh-CN" sz="2000" dirty="0" smtClean="0"/>
          </a:p>
          <a:p>
            <a:pPr lvl="1">
              <a:lnSpc>
                <a:spcPct val="100000"/>
              </a:lnSpc>
            </a:pPr>
            <a:r>
              <a:rPr lang="zh-CN" altLang="en-US" sz="2000" dirty="0" smtClean="0"/>
              <a:t>知识</a:t>
            </a:r>
            <a:r>
              <a:rPr lang="en-US" altLang="zh-CN" sz="2000" dirty="0" smtClean="0"/>
              <a:t>--</a:t>
            </a:r>
            <a:r>
              <a:rPr lang="zh-CN" altLang="en-US" sz="2000" dirty="0" smtClean="0"/>
              <a:t>理解</a:t>
            </a:r>
            <a:r>
              <a:rPr lang="en-US" altLang="zh-CN" sz="2000" dirty="0" smtClean="0"/>
              <a:t> (knowledge—understanding): </a:t>
            </a:r>
            <a:r>
              <a:rPr lang="zh-CN" altLang="en-US" sz="2000" dirty="0" smtClean="0"/>
              <a:t>例如：数学应用题，与科学有关</a:t>
            </a:r>
            <a:endParaRPr lang="en-US" altLang="zh-CN" sz="2000" dirty="0"/>
          </a:p>
          <a:p>
            <a:pPr lvl="1">
              <a:lnSpc>
                <a:spcPct val="100000"/>
              </a:lnSpc>
            </a:pPr>
            <a:r>
              <a:rPr lang="zh-CN" altLang="en-US" sz="2000" dirty="0" smtClean="0"/>
              <a:t>一些</a:t>
            </a:r>
            <a:r>
              <a:rPr lang="zh-CN" altLang="en-US" sz="2000" dirty="0"/>
              <a:t>知识</a:t>
            </a:r>
            <a:r>
              <a:rPr lang="zh-CN" altLang="en-US" sz="2000" dirty="0" smtClean="0"/>
              <a:t>可以容易地测试它</a:t>
            </a:r>
            <a:r>
              <a:rPr lang="zh-CN" altLang="en-US" sz="2000" dirty="0"/>
              <a:t>的</a:t>
            </a:r>
            <a:r>
              <a:rPr lang="zh-CN" altLang="en-US" sz="2000" dirty="0" smtClean="0"/>
              <a:t>真伪性</a:t>
            </a:r>
            <a:r>
              <a:rPr lang="en-US" altLang="zh-CN" sz="2000" dirty="0"/>
              <a:t>, </a:t>
            </a:r>
            <a:r>
              <a:rPr lang="zh-CN" altLang="en-US" sz="2000" dirty="0"/>
              <a:t>但有些不</a:t>
            </a:r>
            <a:r>
              <a:rPr lang="zh-CN" altLang="en-US" sz="2000" dirty="0" smtClean="0"/>
              <a:t>能，特别是“理解”</a:t>
            </a:r>
            <a:endParaRPr lang="zh-CN" altLang="en-US" sz="2000" dirty="0"/>
          </a:p>
          <a:p>
            <a:pPr>
              <a:lnSpc>
                <a:spcPct val="100000"/>
              </a:lnSpc>
            </a:pPr>
            <a:r>
              <a:rPr lang="zh-CN" altLang="en-US" sz="2400" dirty="0" smtClean="0"/>
              <a:t>知识</a:t>
            </a:r>
            <a:r>
              <a:rPr lang="en-US" altLang="zh-CN" sz="2400" dirty="0" smtClean="0"/>
              <a:t>--</a:t>
            </a:r>
            <a:r>
              <a:rPr lang="zh-CN" altLang="en-US" sz="2400" dirty="0" smtClean="0"/>
              <a:t>理解</a:t>
            </a:r>
            <a:r>
              <a:rPr lang="en-US" altLang="zh-CN" sz="2400" dirty="0" smtClean="0"/>
              <a:t> </a:t>
            </a:r>
            <a:r>
              <a:rPr lang="zh-CN" altLang="en-US" sz="2400" dirty="0" smtClean="0"/>
              <a:t>会错误</a:t>
            </a:r>
            <a:r>
              <a:rPr lang="zh-CN" altLang="en-US" sz="2400" dirty="0"/>
              <a:t>吗？如何</a:t>
            </a:r>
            <a:r>
              <a:rPr lang="zh-CN" altLang="en-US" sz="2400" dirty="0" smtClean="0"/>
              <a:t>知道“理解”不是错的？</a:t>
            </a:r>
            <a:endParaRPr lang="zh-CN" altLang="en-US" sz="2400" dirty="0"/>
          </a:p>
          <a:p>
            <a:pPr>
              <a:lnSpc>
                <a:spcPct val="100000"/>
              </a:lnSpc>
            </a:pPr>
            <a:r>
              <a:rPr lang="zh-CN" altLang="en-US" sz="2400" b="1" dirty="0" smtClean="0"/>
              <a:t>真理</a:t>
            </a:r>
            <a:r>
              <a:rPr lang="zh-CN" altLang="en-US" sz="2400" dirty="0" smtClean="0"/>
              <a:t> </a:t>
            </a:r>
            <a:r>
              <a:rPr lang="en-US" altLang="zh-CN" sz="2400" dirty="0" smtClean="0"/>
              <a:t>(Truth</a:t>
            </a:r>
            <a:r>
              <a:rPr lang="zh-CN" altLang="en-US" sz="2400" dirty="0" smtClean="0"/>
              <a:t>，真，真实</a:t>
            </a:r>
            <a:r>
              <a:rPr lang="en-US" altLang="zh-CN" sz="2400" dirty="0" smtClean="0"/>
              <a:t>): </a:t>
            </a:r>
            <a:r>
              <a:rPr lang="zh-CN" altLang="en-US" sz="2400" dirty="0" smtClean="0"/>
              <a:t>客观外在</a:t>
            </a:r>
            <a:r>
              <a:rPr lang="zh-CN" altLang="en-US" sz="2400" dirty="0"/>
              <a:t>的、不能是虚假</a:t>
            </a:r>
            <a:r>
              <a:rPr lang="zh-CN" altLang="en-US" sz="2400" dirty="0" smtClean="0"/>
              <a:t>的</a:t>
            </a:r>
            <a:r>
              <a:rPr lang="en-US" altLang="zh-CN" sz="2400" dirty="0" smtClean="0"/>
              <a:t>(</a:t>
            </a:r>
            <a:r>
              <a:rPr lang="zh-CN" altLang="en-US" sz="2400" dirty="0" smtClean="0"/>
              <a:t>不用被检验）</a:t>
            </a:r>
            <a:endParaRPr lang="zh-CN" altLang="en-US" sz="2400" dirty="0"/>
          </a:p>
          <a:p>
            <a:r>
              <a:rPr lang="zh-CN" altLang="en-US" sz="2400" b="1" dirty="0" smtClean="0"/>
              <a:t>信念</a:t>
            </a:r>
            <a:r>
              <a:rPr lang="en-US" altLang="zh-CN" sz="2400" dirty="0" smtClean="0"/>
              <a:t> (Belief): </a:t>
            </a:r>
            <a:r>
              <a:rPr lang="zh-CN" altLang="en-US" sz="2400" dirty="0" smtClean="0"/>
              <a:t>主观的，（需要被检验）</a:t>
            </a:r>
            <a:endParaRPr lang="en-US" altLang="zh-CN" sz="2400" dirty="0" smtClean="0"/>
          </a:p>
          <a:p>
            <a:pPr marL="685800" lvl="2">
              <a:spcBef>
                <a:spcPts val="1000"/>
              </a:spcBef>
            </a:pPr>
            <a:r>
              <a:rPr lang="zh-CN" altLang="en-US" dirty="0"/>
              <a:t>信念可以改变</a:t>
            </a:r>
            <a:r>
              <a:rPr lang="en-US" altLang="zh-CN" dirty="0"/>
              <a:t>, </a:t>
            </a:r>
            <a:r>
              <a:rPr lang="zh-CN" altLang="en-US" dirty="0"/>
              <a:t>对科学家来说很重要。 </a:t>
            </a:r>
            <a:endParaRPr lang="en-US" altLang="zh-CN" sz="2400" dirty="0" smtClean="0"/>
          </a:p>
          <a:p>
            <a:r>
              <a:rPr lang="zh-CN" altLang="en-US" sz="2400" b="1" dirty="0" smtClean="0"/>
              <a:t>验证</a:t>
            </a:r>
            <a:r>
              <a:rPr lang="en-US" altLang="zh-CN" sz="2400" dirty="0" smtClean="0"/>
              <a:t>(Justification): </a:t>
            </a:r>
            <a:r>
              <a:rPr lang="zh-CN" altLang="en-US" sz="2400" dirty="0" smtClean="0"/>
              <a:t>证明信念与真理相符的过程</a:t>
            </a:r>
            <a:endParaRPr lang="en-US" altLang="zh-CN" sz="2400" dirty="0" smtClean="0"/>
          </a:p>
          <a:p>
            <a:pPr lvl="1"/>
            <a:r>
              <a:rPr lang="zh-CN" altLang="en-US" sz="2000" dirty="0"/>
              <a:t>验证可能，也可能根本不，与待证的真理相关</a:t>
            </a:r>
          </a:p>
          <a:p>
            <a:pPr lvl="1"/>
            <a:r>
              <a:rPr lang="zh-CN" altLang="en-US" sz="2000" dirty="0"/>
              <a:t>验证也取决于个人的经验、方法、环境条件</a:t>
            </a:r>
            <a:endParaRPr lang="en-US" altLang="zh-CN" sz="2000" dirty="0"/>
          </a:p>
          <a:p>
            <a:pPr lvl="1"/>
            <a:r>
              <a:rPr lang="zh-CN" altLang="en-US" sz="2000" dirty="0"/>
              <a:t>验证可能包括缺陷</a:t>
            </a:r>
            <a:r>
              <a:rPr lang="en-US" altLang="zh-CN" sz="2000" dirty="0"/>
              <a:t>, </a:t>
            </a:r>
            <a:r>
              <a:rPr lang="zh-CN" altLang="en-US" sz="2000" dirty="0"/>
              <a:t>或者可能被</a:t>
            </a:r>
            <a:r>
              <a:rPr lang="zh-CN" altLang="en-US" sz="2000" dirty="0" smtClean="0"/>
              <a:t>证伪</a:t>
            </a:r>
            <a:endParaRPr lang="en-US" altLang="zh-CN" sz="2400" b="1" dirty="0"/>
          </a:p>
          <a:p>
            <a:r>
              <a:rPr lang="zh-CN" altLang="en-US" sz="2400" b="1" dirty="0" smtClean="0"/>
              <a:t>知识</a:t>
            </a:r>
            <a:r>
              <a:rPr lang="en-US" altLang="zh-CN" sz="2400" dirty="0" smtClean="0"/>
              <a:t>(knowledge): </a:t>
            </a:r>
            <a:r>
              <a:rPr lang="zh-CN" altLang="en-US" sz="2400" dirty="0" smtClean="0"/>
              <a:t>经受长时间大范围验证</a:t>
            </a:r>
            <a:r>
              <a:rPr lang="zh-CN" altLang="en-US" sz="2400" dirty="0"/>
              <a:t>为真实的信念的集合</a:t>
            </a:r>
          </a:p>
          <a:p>
            <a:endParaRPr lang="zh-CN" altLang="en-US" sz="2400" dirty="0" smtClean="0"/>
          </a:p>
        </p:txBody>
      </p:sp>
    </p:spTree>
    <p:extLst>
      <p:ext uri="{BB962C8B-B14F-4D97-AF65-F5344CB8AC3E}">
        <p14:creationId xmlns:p14="http://schemas.microsoft.com/office/powerpoint/2010/main" val="2769366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48200"/>
            <a:ext cx="9144000" cy="6309799"/>
          </a:xfrm>
        </p:spPr>
        <p:txBody>
          <a:bodyPr>
            <a:noAutofit/>
          </a:bodyPr>
          <a:lstStyle/>
          <a:p>
            <a:pPr>
              <a:lnSpc>
                <a:spcPct val="100000"/>
              </a:lnSpc>
              <a:spcBef>
                <a:spcPts val="400"/>
              </a:spcBef>
            </a:pPr>
            <a:r>
              <a:rPr lang="zh-CN" altLang="en-US" sz="2200" dirty="0" smtClean="0"/>
              <a:t>研究</a:t>
            </a:r>
            <a:r>
              <a:rPr lang="zh-CN" altLang="en-US" sz="2200" dirty="0"/>
              <a:t>科学</a:t>
            </a:r>
            <a:r>
              <a:rPr lang="zh-CN" altLang="en-US" sz="2200" dirty="0" smtClean="0"/>
              <a:t>的</a:t>
            </a:r>
            <a:r>
              <a:rPr lang="zh-CN" altLang="en-US" sz="2200" b="1" dirty="0"/>
              <a:t>基础</a:t>
            </a:r>
            <a:r>
              <a:rPr lang="zh-CN" altLang="en-US" sz="2200" dirty="0"/>
              <a:t>、</a:t>
            </a:r>
            <a:r>
              <a:rPr lang="zh-CN" altLang="en-US" sz="2200" b="1" dirty="0"/>
              <a:t>方法</a:t>
            </a:r>
            <a:r>
              <a:rPr lang="zh-CN" altLang="en-US" sz="2200" dirty="0"/>
              <a:t>、</a:t>
            </a:r>
            <a:r>
              <a:rPr lang="zh-CN" altLang="en-US" sz="2200" b="1" dirty="0"/>
              <a:t>含义</a:t>
            </a:r>
            <a:r>
              <a:rPr lang="zh-CN" altLang="en-US" sz="2200" b="1" dirty="0" smtClean="0"/>
              <a:t>本性</a:t>
            </a:r>
            <a:r>
              <a:rPr lang="zh-CN" altLang="en-US" sz="2200" dirty="0"/>
              <a:t>、科学理论的结构、科学解释、科学</a:t>
            </a:r>
            <a:r>
              <a:rPr lang="zh-CN" altLang="en-US" sz="2200" b="1" dirty="0"/>
              <a:t>检验</a:t>
            </a:r>
            <a:r>
              <a:rPr lang="zh-CN" altLang="en-US" sz="2200" dirty="0"/>
              <a:t>、科学</a:t>
            </a:r>
            <a:r>
              <a:rPr lang="zh-CN" altLang="en-US" sz="2200" b="1" dirty="0"/>
              <a:t>观察与理论的关系</a:t>
            </a:r>
            <a:r>
              <a:rPr lang="zh-CN" altLang="en-US" sz="2200" dirty="0"/>
              <a:t>、科学</a:t>
            </a:r>
            <a:r>
              <a:rPr lang="zh-CN" altLang="en-US" sz="2200" b="1" dirty="0"/>
              <a:t>理论的选择</a:t>
            </a:r>
            <a:r>
              <a:rPr lang="zh-CN" altLang="en-US" sz="2200" dirty="0"/>
              <a:t>等</a:t>
            </a:r>
            <a:endParaRPr lang="en-US" altLang="zh-CN" sz="2200" dirty="0"/>
          </a:p>
          <a:p>
            <a:pPr>
              <a:lnSpc>
                <a:spcPct val="100000"/>
              </a:lnSpc>
              <a:spcBef>
                <a:spcPts val="400"/>
              </a:spcBef>
            </a:pPr>
            <a:r>
              <a:rPr lang="zh-CN" altLang="en-US" sz="2200" dirty="0" smtClean="0"/>
              <a:t>认识论 </a:t>
            </a:r>
            <a:r>
              <a:rPr lang="zh-CN" altLang="en-US" sz="2200" dirty="0"/>
              <a:t>（</a:t>
            </a:r>
            <a:r>
              <a:rPr lang="en-US" sz="2200" b="1" dirty="0" smtClean="0"/>
              <a:t>Epistemology</a:t>
            </a:r>
            <a:r>
              <a:rPr lang="en-US" altLang="zh-CN" sz="2200" b="1" dirty="0" smtClean="0"/>
              <a:t>=theory of knowledge=</a:t>
            </a:r>
            <a:r>
              <a:rPr lang="zh-CN" altLang="en-US" sz="2200" b="1" dirty="0" smtClean="0"/>
              <a:t>知识哲学</a:t>
            </a:r>
            <a:r>
              <a:rPr lang="en-US" altLang="zh-CN" sz="2200" dirty="0" smtClean="0"/>
              <a:t>) </a:t>
            </a:r>
          </a:p>
          <a:p>
            <a:pPr>
              <a:lnSpc>
                <a:spcPct val="100000"/>
              </a:lnSpc>
              <a:spcBef>
                <a:spcPts val="400"/>
              </a:spcBef>
            </a:pPr>
            <a:r>
              <a:rPr lang="zh-CN" altLang="en-US" sz="2200" dirty="0"/>
              <a:t>什么是</a:t>
            </a:r>
            <a:r>
              <a:rPr lang="zh-CN" altLang="en-US" sz="2200" b="1" dirty="0"/>
              <a:t>最</a:t>
            </a:r>
            <a:r>
              <a:rPr lang="zh-CN" altLang="en-US" sz="2200" dirty="0"/>
              <a:t>真实的？</a:t>
            </a:r>
            <a:r>
              <a:rPr lang="en-US" altLang="zh-CN" sz="2200" dirty="0"/>
              <a:t>(</a:t>
            </a:r>
            <a:r>
              <a:rPr lang="zh-CN" altLang="en-US" sz="2200" dirty="0" smtClean="0"/>
              <a:t>知识是</a:t>
            </a:r>
            <a:r>
              <a:rPr lang="zh-CN" altLang="en-US" sz="2200" dirty="0"/>
              <a:t>最真实信念的集合，最接近真理</a:t>
            </a:r>
            <a:r>
              <a:rPr lang="en-US" altLang="zh-CN" sz="2200" dirty="0"/>
              <a:t>)</a:t>
            </a:r>
          </a:p>
          <a:p>
            <a:pPr>
              <a:lnSpc>
                <a:spcPct val="100000"/>
              </a:lnSpc>
              <a:spcBef>
                <a:spcPts val="400"/>
              </a:spcBef>
            </a:pPr>
            <a:r>
              <a:rPr lang="zh-CN" altLang="en-US" sz="2200" dirty="0"/>
              <a:t>获取知识的两种系统方法</a:t>
            </a:r>
          </a:p>
          <a:p>
            <a:pPr lvl="1">
              <a:lnSpc>
                <a:spcPct val="100000"/>
              </a:lnSpc>
            </a:pPr>
            <a:r>
              <a:rPr lang="zh-CN" altLang="en-US" sz="2000" dirty="0"/>
              <a:t>观测 </a:t>
            </a:r>
            <a:r>
              <a:rPr lang="en-US" altLang="zh-CN" sz="2000" dirty="0"/>
              <a:t>observations (</a:t>
            </a:r>
            <a:r>
              <a:rPr lang="zh-CN" altLang="en-US" sz="2000" dirty="0"/>
              <a:t>包括实验</a:t>
            </a:r>
            <a:r>
              <a:rPr lang="en-US" altLang="zh-CN" sz="2000" dirty="0"/>
              <a:t>: </a:t>
            </a:r>
            <a:r>
              <a:rPr lang="zh-CN" altLang="en-US" sz="2000" dirty="0"/>
              <a:t>有计划有控制的</a:t>
            </a:r>
            <a:r>
              <a:rPr lang="en-US" altLang="zh-CN" sz="2000" dirty="0"/>
              <a:t>)</a:t>
            </a:r>
          </a:p>
          <a:p>
            <a:pPr lvl="1">
              <a:lnSpc>
                <a:spcPct val="100000"/>
              </a:lnSpc>
            </a:pPr>
            <a:r>
              <a:rPr lang="zh-CN" altLang="en-US" sz="2000" dirty="0"/>
              <a:t>概念化</a:t>
            </a:r>
            <a:r>
              <a:rPr lang="en-US" altLang="zh-CN" sz="2000" dirty="0"/>
              <a:t> conceptualization</a:t>
            </a:r>
            <a:r>
              <a:rPr lang="zh-CN" altLang="en-US" sz="2000" dirty="0"/>
              <a:t>（理论</a:t>
            </a:r>
            <a:r>
              <a:rPr lang="zh-CN" altLang="en-US" sz="2000" dirty="0" smtClean="0"/>
              <a:t>）</a:t>
            </a:r>
            <a:endParaRPr lang="en-US" altLang="zh-CN" sz="2000" dirty="0" smtClean="0"/>
          </a:p>
          <a:p>
            <a:pPr marL="342900" lvl="1" indent="-342900">
              <a:lnSpc>
                <a:spcPct val="100000"/>
              </a:lnSpc>
              <a:spcBef>
                <a:spcPts val="1000"/>
              </a:spcBef>
              <a:buFont typeface="Arial" charset="0"/>
              <a:buChar char="•"/>
            </a:pPr>
            <a:r>
              <a:rPr lang="zh-CN" altLang="en-US" sz="2200" dirty="0" smtClean="0"/>
              <a:t>如果理论与观测不一致</a:t>
            </a:r>
            <a:r>
              <a:rPr lang="en-US" altLang="zh-CN" sz="2200" dirty="0" smtClean="0"/>
              <a:t>,</a:t>
            </a:r>
            <a:r>
              <a:rPr lang="zh-CN" altLang="en-US" sz="2200" dirty="0" smtClean="0"/>
              <a:t>观测本身是真实的</a:t>
            </a:r>
            <a:r>
              <a:rPr lang="en-US" altLang="zh-CN" sz="2200" dirty="0" smtClean="0"/>
              <a:t> (truth)</a:t>
            </a:r>
            <a:r>
              <a:rPr lang="zh-CN" altLang="en-US" sz="2200" dirty="0" smtClean="0"/>
              <a:t>，对观测的解释可错</a:t>
            </a:r>
            <a:endParaRPr lang="en-US" altLang="zh-CN" sz="2200" dirty="0" smtClean="0"/>
          </a:p>
          <a:p>
            <a:pPr marL="0" lvl="1" indent="0">
              <a:lnSpc>
                <a:spcPct val="100000"/>
              </a:lnSpc>
              <a:spcBef>
                <a:spcPts val="1000"/>
              </a:spcBef>
            </a:pPr>
            <a:r>
              <a:rPr lang="zh-CN" altLang="en-US" b="1" dirty="0" smtClean="0"/>
              <a:t>  </a:t>
            </a:r>
            <a:r>
              <a:rPr lang="zh-CN" altLang="en-US" sz="2200" b="1" dirty="0" smtClean="0"/>
              <a:t>证伪</a:t>
            </a:r>
            <a:r>
              <a:rPr lang="zh-CN" altLang="en-US" sz="2200" dirty="0" smtClean="0"/>
              <a:t>：是</a:t>
            </a:r>
            <a:r>
              <a:rPr lang="zh-CN" altLang="en-US" sz="2200" dirty="0"/>
              <a:t>用</a:t>
            </a:r>
            <a:r>
              <a:rPr lang="zh-CN" altLang="en-US" sz="2200" b="1" dirty="0"/>
              <a:t>反证据</a:t>
            </a:r>
            <a:r>
              <a:rPr lang="zh-CN" altLang="en-US" sz="2200" dirty="0"/>
              <a:t>和推理来</a:t>
            </a:r>
            <a:r>
              <a:rPr lang="zh-CN" altLang="en-US" sz="2200" b="1" dirty="0"/>
              <a:t>证明一个</a:t>
            </a:r>
            <a:r>
              <a:rPr lang="zh-CN" altLang="en-US" sz="2200" dirty="0"/>
              <a:t>想法或信念是错</a:t>
            </a:r>
            <a:r>
              <a:rPr lang="zh-CN" altLang="en-US" sz="2200" dirty="0" smtClean="0"/>
              <a:t>的</a:t>
            </a:r>
            <a:endParaRPr lang="zh-CN" altLang="en-US" sz="2200" dirty="0"/>
          </a:p>
          <a:p>
            <a:r>
              <a:rPr lang="zh-CN" altLang="en-US" sz="2200" b="1" dirty="0" smtClean="0"/>
              <a:t>知识</a:t>
            </a:r>
            <a:r>
              <a:rPr lang="en-US" altLang="zh-CN" sz="2200" dirty="0"/>
              <a:t>: </a:t>
            </a:r>
            <a:r>
              <a:rPr lang="zh-CN" altLang="en-US" sz="2200" dirty="0"/>
              <a:t>经受了证伪 </a:t>
            </a:r>
            <a:r>
              <a:rPr lang="en-US" altLang="zh-CN" sz="2200" dirty="0"/>
              <a:t>(falsification)</a:t>
            </a:r>
            <a:r>
              <a:rPr lang="zh-CN" altLang="en-US" sz="2200" dirty="0"/>
              <a:t>过程后验证为真实的信念的集合</a:t>
            </a:r>
          </a:p>
          <a:p>
            <a:pPr lvl="1"/>
            <a:r>
              <a:rPr lang="zh-CN" altLang="en-US" sz="2000" dirty="0" smtClean="0"/>
              <a:t>证实</a:t>
            </a:r>
            <a:r>
              <a:rPr lang="zh-CN" altLang="en-US" sz="2000" dirty="0"/>
              <a:t>通常比较容易</a:t>
            </a:r>
            <a:r>
              <a:rPr lang="en-US" altLang="zh-CN" sz="2000" dirty="0"/>
              <a:t>, </a:t>
            </a:r>
            <a:r>
              <a:rPr lang="zh-CN" altLang="en-US" sz="2000" dirty="0"/>
              <a:t>例如一个想法可以用罕见的事例证实</a:t>
            </a:r>
            <a:r>
              <a:rPr lang="en-US" altLang="zh-CN" sz="2000" dirty="0"/>
              <a:t>(</a:t>
            </a:r>
            <a:r>
              <a:rPr lang="zh-CN" altLang="en-US" sz="2000" dirty="0"/>
              <a:t>弗洛伊德的精神分析理论</a:t>
            </a:r>
            <a:r>
              <a:rPr lang="en-US" altLang="zh-CN" sz="1800" dirty="0"/>
              <a:t>)</a:t>
            </a:r>
          </a:p>
          <a:p>
            <a:pPr lvl="1"/>
            <a:r>
              <a:rPr lang="zh-CN" altLang="en-US" sz="2000" b="1" dirty="0" smtClean="0"/>
              <a:t>知识</a:t>
            </a:r>
            <a:r>
              <a:rPr lang="zh-CN" altLang="en-US" sz="2000" b="1" dirty="0"/>
              <a:t>是主观</a:t>
            </a:r>
            <a:r>
              <a:rPr lang="zh-CN" altLang="en-US" sz="2000" b="1" dirty="0" smtClean="0"/>
              <a:t>的</a:t>
            </a:r>
            <a:r>
              <a:rPr lang="zh-CN" altLang="en-US" sz="2000" dirty="0"/>
              <a:t>，是当前最能反映真理的信念</a:t>
            </a:r>
            <a:r>
              <a:rPr lang="en-US" altLang="zh-CN" sz="2000" dirty="0" smtClean="0"/>
              <a:t>,</a:t>
            </a:r>
            <a:r>
              <a:rPr lang="zh-CN" altLang="en-US" sz="2000" dirty="0" smtClean="0"/>
              <a:t> 不</a:t>
            </a:r>
            <a:r>
              <a:rPr lang="zh-CN" altLang="en-US" sz="2000" dirty="0"/>
              <a:t>是真理本身</a:t>
            </a:r>
            <a:r>
              <a:rPr lang="en-US" altLang="zh-CN" sz="2000" dirty="0"/>
              <a:t>, </a:t>
            </a:r>
            <a:r>
              <a:rPr lang="zh-CN" altLang="en-US" sz="2000" b="1" dirty="0"/>
              <a:t>真理是客观</a:t>
            </a:r>
            <a:r>
              <a:rPr lang="zh-CN" altLang="en-US" sz="2000" b="1" dirty="0" smtClean="0"/>
              <a:t>的</a:t>
            </a:r>
            <a:endParaRPr lang="zh-CN" altLang="en-US" sz="2000" dirty="0"/>
          </a:p>
          <a:p>
            <a:pPr lvl="1"/>
            <a:r>
              <a:rPr lang="zh-CN" altLang="en-US" sz="2000" dirty="0"/>
              <a:t>知识</a:t>
            </a:r>
            <a:r>
              <a:rPr lang="zh-CN" altLang="en-US" sz="2000" dirty="0" smtClean="0"/>
              <a:t>是</a:t>
            </a:r>
            <a:r>
              <a:rPr lang="zh-CN" altLang="en-US" sz="2000" b="1" dirty="0" smtClean="0"/>
              <a:t>迄今</a:t>
            </a:r>
            <a:r>
              <a:rPr lang="zh-CN" altLang="en-US" sz="2000" dirty="0" smtClean="0"/>
              <a:t>能够</a:t>
            </a:r>
            <a:r>
              <a:rPr lang="zh-CN" altLang="en-US" sz="2000" dirty="0"/>
              <a:t>经得起证伪过程的考验（</a:t>
            </a:r>
            <a:r>
              <a:rPr lang="en-US" altLang="zh-CN" sz="2000" dirty="0"/>
              <a:t>Unfalsifiable</a:t>
            </a:r>
            <a:r>
              <a:rPr lang="zh-CN" altLang="en-US" sz="2000" dirty="0"/>
              <a:t>）的信念</a:t>
            </a:r>
            <a:endParaRPr lang="en-US" altLang="zh-CN" sz="2000" dirty="0"/>
          </a:p>
          <a:p>
            <a:pPr lvl="1"/>
            <a:r>
              <a:rPr lang="zh-CN" altLang="en-US" sz="2000" dirty="0"/>
              <a:t>知识</a:t>
            </a:r>
            <a:r>
              <a:rPr lang="zh-CN" altLang="en-US" sz="2000" b="1" dirty="0"/>
              <a:t>今后</a:t>
            </a:r>
            <a:r>
              <a:rPr lang="zh-CN" altLang="en-US" sz="2000" dirty="0"/>
              <a:t>可能被</a:t>
            </a:r>
            <a:r>
              <a:rPr lang="zh-CN" altLang="en-US" sz="2000" dirty="0" smtClean="0"/>
              <a:t>证伪，随着</a:t>
            </a:r>
            <a:r>
              <a:rPr lang="zh-CN" altLang="en-US" sz="2000" dirty="0"/>
              <a:t>历史发展知识可以不断更新</a:t>
            </a:r>
            <a:endParaRPr lang="en-US" altLang="zh-CN" sz="2000" dirty="0"/>
          </a:p>
          <a:p>
            <a:pPr lvl="1"/>
            <a:r>
              <a:rPr lang="zh-CN" altLang="en-US" sz="2000" dirty="0"/>
              <a:t>这种定义下的知识与验证过程可能会有一个时间延迟（这对科学家很重要）</a:t>
            </a:r>
            <a:endParaRPr lang="en-US" sz="1600" dirty="0"/>
          </a:p>
          <a:p>
            <a:pPr>
              <a:lnSpc>
                <a:spcPct val="100000"/>
              </a:lnSpc>
            </a:pPr>
            <a:endParaRPr lang="zh-CN" altLang="en-US" sz="2400" dirty="0"/>
          </a:p>
        </p:txBody>
      </p:sp>
      <p:sp>
        <p:nvSpPr>
          <p:cNvPr id="5" name="Title 1"/>
          <p:cNvSpPr>
            <a:spLocks noGrp="1"/>
          </p:cNvSpPr>
          <p:nvPr>
            <p:ph type="title"/>
          </p:nvPr>
        </p:nvSpPr>
        <p:spPr>
          <a:xfrm>
            <a:off x="1805940" y="185737"/>
            <a:ext cx="6240780" cy="403164"/>
          </a:xfrm>
        </p:spPr>
        <p:txBody>
          <a:bodyPr>
            <a:normAutofit fontScale="90000"/>
          </a:bodyPr>
          <a:lstStyle/>
          <a:p>
            <a:pPr algn="ctr"/>
            <a:r>
              <a:rPr lang="zh-CN" altLang="en-US" sz="2800" b="1" dirty="0" smtClean="0"/>
              <a:t>科学哲学 （</a:t>
            </a:r>
            <a:r>
              <a:rPr lang="en-US" altLang="zh-CN" sz="2800" b="1" dirty="0" smtClean="0"/>
              <a:t>Philosophy</a:t>
            </a:r>
            <a:r>
              <a:rPr lang="en-US" altLang="zh-CN" sz="2800" b="1" dirty="0"/>
              <a:t> </a:t>
            </a:r>
            <a:r>
              <a:rPr lang="en-US" altLang="zh-CN" sz="2800" b="1" dirty="0" smtClean="0"/>
              <a:t>of </a:t>
            </a:r>
            <a:r>
              <a:rPr lang="en-US" sz="2800" b="1" dirty="0" smtClean="0"/>
              <a:t>Science</a:t>
            </a:r>
            <a:r>
              <a:rPr lang="zh-CN" altLang="en-US" sz="2800" b="1" dirty="0" smtClean="0"/>
              <a:t>）</a:t>
            </a:r>
            <a:endParaRPr lang="en-US" sz="2800" b="1" dirty="0"/>
          </a:p>
        </p:txBody>
      </p:sp>
    </p:spTree>
    <p:extLst>
      <p:ext uri="{BB962C8B-B14F-4D97-AF65-F5344CB8AC3E}">
        <p14:creationId xmlns:p14="http://schemas.microsoft.com/office/powerpoint/2010/main" val="806836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4580" y="55180"/>
            <a:ext cx="6733848" cy="606557"/>
          </a:xfrm>
        </p:spPr>
        <p:txBody>
          <a:bodyPr>
            <a:normAutofit/>
          </a:bodyPr>
          <a:lstStyle/>
          <a:p>
            <a:pPr algn="ctr"/>
            <a:r>
              <a:rPr lang="zh-CN" altLang="en-US" sz="3200" b="1" dirty="0" smtClean="0"/>
              <a:t>科学研究 （</a:t>
            </a:r>
            <a:r>
              <a:rPr lang="en-US" sz="3200" b="1" dirty="0" smtClean="0"/>
              <a:t>Scientific Research</a:t>
            </a:r>
            <a:r>
              <a:rPr lang="zh-CN" altLang="en-US" sz="3200" b="1" dirty="0" smtClean="0"/>
              <a:t>）</a:t>
            </a:r>
            <a:endParaRPr lang="en-US" sz="3200" b="1" dirty="0"/>
          </a:p>
        </p:txBody>
      </p:sp>
      <p:sp>
        <p:nvSpPr>
          <p:cNvPr id="3" name="Content Placeholder 2"/>
          <p:cNvSpPr>
            <a:spLocks noGrp="1"/>
          </p:cNvSpPr>
          <p:nvPr>
            <p:ph idx="1"/>
          </p:nvPr>
        </p:nvSpPr>
        <p:spPr>
          <a:xfrm>
            <a:off x="-330740" y="358459"/>
            <a:ext cx="9474740" cy="6314716"/>
          </a:xfrm>
        </p:spPr>
        <p:txBody>
          <a:bodyPr>
            <a:normAutofit fontScale="25000" lnSpcReduction="20000"/>
          </a:bodyPr>
          <a:lstStyle/>
          <a:p>
            <a:pPr>
              <a:spcBef>
                <a:spcPts val="1200"/>
              </a:spcBef>
            </a:pPr>
            <a:endParaRPr lang="en-US" dirty="0"/>
          </a:p>
          <a:p>
            <a:pPr lvl="1">
              <a:lnSpc>
                <a:spcPct val="170000"/>
              </a:lnSpc>
              <a:spcBef>
                <a:spcPts val="600"/>
              </a:spcBef>
            </a:pPr>
            <a:r>
              <a:rPr lang="zh-CN" altLang="en-US" sz="7200" dirty="0"/>
              <a:t>科学家通常</a:t>
            </a:r>
            <a:r>
              <a:rPr lang="zh-CN" altLang="en-US" sz="7200" dirty="0" smtClean="0"/>
              <a:t>是对</a:t>
            </a:r>
            <a:r>
              <a:rPr lang="zh-CN" altLang="en-US" sz="7200" dirty="0"/>
              <a:t>一些</a:t>
            </a:r>
            <a:r>
              <a:rPr lang="zh-CN" altLang="en-US" sz="7200" dirty="0" smtClean="0"/>
              <a:t>相关性 </a:t>
            </a:r>
            <a:r>
              <a:rPr lang="en-US" altLang="zh-CN" sz="7200" dirty="0"/>
              <a:t>(</a:t>
            </a:r>
            <a:r>
              <a:rPr lang="zh-CN" altLang="en-US" sz="7200" dirty="0"/>
              <a:t>可能是间接</a:t>
            </a:r>
            <a:r>
              <a:rPr lang="zh-CN" altLang="en-US" sz="7200" dirty="0" smtClean="0"/>
              <a:t>的，可以是自然或智力的</a:t>
            </a:r>
            <a:r>
              <a:rPr lang="en-US" altLang="zh-CN" sz="7200" dirty="0" smtClean="0"/>
              <a:t>) </a:t>
            </a:r>
            <a:r>
              <a:rPr lang="zh-CN" altLang="en-US" sz="7200" dirty="0"/>
              <a:t>的</a:t>
            </a:r>
            <a:r>
              <a:rPr lang="zh-CN" altLang="en-US" sz="7200" dirty="0" smtClean="0"/>
              <a:t>观察产生</a:t>
            </a:r>
            <a:r>
              <a:rPr lang="zh-CN" altLang="en-US" sz="7200" b="1" dirty="0" smtClean="0"/>
              <a:t>好奇心</a:t>
            </a:r>
            <a:r>
              <a:rPr lang="en-US" altLang="zh-CN" sz="7200" dirty="0" smtClean="0"/>
              <a:t> </a:t>
            </a:r>
            <a:r>
              <a:rPr lang="en-US" altLang="zh-CN" sz="7200" dirty="0"/>
              <a:t>: </a:t>
            </a:r>
            <a:r>
              <a:rPr lang="zh-CN" altLang="en-US" sz="7200" dirty="0" smtClean="0"/>
              <a:t>为什么会这样，而不是其他样？</a:t>
            </a:r>
            <a:r>
              <a:rPr lang="en-US" altLang="zh-CN" sz="7200" dirty="0"/>
              <a:t>(</a:t>
            </a:r>
            <a:r>
              <a:rPr lang="zh-CN" altLang="en-US" sz="7200" dirty="0"/>
              <a:t>下落的苹果</a:t>
            </a:r>
            <a:r>
              <a:rPr lang="en-US" altLang="zh-CN" sz="7200" dirty="0" smtClean="0"/>
              <a:t>)</a:t>
            </a:r>
          </a:p>
          <a:p>
            <a:pPr lvl="1">
              <a:lnSpc>
                <a:spcPct val="170000"/>
              </a:lnSpc>
              <a:spcBef>
                <a:spcPts val="600"/>
              </a:spcBef>
            </a:pPr>
            <a:r>
              <a:rPr lang="zh-CN" altLang="en-US" sz="7200" dirty="0" smtClean="0"/>
              <a:t>一些好奇心会成长为信念</a:t>
            </a:r>
            <a:r>
              <a:rPr lang="en-US" altLang="zh-CN" sz="7200" dirty="0" smtClean="0"/>
              <a:t>, </a:t>
            </a:r>
            <a:r>
              <a:rPr lang="zh-CN" altLang="en-US" sz="7200" dirty="0"/>
              <a:t>然后科学家想</a:t>
            </a:r>
            <a:r>
              <a:rPr lang="zh-CN" altLang="en-US" sz="7200" dirty="0" smtClean="0"/>
              <a:t>要</a:t>
            </a:r>
            <a:r>
              <a:rPr lang="zh-CN" altLang="en-US" sz="7200" b="1" dirty="0" smtClean="0"/>
              <a:t>验证</a:t>
            </a:r>
            <a:r>
              <a:rPr lang="zh-CN" altLang="en-US" sz="7200" dirty="0" smtClean="0"/>
              <a:t> 自己的信念</a:t>
            </a:r>
            <a:r>
              <a:rPr lang="zh-CN" altLang="en-US" sz="7200" dirty="0"/>
              <a:t>是真实</a:t>
            </a:r>
            <a:r>
              <a:rPr lang="zh-CN" altLang="en-US" sz="7200" dirty="0" smtClean="0"/>
              <a:t>的</a:t>
            </a:r>
            <a:endParaRPr lang="zh-CN" altLang="en-US" sz="7200" dirty="0"/>
          </a:p>
          <a:p>
            <a:pPr lvl="1">
              <a:lnSpc>
                <a:spcPct val="170000"/>
              </a:lnSpc>
              <a:spcBef>
                <a:spcPts val="600"/>
              </a:spcBef>
            </a:pPr>
            <a:r>
              <a:rPr lang="zh-CN" altLang="en-US" sz="7200" dirty="0" smtClean="0"/>
              <a:t>科学家用</a:t>
            </a:r>
            <a:r>
              <a:rPr lang="zh-CN" altLang="en-US" sz="7200" b="1" dirty="0" smtClean="0"/>
              <a:t>证据</a:t>
            </a:r>
            <a:r>
              <a:rPr lang="zh-CN" altLang="en-US" sz="7200" dirty="0"/>
              <a:t>和</a:t>
            </a:r>
            <a:r>
              <a:rPr lang="zh-CN" altLang="en-US" sz="7200" b="1" dirty="0" smtClean="0"/>
              <a:t>推理</a:t>
            </a:r>
            <a:r>
              <a:rPr lang="zh-CN" altLang="en-US" sz="7200" dirty="0" smtClean="0"/>
              <a:t>来测试或验证自己的信念， 其他</a:t>
            </a:r>
            <a:r>
              <a:rPr lang="zh-CN" altLang="en-US" sz="7200" dirty="0"/>
              <a:t>科学家可能有不同的想法或信念</a:t>
            </a:r>
            <a:r>
              <a:rPr lang="en-US" altLang="zh-CN" sz="7200" dirty="0"/>
              <a:t>, </a:t>
            </a:r>
            <a:r>
              <a:rPr lang="zh-CN" altLang="en-US" sz="7200" dirty="0"/>
              <a:t>他们</a:t>
            </a:r>
            <a:r>
              <a:rPr lang="zh-CN" altLang="en-US" sz="7200" dirty="0" smtClean="0"/>
              <a:t>会用</a:t>
            </a:r>
            <a:r>
              <a:rPr lang="zh-CN" altLang="en-US" sz="7200" b="1" dirty="0" smtClean="0"/>
              <a:t>反</a:t>
            </a:r>
            <a:r>
              <a:rPr lang="zh-CN" altLang="en-US" sz="7200" b="1" dirty="0"/>
              <a:t>证据</a:t>
            </a:r>
            <a:r>
              <a:rPr lang="zh-CN" altLang="en-US" sz="7200" dirty="0"/>
              <a:t>和推理</a:t>
            </a:r>
            <a:r>
              <a:rPr lang="zh-CN" altLang="en-US" sz="7200" dirty="0" smtClean="0"/>
              <a:t>想</a:t>
            </a:r>
            <a:r>
              <a:rPr lang="zh-CN" altLang="en-US" sz="7200" b="1" dirty="0" smtClean="0"/>
              <a:t>证伪</a:t>
            </a:r>
            <a:r>
              <a:rPr lang="zh-CN" altLang="en-US" sz="7200" dirty="0" smtClean="0"/>
              <a:t>新</a:t>
            </a:r>
            <a:r>
              <a:rPr lang="zh-CN" altLang="en-US" sz="7200" dirty="0"/>
              <a:t>的想法或</a:t>
            </a:r>
            <a:r>
              <a:rPr lang="zh-CN" altLang="en-US" sz="7200" dirty="0" smtClean="0"/>
              <a:t>信念</a:t>
            </a:r>
            <a:endParaRPr lang="en-US" altLang="zh-CN" sz="7200" dirty="0" smtClean="0"/>
          </a:p>
          <a:p>
            <a:pPr lvl="1">
              <a:lnSpc>
                <a:spcPct val="170000"/>
              </a:lnSpc>
            </a:pPr>
            <a:r>
              <a:rPr lang="zh-CN" altLang="en-US" sz="7200" b="1" dirty="0"/>
              <a:t>改进</a:t>
            </a:r>
            <a:r>
              <a:rPr lang="zh-CN" altLang="en-US" sz="7200" dirty="0"/>
              <a:t>你的证明方法、精度和</a:t>
            </a:r>
            <a:r>
              <a:rPr lang="zh-CN" altLang="en-US" sz="7200" dirty="0" smtClean="0"/>
              <a:t>确定性，</a:t>
            </a:r>
            <a:r>
              <a:rPr lang="zh-CN" altLang="en-US" sz="7200" b="1" dirty="0" smtClean="0"/>
              <a:t>理解</a:t>
            </a:r>
            <a:r>
              <a:rPr lang="zh-CN" altLang="en-US" sz="7200" dirty="0"/>
              <a:t>你的信念所适用的具体</a:t>
            </a:r>
            <a:r>
              <a:rPr lang="zh-CN" altLang="en-US" sz="7200" dirty="0" smtClean="0"/>
              <a:t>条件</a:t>
            </a:r>
            <a:endParaRPr lang="zh-CN" altLang="en-US" sz="7200" dirty="0"/>
          </a:p>
          <a:p>
            <a:pPr lvl="1">
              <a:lnSpc>
                <a:spcPct val="170000"/>
              </a:lnSpc>
              <a:spcBef>
                <a:spcPts val="600"/>
              </a:spcBef>
            </a:pPr>
            <a:r>
              <a:rPr lang="zh-CN" altLang="en-US" sz="7200" dirty="0" smtClean="0"/>
              <a:t>只有当一个验证能</a:t>
            </a:r>
            <a:r>
              <a:rPr lang="zh-CN" altLang="en-US" sz="7200" b="1" dirty="0" smtClean="0"/>
              <a:t>经住这些证伪</a:t>
            </a:r>
            <a:r>
              <a:rPr lang="zh-CN" altLang="en-US" sz="7200" b="1" dirty="0"/>
              <a:t>的</a:t>
            </a:r>
            <a:r>
              <a:rPr lang="zh-CN" altLang="en-US" sz="7200" b="1" dirty="0" smtClean="0"/>
              <a:t>测试</a:t>
            </a:r>
            <a:r>
              <a:rPr lang="zh-CN" altLang="en-US" sz="7200" dirty="0" smtClean="0"/>
              <a:t>，它才是成功的（文章发表）</a:t>
            </a:r>
            <a:endParaRPr lang="en-US" altLang="zh-CN" sz="7200" dirty="0" smtClean="0"/>
          </a:p>
          <a:p>
            <a:pPr lvl="1">
              <a:lnSpc>
                <a:spcPct val="170000"/>
              </a:lnSpc>
              <a:spcBef>
                <a:spcPts val="600"/>
              </a:spcBef>
            </a:pPr>
            <a:r>
              <a:rPr lang="zh-CN" altLang="en-US" sz="7200" dirty="0" smtClean="0"/>
              <a:t>成功的验证需要</a:t>
            </a:r>
            <a:r>
              <a:rPr lang="zh-CN" altLang="en-US" sz="7200" dirty="0"/>
              <a:t>更长的时间才能最终</a:t>
            </a:r>
            <a:r>
              <a:rPr lang="zh-CN" altLang="en-US" sz="7200" dirty="0" smtClean="0"/>
              <a:t>成为社会</a:t>
            </a:r>
            <a:r>
              <a:rPr lang="zh-CN" altLang="en-US" sz="7200" dirty="0"/>
              <a:t>的</a:t>
            </a:r>
            <a:r>
              <a:rPr lang="zh-CN" altLang="en-US" sz="7200" b="1" dirty="0" smtClean="0"/>
              <a:t>知识</a:t>
            </a:r>
            <a:endParaRPr lang="zh-CN" altLang="en-US" sz="7200" b="1" dirty="0"/>
          </a:p>
          <a:p>
            <a:pPr lvl="1">
              <a:lnSpc>
                <a:spcPct val="170000"/>
              </a:lnSpc>
              <a:spcBef>
                <a:spcPts val="600"/>
              </a:spcBef>
            </a:pPr>
            <a:r>
              <a:rPr lang="zh-CN" altLang="en-US" sz="7200" dirty="0" smtClean="0"/>
              <a:t>通常一</a:t>
            </a:r>
            <a:r>
              <a:rPr lang="zh-CN" altLang="en-US" sz="7200" dirty="0"/>
              <a:t>个知识的</a:t>
            </a:r>
            <a:r>
              <a:rPr lang="zh-CN" altLang="en-US" sz="7200" dirty="0" smtClean="0"/>
              <a:t>形成需要一些成功的验证为真的信念 （单一成功的验证一般不会成为“知识”）</a:t>
            </a:r>
            <a:endParaRPr lang="zh-CN" altLang="en-US" sz="7200" dirty="0"/>
          </a:p>
          <a:p>
            <a:pPr lvl="1">
              <a:lnSpc>
                <a:spcPct val="120000"/>
              </a:lnSpc>
              <a:spcBef>
                <a:spcPts val="600"/>
              </a:spcBef>
            </a:pPr>
            <a:r>
              <a:rPr lang="zh-CN" altLang="en-US" sz="7200" b="1" dirty="0"/>
              <a:t>科学研究</a:t>
            </a:r>
            <a:r>
              <a:rPr lang="en-US" altLang="zh-CN" sz="7200" dirty="0"/>
              <a:t>: </a:t>
            </a:r>
            <a:r>
              <a:rPr lang="zh-CN" altLang="en-US" sz="7200" dirty="0" smtClean="0"/>
              <a:t>是验证</a:t>
            </a:r>
            <a:r>
              <a:rPr lang="en-US" altLang="zh-CN" sz="7200" dirty="0" smtClean="0"/>
              <a:t>“</a:t>
            </a:r>
            <a:r>
              <a:rPr lang="zh-CN" altLang="en-US" sz="7200" dirty="0" smtClean="0"/>
              <a:t>个人信念</a:t>
            </a:r>
            <a:r>
              <a:rPr lang="en-US" altLang="zh-CN" sz="7200" dirty="0" smtClean="0"/>
              <a:t>”,</a:t>
            </a:r>
            <a:r>
              <a:rPr lang="zh-CN" altLang="en-US" sz="7200" dirty="0" smtClean="0"/>
              <a:t> 使之成为</a:t>
            </a:r>
            <a:r>
              <a:rPr lang="zh-CN" altLang="en-US" sz="7200" dirty="0"/>
              <a:t>我们知识的</a:t>
            </a:r>
            <a:r>
              <a:rPr lang="zh-CN" altLang="en-US" sz="7200" dirty="0" smtClean="0"/>
              <a:t>一部分的过程</a:t>
            </a:r>
            <a:endParaRPr lang="zh-CN" altLang="en-US" sz="7200" dirty="0"/>
          </a:p>
          <a:p>
            <a:pPr lvl="2">
              <a:lnSpc>
                <a:spcPct val="120000"/>
              </a:lnSpc>
              <a:spcBef>
                <a:spcPts val="600"/>
              </a:spcBef>
            </a:pPr>
            <a:r>
              <a:rPr lang="zh-CN" altLang="en-US" sz="7200" dirty="0"/>
              <a:t>在这个过程中</a:t>
            </a:r>
            <a:r>
              <a:rPr lang="en-US" altLang="zh-CN" sz="7200" dirty="0"/>
              <a:t>, </a:t>
            </a:r>
            <a:r>
              <a:rPr lang="zh-CN" altLang="en-US" sz="7200" dirty="0" smtClean="0"/>
              <a:t>信念可以</a:t>
            </a:r>
            <a:r>
              <a:rPr lang="zh-CN" altLang="en-US" sz="7200" dirty="0"/>
              <a:t>经历不断的变化或</a:t>
            </a:r>
            <a:r>
              <a:rPr lang="zh-CN" altLang="en-US" sz="7200" dirty="0" smtClean="0"/>
              <a:t>细化</a:t>
            </a:r>
            <a:r>
              <a:rPr lang="zh-CN" altLang="en-US" sz="7200" dirty="0"/>
              <a:t>，</a:t>
            </a:r>
            <a:r>
              <a:rPr lang="zh-CN" altLang="en-US" sz="7200" dirty="0" smtClean="0"/>
              <a:t>有时候</a:t>
            </a:r>
            <a:r>
              <a:rPr lang="en-US" altLang="zh-CN" sz="7200" dirty="0"/>
              <a:t>, </a:t>
            </a:r>
            <a:r>
              <a:rPr lang="zh-CN" altLang="en-US" sz="7200" dirty="0"/>
              <a:t>最终的信念可能与最初的</a:t>
            </a:r>
            <a:r>
              <a:rPr lang="zh-CN" altLang="en-US" sz="7200" dirty="0" smtClean="0"/>
              <a:t>信念相反</a:t>
            </a:r>
            <a:r>
              <a:rPr lang="zh-CN" altLang="en-US" sz="7200" dirty="0"/>
              <a:t>。</a:t>
            </a:r>
          </a:p>
          <a:p>
            <a:pPr lvl="2">
              <a:lnSpc>
                <a:spcPct val="120000"/>
              </a:lnSpc>
              <a:spcBef>
                <a:spcPts val="600"/>
              </a:spcBef>
            </a:pPr>
            <a:r>
              <a:rPr lang="zh-CN" altLang="en-US" sz="7200" dirty="0"/>
              <a:t>任何新的想法</a:t>
            </a:r>
            <a:r>
              <a:rPr lang="zh-CN" altLang="en-US" sz="7200" dirty="0" smtClean="0"/>
              <a:t>都会受到</a:t>
            </a:r>
            <a:r>
              <a:rPr lang="zh-CN" altLang="en-US" sz="7200" dirty="0"/>
              <a:t>严格的审查</a:t>
            </a:r>
            <a:r>
              <a:rPr lang="en-US" altLang="zh-CN" sz="7200" dirty="0" smtClean="0"/>
              <a:t>/</a:t>
            </a:r>
            <a:r>
              <a:rPr lang="zh-CN" altLang="en-US" sz="7200" dirty="0" smtClean="0"/>
              <a:t>证伪</a:t>
            </a:r>
            <a:r>
              <a:rPr lang="en-US" altLang="zh-CN" sz="7200" dirty="0" smtClean="0"/>
              <a:t>,</a:t>
            </a:r>
            <a:r>
              <a:rPr lang="zh-CN" altLang="en-US" sz="7200" dirty="0" smtClean="0"/>
              <a:t>你</a:t>
            </a:r>
            <a:r>
              <a:rPr lang="zh-CN" altLang="en-US" sz="7200" dirty="0"/>
              <a:t>的</a:t>
            </a:r>
            <a:r>
              <a:rPr lang="zh-CN" altLang="en-US" sz="7200" dirty="0" smtClean="0"/>
              <a:t>理由要能说服审稿人或科学界，</a:t>
            </a:r>
            <a:endParaRPr lang="en-US" altLang="zh-CN" sz="7200" dirty="0" smtClean="0"/>
          </a:p>
          <a:p>
            <a:pPr lvl="2">
              <a:lnSpc>
                <a:spcPct val="120000"/>
              </a:lnSpc>
              <a:spcBef>
                <a:spcPts val="600"/>
              </a:spcBef>
            </a:pPr>
            <a:r>
              <a:rPr lang="zh-CN" altLang="en-US" sz="7200" dirty="0" smtClean="0"/>
              <a:t>所以，你既要进行正面的证明，又要抵御来自他人的证伪</a:t>
            </a:r>
            <a:endParaRPr lang="en-US" sz="5600" dirty="0"/>
          </a:p>
        </p:txBody>
      </p:sp>
    </p:spTree>
    <p:extLst>
      <p:ext uri="{BB962C8B-B14F-4D97-AF65-F5344CB8AC3E}">
        <p14:creationId xmlns:p14="http://schemas.microsoft.com/office/powerpoint/2010/main" val="11592582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7000" y="355844"/>
            <a:ext cx="6728017" cy="621792"/>
          </a:xfrm>
        </p:spPr>
        <p:txBody>
          <a:bodyPr>
            <a:normAutofit/>
          </a:bodyPr>
          <a:lstStyle/>
          <a:p>
            <a:pPr algn="ctr"/>
            <a:r>
              <a:rPr lang="zh-CN" altLang="en-US" sz="3200" b="1" dirty="0" smtClean="0"/>
              <a:t>科学推理</a:t>
            </a:r>
            <a:r>
              <a:rPr lang="en-US" altLang="zh-CN" sz="3200" dirty="0" smtClean="0"/>
              <a:t> </a:t>
            </a:r>
            <a:r>
              <a:rPr lang="en-US" altLang="zh-CN" sz="3200" b="1" dirty="0" smtClean="0"/>
              <a:t>(Scientific Reasoning)</a:t>
            </a:r>
            <a:endParaRPr lang="en-US" sz="3200" b="1" dirty="0"/>
          </a:p>
        </p:txBody>
      </p:sp>
      <p:sp>
        <p:nvSpPr>
          <p:cNvPr id="3" name="Content Placeholder 2"/>
          <p:cNvSpPr>
            <a:spLocks noGrp="1"/>
          </p:cNvSpPr>
          <p:nvPr>
            <p:ph idx="1"/>
          </p:nvPr>
        </p:nvSpPr>
        <p:spPr>
          <a:xfrm>
            <a:off x="0" y="977636"/>
            <a:ext cx="9144000" cy="5880363"/>
          </a:xfrm>
        </p:spPr>
        <p:txBody>
          <a:bodyPr>
            <a:noAutofit/>
          </a:bodyPr>
          <a:lstStyle/>
          <a:p>
            <a:r>
              <a:rPr lang="zh-CN" altLang="en-US" sz="2400" dirty="0" smtClean="0"/>
              <a:t>科学推理提供观测与理解之间</a:t>
            </a:r>
            <a:r>
              <a:rPr lang="zh-CN" altLang="en-US" sz="2400" dirty="0"/>
              <a:t>及每个内部</a:t>
            </a:r>
            <a:r>
              <a:rPr lang="zh-CN" altLang="en-US" sz="2400" dirty="0" smtClean="0"/>
              <a:t>的联系</a:t>
            </a:r>
            <a:endParaRPr lang="en-US" altLang="zh-CN" sz="2400" dirty="0" smtClean="0"/>
          </a:p>
          <a:p>
            <a:pPr lvl="1"/>
            <a:r>
              <a:rPr lang="zh-CN" altLang="en-US" sz="2000" dirty="0" smtClean="0"/>
              <a:t>科学家的主要工作</a:t>
            </a:r>
            <a:endParaRPr lang="en-US" altLang="zh-CN" sz="2000" dirty="0"/>
          </a:p>
          <a:p>
            <a:r>
              <a:rPr lang="zh-CN" altLang="en-US" sz="2400" dirty="0" smtClean="0"/>
              <a:t>科学推理</a:t>
            </a:r>
            <a:r>
              <a:rPr lang="en-US" altLang="zh-CN" sz="2400" dirty="0"/>
              <a:t>: </a:t>
            </a:r>
            <a:r>
              <a:rPr lang="zh-CN" altLang="en-US" sz="2400" dirty="0"/>
              <a:t>三种方法 </a:t>
            </a:r>
            <a:r>
              <a:rPr lang="en-US" altLang="zh-CN" sz="2400" dirty="0"/>
              <a:t>+ </a:t>
            </a:r>
            <a:r>
              <a:rPr lang="zh-CN" altLang="en-US" sz="2400" dirty="0"/>
              <a:t>一把剃刀</a:t>
            </a:r>
          </a:p>
          <a:p>
            <a:pPr lvl="1">
              <a:lnSpc>
                <a:spcPct val="150000"/>
              </a:lnSpc>
            </a:pPr>
            <a:r>
              <a:rPr lang="zh-CN" altLang="en-US" sz="2200" b="1" dirty="0"/>
              <a:t>演绎</a:t>
            </a:r>
            <a:r>
              <a:rPr lang="zh-CN" altLang="en-US" sz="2200" dirty="0"/>
              <a:t>推理</a:t>
            </a:r>
            <a:r>
              <a:rPr lang="en-US" altLang="zh-CN" sz="2200" dirty="0"/>
              <a:t>: </a:t>
            </a:r>
            <a:r>
              <a:rPr lang="zh-CN" altLang="en-US" sz="2200" dirty="0"/>
              <a:t>线性推理</a:t>
            </a:r>
            <a:r>
              <a:rPr lang="zh-CN" altLang="en-US" sz="2200" dirty="0" smtClean="0"/>
              <a:t>从 </a:t>
            </a:r>
            <a:r>
              <a:rPr lang="en-US" altLang="zh-CN" sz="2200" dirty="0" smtClean="0"/>
              <a:t>A</a:t>
            </a:r>
            <a:r>
              <a:rPr lang="zh-CN" altLang="en-US" sz="2200" dirty="0" smtClean="0"/>
              <a:t> </a:t>
            </a:r>
            <a:r>
              <a:rPr lang="en-US" altLang="zh-CN" sz="2200" dirty="0"/>
              <a:t>= &gt;&gt; B = &gt;&gt; C..., </a:t>
            </a:r>
            <a:r>
              <a:rPr lang="zh-CN" altLang="en-US" sz="2200" dirty="0"/>
              <a:t>形式逻辑</a:t>
            </a:r>
            <a:r>
              <a:rPr lang="en-US" altLang="zh-CN" sz="2200" dirty="0"/>
              <a:t>, </a:t>
            </a:r>
            <a:r>
              <a:rPr lang="zh-CN" altLang="en-US" sz="2200" dirty="0" smtClean="0"/>
              <a:t>例如数学</a:t>
            </a:r>
            <a:endParaRPr lang="zh-CN" altLang="en-US" sz="2200" dirty="0"/>
          </a:p>
          <a:p>
            <a:pPr lvl="1">
              <a:lnSpc>
                <a:spcPct val="150000"/>
              </a:lnSpc>
            </a:pPr>
            <a:r>
              <a:rPr lang="zh-CN" altLang="en-US" sz="2200" b="1" dirty="0"/>
              <a:t>归纳</a:t>
            </a:r>
            <a:r>
              <a:rPr lang="zh-CN" altLang="en-US" sz="2200" dirty="0"/>
              <a:t>推理</a:t>
            </a:r>
            <a:r>
              <a:rPr lang="en-US" altLang="zh-CN" sz="2200" dirty="0"/>
              <a:t>: </a:t>
            </a:r>
            <a:r>
              <a:rPr lang="zh-CN" altLang="en-US" sz="2200" dirty="0" smtClean="0"/>
              <a:t>或称综合推理，由有限观测推广到无限</a:t>
            </a:r>
            <a:endParaRPr lang="en-US" altLang="zh-CN" sz="2200" dirty="0" smtClean="0"/>
          </a:p>
          <a:p>
            <a:pPr lvl="1">
              <a:lnSpc>
                <a:spcPct val="150000"/>
              </a:lnSpc>
            </a:pPr>
            <a:r>
              <a:rPr lang="zh-CN" altLang="en-US" sz="2200" b="1" dirty="0" smtClean="0"/>
              <a:t>辩证</a:t>
            </a:r>
            <a:r>
              <a:rPr lang="zh-CN" altLang="en-US" sz="2200" dirty="0"/>
              <a:t>推理</a:t>
            </a:r>
            <a:r>
              <a:rPr lang="en-US" altLang="zh-CN" sz="2200" dirty="0"/>
              <a:t>: </a:t>
            </a:r>
            <a:r>
              <a:rPr lang="zh-CN" altLang="en-US" sz="2200" dirty="0" smtClean="0"/>
              <a:t>假设 </a:t>
            </a:r>
            <a:r>
              <a:rPr lang="en-US" altLang="zh-CN" sz="2200" dirty="0"/>
              <a:t>A </a:t>
            </a:r>
            <a:r>
              <a:rPr lang="zh-CN" altLang="en-US" sz="2200" dirty="0"/>
              <a:t>是正确的</a:t>
            </a:r>
            <a:r>
              <a:rPr lang="en-US" altLang="zh-CN" sz="2200" dirty="0"/>
              <a:t>, C </a:t>
            </a:r>
            <a:r>
              <a:rPr lang="zh-CN" altLang="en-US" sz="2200" dirty="0" smtClean="0"/>
              <a:t>就是</a:t>
            </a:r>
            <a:r>
              <a:rPr lang="zh-CN" altLang="en-US" sz="2200" dirty="0"/>
              <a:t>正确的。但如果 </a:t>
            </a:r>
            <a:r>
              <a:rPr lang="en-US" altLang="zh-CN" sz="2200" dirty="0"/>
              <a:t>C </a:t>
            </a:r>
            <a:r>
              <a:rPr lang="zh-CN" altLang="en-US" sz="2200" dirty="0"/>
              <a:t>与已知的事实发生冲突</a:t>
            </a:r>
            <a:r>
              <a:rPr lang="en-US" altLang="zh-CN" sz="2200" dirty="0"/>
              <a:t>, </a:t>
            </a:r>
            <a:r>
              <a:rPr lang="zh-CN" altLang="en-US" sz="2200" dirty="0" smtClean="0"/>
              <a:t>所以</a:t>
            </a:r>
            <a:r>
              <a:rPr lang="en-US" altLang="zh-CN" sz="2200" dirty="0" smtClean="0"/>
              <a:t>A</a:t>
            </a:r>
            <a:r>
              <a:rPr lang="zh-CN" altLang="en-US" sz="2200" dirty="0" smtClean="0"/>
              <a:t>有误</a:t>
            </a:r>
            <a:r>
              <a:rPr lang="en-US" altLang="zh-CN" sz="2200" dirty="0" smtClean="0"/>
              <a:t>–</a:t>
            </a:r>
            <a:r>
              <a:rPr lang="zh-CN" altLang="en-US" sz="2200" dirty="0" smtClean="0"/>
              <a:t>被证伪</a:t>
            </a:r>
            <a:r>
              <a:rPr lang="en-US" altLang="zh-CN" sz="2200" dirty="0" smtClean="0"/>
              <a:t>;</a:t>
            </a:r>
            <a:r>
              <a:rPr lang="zh-CN" altLang="en-US" sz="2200" dirty="0" smtClean="0"/>
              <a:t> 从</a:t>
            </a:r>
            <a:r>
              <a:rPr lang="zh-CN" altLang="en-US" sz="2200" dirty="0"/>
              <a:t>所有可能的观点</a:t>
            </a:r>
            <a:r>
              <a:rPr lang="en-US" altLang="zh-CN" sz="2200" dirty="0"/>
              <a:t>/</a:t>
            </a:r>
            <a:r>
              <a:rPr lang="zh-CN" altLang="en-US" sz="2200" dirty="0"/>
              <a:t>假设中</a:t>
            </a:r>
            <a:r>
              <a:rPr lang="zh-CN" altLang="en-US" sz="2200" dirty="0" smtClean="0"/>
              <a:t>尝试而发现</a:t>
            </a:r>
            <a:r>
              <a:rPr lang="zh-CN" altLang="en-US" sz="2200" b="1" dirty="0" smtClean="0"/>
              <a:t>错误</a:t>
            </a:r>
            <a:r>
              <a:rPr lang="zh-CN" altLang="en-US" sz="2200" dirty="0"/>
              <a:t>的方法</a:t>
            </a:r>
          </a:p>
          <a:p>
            <a:pPr lvl="1">
              <a:lnSpc>
                <a:spcPct val="150000"/>
              </a:lnSpc>
            </a:pPr>
            <a:r>
              <a:rPr lang="zh-CN" altLang="en-US" sz="2200" dirty="0" smtClean="0"/>
              <a:t>奥卡姆的剃刀 </a:t>
            </a:r>
            <a:r>
              <a:rPr lang="en-US" altLang="zh-CN" sz="2200" dirty="0" smtClean="0"/>
              <a:t>(Occam’s razor,</a:t>
            </a:r>
            <a:r>
              <a:rPr lang="zh-CN" altLang="en-US" sz="2200" dirty="0" smtClean="0"/>
              <a:t>哲学</a:t>
            </a:r>
            <a:r>
              <a:rPr lang="zh-CN" altLang="en-US" sz="2200" dirty="0"/>
              <a:t>中的简约定律</a:t>
            </a:r>
            <a:r>
              <a:rPr lang="en-US" altLang="zh-CN" sz="2200" dirty="0"/>
              <a:t>) </a:t>
            </a:r>
            <a:r>
              <a:rPr lang="en-US" altLang="zh-CN" sz="2200" dirty="0" smtClean="0"/>
              <a:t>: </a:t>
            </a:r>
            <a:r>
              <a:rPr lang="zh-CN" altLang="en-US" sz="2200" dirty="0" smtClean="0"/>
              <a:t>当有两</a:t>
            </a:r>
            <a:r>
              <a:rPr lang="zh-CN" altLang="en-US" sz="2200" dirty="0"/>
              <a:t>个或多个等价结论时</a:t>
            </a:r>
            <a:r>
              <a:rPr lang="en-US" altLang="zh-CN" sz="2200" dirty="0"/>
              <a:t>, </a:t>
            </a:r>
            <a:r>
              <a:rPr lang="zh-CN" altLang="en-US" sz="2200" dirty="0"/>
              <a:t>最简单的一</a:t>
            </a:r>
            <a:r>
              <a:rPr lang="zh-CN" altLang="en-US" sz="2200" dirty="0" smtClean="0"/>
              <a:t>个或假设</a:t>
            </a:r>
            <a:r>
              <a:rPr lang="zh-CN" altLang="en-US" sz="2200" dirty="0"/>
              <a:t>最少的一个被选择为 </a:t>
            </a:r>
            <a:r>
              <a:rPr lang="en-US" altLang="zh-CN" sz="2200" dirty="0"/>
              <a:t>"</a:t>
            </a:r>
            <a:r>
              <a:rPr lang="zh-CN" altLang="en-US" sz="2200" dirty="0"/>
              <a:t>正确</a:t>
            </a:r>
            <a:r>
              <a:rPr lang="en-US" altLang="zh-CN" sz="2200" dirty="0"/>
              <a:t>"</a:t>
            </a:r>
            <a:r>
              <a:rPr lang="zh-CN" altLang="en-US" sz="2200" dirty="0"/>
              <a:t>。 </a:t>
            </a:r>
            <a:r>
              <a:rPr lang="en-US" altLang="zh-CN" sz="2200" dirty="0"/>
              <a:t>(</a:t>
            </a:r>
            <a:r>
              <a:rPr lang="zh-CN" altLang="en-US" sz="2200" dirty="0"/>
              <a:t>地心 </a:t>
            </a:r>
            <a:r>
              <a:rPr lang="en-US" altLang="zh-CN" sz="2200" dirty="0"/>
              <a:t>vs </a:t>
            </a:r>
            <a:r>
              <a:rPr lang="zh-CN" altLang="en-US" sz="2200" dirty="0"/>
              <a:t>日心说</a:t>
            </a:r>
            <a:r>
              <a:rPr lang="en-US" altLang="zh-CN" sz="2200" dirty="0"/>
              <a:t>)</a:t>
            </a:r>
            <a:endParaRPr lang="en-US" sz="2200" dirty="0"/>
          </a:p>
        </p:txBody>
      </p:sp>
    </p:spTree>
    <p:extLst>
      <p:ext uri="{BB962C8B-B14F-4D97-AF65-F5344CB8AC3E}">
        <p14:creationId xmlns:p14="http://schemas.microsoft.com/office/powerpoint/2010/main" val="515316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379" y="331519"/>
            <a:ext cx="7886700" cy="374141"/>
          </a:xfrm>
        </p:spPr>
        <p:txBody>
          <a:bodyPr>
            <a:noAutofit/>
          </a:bodyPr>
          <a:lstStyle/>
          <a:p>
            <a:pPr algn="ctr"/>
            <a:r>
              <a:rPr lang="zh-CN" altLang="en-US" sz="3200" b="1" dirty="0" smtClean="0"/>
              <a:t>演绎推理 （</a:t>
            </a:r>
            <a:r>
              <a:rPr lang="en-US" sz="3200" b="1" dirty="0" smtClean="0"/>
              <a:t>Deductive Reasoning</a:t>
            </a:r>
            <a:r>
              <a:rPr lang="zh-CN" altLang="en-US" sz="3200" b="1" dirty="0" smtClean="0"/>
              <a:t>）</a:t>
            </a:r>
            <a:endParaRPr lang="en-US" dirty="0"/>
          </a:p>
        </p:txBody>
      </p:sp>
      <p:sp>
        <p:nvSpPr>
          <p:cNvPr id="3" name="Content Placeholder 2"/>
          <p:cNvSpPr>
            <a:spLocks noGrp="1"/>
          </p:cNvSpPr>
          <p:nvPr>
            <p:ph idx="1"/>
          </p:nvPr>
        </p:nvSpPr>
        <p:spPr>
          <a:xfrm>
            <a:off x="135812" y="940072"/>
            <a:ext cx="8822267" cy="5917928"/>
          </a:xfrm>
        </p:spPr>
        <p:txBody>
          <a:bodyPr>
            <a:noAutofit/>
          </a:bodyPr>
          <a:lstStyle/>
          <a:p>
            <a:pPr>
              <a:lnSpc>
                <a:spcPct val="110000"/>
              </a:lnSpc>
            </a:pPr>
            <a:r>
              <a:rPr lang="zh-CN" altLang="en-US" sz="2400" dirty="0"/>
              <a:t>基于一般知识得出对特定问题的</a:t>
            </a:r>
            <a:r>
              <a:rPr lang="zh-CN" altLang="en-US" sz="2400" dirty="0" smtClean="0"/>
              <a:t>理解</a:t>
            </a:r>
            <a:endParaRPr lang="zh-CN" altLang="en-US" sz="2400" dirty="0"/>
          </a:p>
          <a:p>
            <a:pPr>
              <a:lnSpc>
                <a:spcPct val="110000"/>
              </a:lnSpc>
            </a:pPr>
            <a:r>
              <a:rPr lang="zh-CN" altLang="en-US" sz="2400" dirty="0"/>
              <a:t>它</a:t>
            </a:r>
            <a:r>
              <a:rPr lang="zh-CN" altLang="en-US" sz="2400" dirty="0" smtClean="0"/>
              <a:t>是具有“决定性”（</a:t>
            </a:r>
            <a:r>
              <a:rPr lang="en-US" altLang="zh-CN" sz="2400" dirty="0" smtClean="0"/>
              <a:t>deterministic</a:t>
            </a:r>
            <a:r>
              <a:rPr lang="zh-CN" altLang="en-US" sz="2400" dirty="0" smtClean="0"/>
              <a:t>）的正向（</a:t>
            </a:r>
            <a:r>
              <a:rPr lang="en-US" altLang="zh-CN" sz="2400" dirty="0" smtClean="0"/>
              <a:t>forward</a:t>
            </a:r>
            <a:r>
              <a:rPr lang="zh-CN" altLang="en-US" sz="2400" dirty="0" smtClean="0"/>
              <a:t>）推理</a:t>
            </a:r>
            <a:r>
              <a:rPr lang="en-US" altLang="zh-CN" sz="2400" dirty="0" smtClean="0"/>
              <a:t>, </a:t>
            </a:r>
            <a:r>
              <a:rPr lang="zh-CN" altLang="en-US" sz="2400" dirty="0" smtClean="0"/>
              <a:t>（像</a:t>
            </a:r>
            <a:r>
              <a:rPr lang="zh-CN" altLang="en-US" sz="2400" dirty="0"/>
              <a:t>一个</a:t>
            </a:r>
            <a:r>
              <a:rPr lang="zh-CN" altLang="en-US" sz="2400" dirty="0" smtClean="0"/>
              <a:t>管子，进去的对，出来的就对）</a:t>
            </a:r>
            <a:endParaRPr lang="zh-CN" altLang="en-US" sz="2400" dirty="0"/>
          </a:p>
          <a:p>
            <a:pPr>
              <a:lnSpc>
                <a:spcPct val="110000"/>
              </a:lnSpc>
            </a:pPr>
            <a:r>
              <a:rPr lang="zh-CN" altLang="en-US" sz="2400" dirty="0"/>
              <a:t>在数学中</a:t>
            </a:r>
            <a:r>
              <a:rPr lang="en-US" altLang="zh-CN" sz="2400" dirty="0" smtClean="0"/>
              <a:t>,</a:t>
            </a:r>
            <a:r>
              <a:rPr lang="zh-CN" altLang="en-US" sz="2400" dirty="0" smtClean="0"/>
              <a:t> </a:t>
            </a:r>
            <a:r>
              <a:rPr lang="en-US" altLang="zh-CN" sz="2400" dirty="0" smtClean="0"/>
              <a:t>A</a:t>
            </a:r>
            <a:r>
              <a:rPr lang="zh-CN" altLang="en-US" sz="2400" dirty="0" smtClean="0"/>
              <a:t> </a:t>
            </a:r>
            <a:r>
              <a:rPr lang="en-US" altLang="zh-CN" sz="2400" dirty="0"/>
              <a:t>= &gt;&gt; </a:t>
            </a:r>
            <a:r>
              <a:rPr lang="en-US" altLang="zh-CN" sz="2400" dirty="0" smtClean="0"/>
              <a:t>Z </a:t>
            </a:r>
            <a:r>
              <a:rPr lang="zh-CN" altLang="en-US" sz="2400" dirty="0"/>
              <a:t>可以是一个很长</a:t>
            </a:r>
            <a:r>
              <a:rPr lang="zh-CN" altLang="en-US" sz="2400" dirty="0" smtClean="0"/>
              <a:t>的推演， </a:t>
            </a:r>
            <a:r>
              <a:rPr lang="en-US" altLang="zh-CN" sz="2400" dirty="0" smtClean="0"/>
              <a:t>(100</a:t>
            </a:r>
            <a:r>
              <a:rPr lang="zh-CN" altLang="en-US" sz="2400" dirty="0" smtClean="0"/>
              <a:t>页</a:t>
            </a:r>
            <a:r>
              <a:rPr lang="en-US" altLang="zh-CN" sz="2400" dirty="0" smtClean="0"/>
              <a:t>)</a:t>
            </a:r>
            <a:endParaRPr lang="zh-CN" altLang="en-US" sz="2400" dirty="0"/>
          </a:p>
          <a:p>
            <a:pPr>
              <a:lnSpc>
                <a:spcPct val="110000"/>
              </a:lnSpc>
            </a:pPr>
            <a:r>
              <a:rPr lang="zh-CN" altLang="en-US" sz="2400" dirty="0" smtClean="0"/>
              <a:t>科学应用中关注</a:t>
            </a:r>
            <a:r>
              <a:rPr lang="zh-CN" altLang="en-US" sz="2400" dirty="0"/>
              <a:t>的问题</a:t>
            </a:r>
            <a:r>
              <a:rPr lang="en-US" altLang="zh-CN" sz="2400" dirty="0"/>
              <a:t>: </a:t>
            </a:r>
            <a:endParaRPr lang="en-US" altLang="zh-CN" sz="2400" dirty="0" smtClean="0"/>
          </a:p>
          <a:p>
            <a:pPr lvl="1">
              <a:lnSpc>
                <a:spcPct val="150000"/>
              </a:lnSpc>
            </a:pPr>
            <a:r>
              <a:rPr lang="zh-CN" altLang="en-US" sz="2000" dirty="0" smtClean="0"/>
              <a:t>如果演绎推理过程不是严格的数学，管道的密封性可能值得怀疑</a:t>
            </a:r>
            <a:endParaRPr lang="en-US" altLang="zh-CN" sz="2000" dirty="0" smtClean="0"/>
          </a:p>
          <a:p>
            <a:pPr lvl="1">
              <a:lnSpc>
                <a:spcPct val="150000"/>
              </a:lnSpc>
            </a:pPr>
            <a:r>
              <a:rPr lang="zh-CN" altLang="en-US" sz="2000" dirty="0" smtClean="0"/>
              <a:t>在</a:t>
            </a:r>
            <a:r>
              <a:rPr lang="zh-CN" altLang="en-US" sz="2000" dirty="0"/>
              <a:t>某些步骤</a:t>
            </a:r>
            <a:r>
              <a:rPr lang="zh-CN" altLang="en-US" sz="2000" dirty="0" smtClean="0"/>
              <a:t>中（管道接口）可能</a:t>
            </a:r>
            <a:r>
              <a:rPr lang="zh-CN" altLang="en-US" sz="2000" dirty="0"/>
              <a:t>会有额外的近似</a:t>
            </a:r>
          </a:p>
          <a:p>
            <a:pPr lvl="1">
              <a:lnSpc>
                <a:spcPct val="150000"/>
              </a:lnSpc>
            </a:pPr>
            <a:r>
              <a:rPr lang="zh-CN" altLang="en-US" sz="2000" dirty="0" smtClean="0"/>
              <a:t>合理</a:t>
            </a:r>
            <a:r>
              <a:rPr lang="zh-CN" altLang="en-US" sz="2000" dirty="0"/>
              <a:t>的</a:t>
            </a:r>
            <a:r>
              <a:rPr lang="zh-CN" altLang="en-US" sz="2000" dirty="0" smtClean="0"/>
              <a:t>可能性：会</a:t>
            </a:r>
            <a:r>
              <a:rPr lang="zh-CN" altLang="en-US" sz="2000" dirty="0"/>
              <a:t>不会在</a:t>
            </a:r>
            <a:r>
              <a:rPr lang="zh-CN" altLang="en-US" sz="2000" dirty="0" smtClean="0"/>
              <a:t>某步中漏掉</a:t>
            </a:r>
            <a:r>
              <a:rPr lang="en-US" altLang="zh-CN" sz="2000" dirty="0" smtClean="0"/>
              <a:t>--</a:t>
            </a:r>
            <a:r>
              <a:rPr lang="zh-CN" altLang="en-US" sz="2000" dirty="0"/>
              <a:t>渗漏？</a:t>
            </a:r>
          </a:p>
          <a:p>
            <a:pPr lvl="1">
              <a:lnSpc>
                <a:spcPct val="150000"/>
              </a:lnSpc>
            </a:pPr>
            <a:r>
              <a:rPr lang="zh-CN" altLang="en-US" sz="2000" dirty="0" smtClean="0"/>
              <a:t>错误</a:t>
            </a:r>
            <a:r>
              <a:rPr lang="zh-CN" altLang="en-US" sz="2000" dirty="0"/>
              <a:t>的</a:t>
            </a:r>
            <a:r>
              <a:rPr lang="zh-CN" altLang="en-US" sz="2000" dirty="0" smtClean="0"/>
              <a:t>可能性：会</a:t>
            </a:r>
            <a:r>
              <a:rPr lang="zh-CN" altLang="en-US" sz="2000" dirty="0"/>
              <a:t>不会</a:t>
            </a:r>
            <a:r>
              <a:rPr lang="zh-CN" altLang="en-US" sz="2000" dirty="0" smtClean="0"/>
              <a:t>在某步中被引入</a:t>
            </a:r>
            <a:r>
              <a:rPr lang="en-US" altLang="zh-CN" sz="2000" dirty="0" smtClean="0"/>
              <a:t>--</a:t>
            </a:r>
            <a:r>
              <a:rPr lang="zh-CN" altLang="en-US" sz="2000" dirty="0" smtClean="0"/>
              <a:t>污染？</a:t>
            </a:r>
            <a:endParaRPr lang="zh-CN" altLang="en-US" sz="2000" dirty="0"/>
          </a:p>
          <a:p>
            <a:pPr lvl="1">
              <a:lnSpc>
                <a:spcPct val="150000"/>
              </a:lnSpc>
            </a:pPr>
            <a:r>
              <a:rPr lang="zh-CN" altLang="en-US" sz="2000" dirty="0"/>
              <a:t>推理能否最终达到起点</a:t>
            </a:r>
            <a:r>
              <a:rPr lang="en-US" altLang="zh-CN" sz="2000" dirty="0" smtClean="0"/>
              <a:t>--</a:t>
            </a:r>
            <a:r>
              <a:rPr lang="zh-CN" altLang="en-US" sz="2000" dirty="0" smtClean="0"/>
              <a:t>自循环 （逻辑错误）？</a:t>
            </a:r>
            <a:endParaRPr lang="zh-CN" altLang="en-US" sz="2000" dirty="0"/>
          </a:p>
        </p:txBody>
      </p:sp>
    </p:spTree>
    <p:extLst>
      <p:ext uri="{BB962C8B-B14F-4D97-AF65-F5344CB8AC3E}">
        <p14:creationId xmlns:p14="http://schemas.microsoft.com/office/powerpoint/2010/main" val="3545450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549273"/>
          </a:xfrm>
        </p:spPr>
        <p:txBody>
          <a:bodyPr>
            <a:normAutofit/>
          </a:bodyPr>
          <a:lstStyle/>
          <a:p>
            <a:pPr algn="ctr"/>
            <a:r>
              <a:rPr lang="zh-CN" altLang="en-US" sz="3200" b="1" dirty="0" smtClean="0"/>
              <a:t>演绎推理 （</a:t>
            </a:r>
            <a:r>
              <a:rPr lang="en-US" sz="3200" b="1" dirty="0" smtClean="0"/>
              <a:t>Deductive Reasoning</a:t>
            </a:r>
            <a:r>
              <a:rPr lang="zh-CN" altLang="en-US" sz="3200" b="1" dirty="0" smtClean="0"/>
              <a:t>）继续</a:t>
            </a:r>
            <a:r>
              <a:rPr lang="en-US" sz="3200" b="1" dirty="0" smtClean="0"/>
              <a:t>,</a:t>
            </a:r>
            <a:endParaRPr lang="en-US" dirty="0"/>
          </a:p>
        </p:txBody>
      </p:sp>
      <p:sp>
        <p:nvSpPr>
          <p:cNvPr id="3" name="Content Placeholder 2"/>
          <p:cNvSpPr>
            <a:spLocks noGrp="1"/>
          </p:cNvSpPr>
          <p:nvPr>
            <p:ph idx="1"/>
          </p:nvPr>
        </p:nvSpPr>
        <p:spPr>
          <a:xfrm>
            <a:off x="134112" y="914400"/>
            <a:ext cx="8887968" cy="5749447"/>
          </a:xfrm>
        </p:spPr>
        <p:txBody>
          <a:bodyPr>
            <a:noAutofit/>
          </a:bodyPr>
          <a:lstStyle/>
          <a:p>
            <a:pPr>
              <a:lnSpc>
                <a:spcPct val="150000"/>
              </a:lnSpc>
            </a:pPr>
            <a:r>
              <a:rPr lang="zh-CN" altLang="en-US" sz="2400" dirty="0"/>
              <a:t>演绎</a:t>
            </a:r>
            <a:r>
              <a:rPr lang="zh-CN" altLang="en-US" sz="2400" dirty="0" smtClean="0"/>
              <a:t>推理存在的</a:t>
            </a:r>
            <a:r>
              <a:rPr lang="zh-CN" altLang="en-US" sz="2400" dirty="0"/>
              <a:t>问题</a:t>
            </a:r>
            <a:r>
              <a:rPr lang="en-US" altLang="zh-CN" sz="2400" dirty="0"/>
              <a:t>: </a:t>
            </a:r>
            <a:endParaRPr lang="en-US" altLang="zh-CN" sz="2400" dirty="0" smtClean="0"/>
          </a:p>
          <a:p>
            <a:pPr lvl="1">
              <a:lnSpc>
                <a:spcPct val="150000"/>
              </a:lnSpc>
            </a:pPr>
            <a:r>
              <a:rPr lang="zh-CN" altLang="en-US" sz="2000" dirty="0" smtClean="0"/>
              <a:t>演绎</a:t>
            </a:r>
            <a:r>
              <a:rPr lang="zh-CN" altLang="en-US" sz="2000" dirty="0"/>
              <a:t>推理本身不能提供一个出发点。 推理不</a:t>
            </a:r>
            <a:r>
              <a:rPr lang="zh-CN" altLang="en-US" sz="2000" dirty="0" smtClean="0"/>
              <a:t>能倒推。</a:t>
            </a:r>
            <a:r>
              <a:rPr lang="en-US" altLang="zh-CN" sz="2000" dirty="0"/>
              <a:t>(</a:t>
            </a:r>
            <a:r>
              <a:rPr lang="zh-CN" altLang="en-US" sz="2000" dirty="0"/>
              <a:t>等式的解答</a:t>
            </a:r>
            <a:r>
              <a:rPr lang="en-US" altLang="zh-CN" sz="2000" dirty="0"/>
              <a:t>)</a:t>
            </a:r>
          </a:p>
          <a:p>
            <a:pPr lvl="1">
              <a:lnSpc>
                <a:spcPct val="150000"/>
              </a:lnSpc>
            </a:pPr>
            <a:r>
              <a:rPr lang="zh-CN" altLang="en-US" sz="2000" dirty="0"/>
              <a:t>没有一个合理的起点</a:t>
            </a:r>
            <a:r>
              <a:rPr lang="en-US" altLang="zh-CN" sz="2000" dirty="0"/>
              <a:t>, </a:t>
            </a:r>
            <a:r>
              <a:rPr lang="zh-CN" altLang="en-US" sz="2000" dirty="0" smtClean="0"/>
              <a:t>演绎推理</a:t>
            </a:r>
            <a:r>
              <a:rPr lang="zh-CN" altLang="en-US" sz="2000" dirty="0"/>
              <a:t>是 </a:t>
            </a:r>
            <a:r>
              <a:rPr lang="en-US" altLang="zh-CN" sz="2000" dirty="0" smtClean="0"/>
              <a:t>“</a:t>
            </a:r>
            <a:r>
              <a:rPr lang="zh-CN" altLang="en-US" sz="2000" dirty="0" smtClean="0"/>
              <a:t>无限退行的</a:t>
            </a:r>
            <a:r>
              <a:rPr lang="en-US" altLang="zh-CN" sz="2000" dirty="0" smtClean="0"/>
              <a:t>”</a:t>
            </a:r>
            <a:r>
              <a:rPr lang="zh-CN" altLang="en-US" sz="2000" dirty="0" smtClean="0"/>
              <a:t>，人们</a:t>
            </a:r>
            <a:r>
              <a:rPr lang="zh-CN" altLang="en-US" sz="2000" dirty="0"/>
              <a:t>可以质疑</a:t>
            </a:r>
            <a:r>
              <a:rPr lang="zh-CN" altLang="en-US" sz="2000" dirty="0" smtClean="0"/>
              <a:t>起点：</a:t>
            </a:r>
            <a:r>
              <a:rPr lang="en-US" altLang="zh-CN" sz="2000" dirty="0" smtClean="0"/>
              <a:t>(</a:t>
            </a:r>
            <a:r>
              <a:rPr lang="zh-CN" altLang="en-US" sz="2000" dirty="0"/>
              <a:t>苏格拉底</a:t>
            </a:r>
            <a:r>
              <a:rPr lang="zh-CN" altLang="en-US" sz="2000" dirty="0" smtClean="0"/>
              <a:t>是个凡人 </a:t>
            </a:r>
            <a:r>
              <a:rPr lang="en-US" altLang="zh-CN" sz="2000" dirty="0" smtClean="0"/>
              <a:t>=&gt;&gt;</a:t>
            </a:r>
            <a:r>
              <a:rPr lang="zh-CN" altLang="en-US" sz="2000" dirty="0" smtClean="0"/>
              <a:t>凡人必死</a:t>
            </a:r>
            <a:r>
              <a:rPr lang="en-US" altLang="zh-CN" sz="2000" dirty="0" smtClean="0"/>
              <a:t>=&gt;&gt;</a:t>
            </a:r>
            <a:r>
              <a:rPr lang="zh-CN" altLang="en-US" sz="2000" dirty="0" smtClean="0"/>
              <a:t>苏格拉底</a:t>
            </a:r>
            <a:r>
              <a:rPr lang="zh-CN" altLang="en-US" sz="2000" dirty="0"/>
              <a:t>必死</a:t>
            </a:r>
            <a:r>
              <a:rPr lang="en-US" altLang="zh-CN" sz="2000" dirty="0" smtClean="0"/>
              <a:t>)</a:t>
            </a:r>
            <a:r>
              <a:rPr lang="zh-CN" altLang="en-US" sz="2000" dirty="0" smtClean="0"/>
              <a:t> </a:t>
            </a:r>
            <a:endParaRPr lang="en-US" altLang="zh-CN" sz="2000" dirty="0"/>
          </a:p>
          <a:p>
            <a:pPr lvl="1">
              <a:lnSpc>
                <a:spcPct val="150000"/>
              </a:lnSpc>
            </a:pPr>
            <a:r>
              <a:rPr lang="zh-CN" altLang="en-US" sz="2000" dirty="0" smtClean="0"/>
              <a:t>如果演绎步骤不仅仅是</a:t>
            </a:r>
            <a:r>
              <a:rPr lang="zh-CN" altLang="en-US" sz="2000" dirty="0"/>
              <a:t>数学</a:t>
            </a:r>
            <a:r>
              <a:rPr lang="en-US" altLang="zh-CN" sz="2000" dirty="0"/>
              <a:t>, </a:t>
            </a:r>
            <a:r>
              <a:rPr lang="zh-CN" altLang="en-US" sz="2000" dirty="0"/>
              <a:t>每个步骤都必须仔细检查</a:t>
            </a:r>
          </a:p>
          <a:p>
            <a:pPr lvl="1">
              <a:lnSpc>
                <a:spcPct val="150000"/>
              </a:lnSpc>
            </a:pPr>
            <a:r>
              <a:rPr lang="zh-CN" altLang="en-US" sz="2000" dirty="0"/>
              <a:t>如果通过数值模拟进行演绎推理</a:t>
            </a:r>
            <a:r>
              <a:rPr lang="en-US" altLang="zh-CN" sz="2000" dirty="0" smtClean="0"/>
              <a:t>,</a:t>
            </a:r>
            <a:r>
              <a:rPr lang="zh-CN" altLang="en-US" sz="2000" dirty="0"/>
              <a:t>数值</a:t>
            </a:r>
            <a:r>
              <a:rPr lang="zh-CN" altLang="en-US" sz="2000" dirty="0" smtClean="0"/>
              <a:t>模拟方法可能</a:t>
            </a:r>
            <a:r>
              <a:rPr lang="zh-CN" altLang="en-US" sz="2000" dirty="0"/>
              <a:t>会发生泄漏或</a:t>
            </a:r>
            <a:r>
              <a:rPr lang="zh-CN" altLang="en-US" sz="2000" dirty="0" smtClean="0"/>
              <a:t>污染。问题</a:t>
            </a:r>
            <a:r>
              <a:rPr lang="zh-CN" altLang="en-US" sz="2000" dirty="0"/>
              <a:t>是</a:t>
            </a:r>
            <a:r>
              <a:rPr lang="en-US" altLang="zh-CN" sz="2000" dirty="0"/>
              <a:t>, </a:t>
            </a:r>
            <a:r>
              <a:rPr lang="zh-CN" altLang="en-US" sz="2000" dirty="0" smtClean="0"/>
              <a:t>它们</a:t>
            </a:r>
            <a:r>
              <a:rPr lang="zh-CN" altLang="en-US" sz="2000" dirty="0"/>
              <a:t>是否会大到足以</a:t>
            </a:r>
            <a:r>
              <a:rPr lang="zh-CN" altLang="en-US" sz="2000" dirty="0" smtClean="0"/>
              <a:t>影响到结论 （取决于什么样的结论）</a:t>
            </a:r>
            <a:endParaRPr lang="zh-CN" altLang="en-US" sz="2000" dirty="0"/>
          </a:p>
          <a:p>
            <a:pPr>
              <a:lnSpc>
                <a:spcPct val="150000"/>
              </a:lnSpc>
            </a:pPr>
            <a:r>
              <a:rPr lang="zh-CN" altLang="en-US" sz="2400" dirty="0"/>
              <a:t>出发点可以</a:t>
            </a:r>
            <a:r>
              <a:rPr lang="zh-CN" altLang="en-US" sz="2400" dirty="0" smtClean="0"/>
              <a:t>由</a:t>
            </a:r>
            <a:endParaRPr lang="en-US" altLang="zh-CN" sz="2400" dirty="0" smtClean="0"/>
          </a:p>
          <a:p>
            <a:pPr lvl="1">
              <a:lnSpc>
                <a:spcPct val="150000"/>
              </a:lnSpc>
            </a:pPr>
            <a:r>
              <a:rPr lang="zh-CN" altLang="en-US" sz="2000" dirty="0" smtClean="0"/>
              <a:t>一</a:t>
            </a:r>
            <a:r>
              <a:rPr lang="zh-CN" altLang="en-US" sz="2000" dirty="0"/>
              <a:t>个 </a:t>
            </a:r>
            <a:r>
              <a:rPr lang="en-US" altLang="zh-CN" sz="2000" dirty="0" smtClean="0"/>
              <a:t>“</a:t>
            </a:r>
            <a:r>
              <a:rPr lang="zh-CN" altLang="en-US" sz="2000" dirty="0" smtClean="0"/>
              <a:t>不言而喻的</a:t>
            </a:r>
            <a:r>
              <a:rPr lang="en-US" altLang="zh-CN" sz="2000" dirty="0" smtClean="0"/>
              <a:t>” </a:t>
            </a:r>
            <a:r>
              <a:rPr lang="zh-CN" altLang="en-US" sz="2000" dirty="0" smtClean="0"/>
              <a:t>假设</a:t>
            </a:r>
            <a:endParaRPr lang="en-US" altLang="zh-CN" sz="2000" dirty="0" smtClean="0"/>
          </a:p>
          <a:p>
            <a:pPr lvl="1">
              <a:lnSpc>
                <a:spcPct val="150000"/>
              </a:lnSpc>
            </a:pPr>
            <a:r>
              <a:rPr lang="zh-CN" altLang="en-US" sz="2000" dirty="0" smtClean="0"/>
              <a:t>观测证据</a:t>
            </a:r>
            <a:r>
              <a:rPr lang="en-US" altLang="zh-CN" sz="2000" dirty="0"/>
              <a:t>, </a:t>
            </a:r>
            <a:r>
              <a:rPr lang="zh-CN" altLang="en-US" sz="2000" dirty="0"/>
              <a:t>通常涉及或基于归纳</a:t>
            </a:r>
            <a:r>
              <a:rPr lang="zh-CN" altLang="en-US" sz="2000" dirty="0" smtClean="0"/>
              <a:t>推理</a:t>
            </a:r>
            <a:endParaRPr lang="en-US" altLang="zh-CN" sz="2000" dirty="0" smtClean="0"/>
          </a:p>
          <a:p>
            <a:pPr lvl="1">
              <a:lnSpc>
                <a:spcPct val="150000"/>
              </a:lnSpc>
            </a:pPr>
            <a:r>
              <a:rPr lang="zh-CN" altLang="en-US" sz="2000" dirty="0" smtClean="0"/>
              <a:t>科学定律：其相关性</a:t>
            </a:r>
            <a:r>
              <a:rPr lang="zh-CN" altLang="en-US" sz="2000" dirty="0"/>
              <a:t>和适用性必须彻底</a:t>
            </a:r>
            <a:r>
              <a:rPr lang="zh-CN" altLang="en-US" sz="2000" dirty="0" smtClean="0"/>
              <a:t>审查</a:t>
            </a:r>
            <a:endParaRPr lang="zh-CN" altLang="en-US" sz="2000" dirty="0"/>
          </a:p>
        </p:txBody>
      </p:sp>
    </p:spTree>
    <p:extLst>
      <p:ext uri="{BB962C8B-B14F-4D97-AF65-F5344CB8AC3E}">
        <p14:creationId xmlns:p14="http://schemas.microsoft.com/office/powerpoint/2010/main" val="1735403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38847</TotalTime>
  <Words>7077</Words>
  <Application>Microsoft Office PowerPoint</Application>
  <PresentationFormat>On-screen Show (4:3)</PresentationFormat>
  <Paragraphs>391</Paragraphs>
  <Slides>22</Slides>
  <Notes>22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PMingLiU</vt:lpstr>
      <vt:lpstr>Arial</vt:lpstr>
      <vt:lpstr>Calibri</vt:lpstr>
      <vt:lpstr>Calibri Light</vt:lpstr>
      <vt:lpstr>等线</vt:lpstr>
      <vt:lpstr>等线 Light</vt:lpstr>
      <vt:lpstr>Mangal</vt:lpstr>
      <vt:lpstr>Wingdings</vt:lpstr>
      <vt:lpstr>游ゴシック</vt:lpstr>
      <vt:lpstr>Office Theme</vt:lpstr>
      <vt:lpstr>科学家谈科学哲学</vt:lpstr>
      <vt:lpstr>哲学（Philosophy）</vt:lpstr>
      <vt:lpstr>哲学 （继续）</vt:lpstr>
      <vt:lpstr>知识 （Knowledge）</vt:lpstr>
      <vt:lpstr>科学哲学 （Philosophy of Science）</vt:lpstr>
      <vt:lpstr>科学研究 （Scientific Research）</vt:lpstr>
      <vt:lpstr>科学推理 (Scientific Reasoning)</vt:lpstr>
      <vt:lpstr>演绎推理 （Deductive Reasoning）</vt:lpstr>
      <vt:lpstr>演绎推理 （Deductive Reasoning）继续,</vt:lpstr>
      <vt:lpstr>演绎推理 （Deductive Reasoning）继续</vt:lpstr>
      <vt:lpstr>归纳推理 （Inductive Reasoning ） (不是关于数学归纳法)</vt:lpstr>
      <vt:lpstr>归纳推理 （Inductive Reasoning ）继续 </vt:lpstr>
      <vt:lpstr>PowerPoint Presentation</vt:lpstr>
      <vt:lpstr>辨证推理 （Dialectical Reasoning ）</vt:lpstr>
      <vt:lpstr>辨证推理 （Dialectical Reasoning, cont.）</vt:lpstr>
      <vt:lpstr>科学推理过程：结论</vt:lpstr>
      <vt:lpstr>科学推理方法过程</vt:lpstr>
      <vt:lpstr>当你挑战权威的结果时</vt:lpstr>
      <vt:lpstr>科学推理方法过程</vt:lpstr>
      <vt:lpstr>当你挑战权威的结果时 （继续）</vt:lpstr>
      <vt:lpstr>好科学家--人格效应</vt:lpstr>
      <vt:lpstr>辨证推理：证伪（Falsification） </vt:lpstr>
    </vt:vector>
  </TitlesOfParts>
  <Company>Umass Lowell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Philosophy of Science</dc:title>
  <dc:creator>Song</dc:creator>
  <cp:lastModifiedBy>Song</cp:lastModifiedBy>
  <cp:revision>316</cp:revision>
  <cp:lastPrinted>2018-04-14T13:30:06Z</cp:lastPrinted>
  <dcterms:created xsi:type="dcterms:W3CDTF">2018-02-12T16:29:27Z</dcterms:created>
  <dcterms:modified xsi:type="dcterms:W3CDTF">2018-04-30T12:42:28Z</dcterms:modified>
</cp:coreProperties>
</file>