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3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854A-02DD-41FD-BB25-3C5E9F3F13B4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CA9E-CB3A-4257-BA97-18C547F9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Principles of Global Modeling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00200"/>
            <a:ext cx="6400800" cy="495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Paul Song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Department of </a:t>
            </a:r>
            <a:r>
              <a:rPr lang="en-US" sz="2400" i="1" dirty="0" smtClean="0">
                <a:solidFill>
                  <a:schemeClr val="tx1"/>
                </a:solidFill>
              </a:rPr>
              <a:t>Physics, </a:t>
            </a:r>
            <a:r>
              <a:rPr lang="en-US" sz="2400" i="1" dirty="0">
                <a:solidFill>
                  <a:schemeClr val="tx1"/>
                </a:solidFill>
              </a:rPr>
              <a:t>and 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Center for Atmospheric Research, </a:t>
            </a:r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University </a:t>
            </a:r>
            <a:r>
              <a:rPr lang="en-US" sz="2400" i="1" dirty="0">
                <a:solidFill>
                  <a:schemeClr val="tx1"/>
                </a:solidFill>
              </a:rPr>
              <a:t>of Massachusetts Lowell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Introduction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Principles 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Example: Northward IMF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Conclusions </a:t>
            </a:r>
          </a:p>
        </p:txBody>
      </p:sp>
    </p:spTree>
    <p:extLst>
      <p:ext uri="{BB962C8B-B14F-4D97-AF65-F5344CB8AC3E}">
        <p14:creationId xmlns:p14="http://schemas.microsoft.com/office/powerpoint/2010/main" val="10804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en-US" sz="2800" b="1" dirty="0"/>
              <a:t>Principles of MHD Modeling, cont.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Magnetospheric driving force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Field line motion: pressure gradients, curvature force, and ionospheric coupling; no </a:t>
            </a:r>
            <a:r>
              <a:rPr lang="en-US" sz="2000" dirty="0" err="1"/>
              <a:t>ExB</a:t>
            </a:r>
            <a:r>
              <a:rPr lang="en-US" sz="2000" dirty="0"/>
              <a:t> drift!!!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Flow along the field: pressure gradient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Field line stretching/shortening: (caused by velocity shear)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Field line length is proportional to B/</a:t>
            </a:r>
            <a:r>
              <a:rPr lang="en-US" sz="2000" dirty="0">
                <a:sym typeface="Symbol" pitchFamily="18" charset="2"/>
              </a:rPr>
              <a:t>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Slow mode: most efficient (convert pressure from parallel to B to perpendicular to B)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Acceleration/deceleration: (perpendicular to B)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Fast mode: most efficient for high </a:t>
            </a:r>
            <a:r>
              <a:rPr lang="en-US" sz="2000" dirty="0">
                <a:sym typeface="Symbol" pitchFamily="18" charset="2"/>
              </a:rPr>
              <a:t> plasma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Alfvén mode: most efficient for low  plasma or highly distorted field lines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Field line bending: Alfvén mode: most efficient (no stretching/shortening needed)</a:t>
            </a:r>
          </a:p>
        </p:txBody>
      </p:sp>
    </p:spTree>
    <p:extLst>
      <p:ext uri="{BB962C8B-B14F-4D97-AF65-F5344CB8AC3E}">
        <p14:creationId xmlns:p14="http://schemas.microsoft.com/office/powerpoint/2010/main" val="36826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Field Bending and Draping/stretching</a:t>
            </a:r>
          </a:p>
        </p:txBody>
      </p:sp>
      <p:pic>
        <p:nvPicPr>
          <p:cNvPr id="31749" name="Picture 5" descr="Fig2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91400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4577" r="3745" b="9604"/>
          <a:stretch/>
        </p:blipFill>
        <p:spPr bwMode="auto">
          <a:xfrm>
            <a:off x="2036618" y="76200"/>
            <a:ext cx="4973782" cy="665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2800" b="1"/>
              <a:t>Principles of MHD Modeling: Special cases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/>
              <a:t>Reconnection region</a:t>
            </a:r>
            <a:r>
              <a:rPr lang="en-US" sz="2400"/>
              <a:t> </a:t>
            </a:r>
          </a:p>
          <a:p>
            <a:pPr>
              <a:spcBef>
                <a:spcPct val="50000"/>
              </a:spcBef>
            </a:pPr>
            <a:r>
              <a:rPr lang="en-US" sz="2400"/>
              <a:t>Bending of dipole field: dipole field is curved but curl-free </a:t>
            </a:r>
          </a:p>
          <a:p>
            <a:pPr>
              <a:spcBef>
                <a:spcPct val="50000"/>
              </a:spcBef>
            </a:pPr>
            <a:r>
              <a:rPr lang="en-US" sz="2400"/>
              <a:t>Field line pulling out of the ionosphere</a:t>
            </a:r>
          </a:p>
          <a:p>
            <a:pPr>
              <a:spcBef>
                <a:spcPct val="50000"/>
              </a:spcBef>
            </a:pPr>
            <a:r>
              <a:rPr lang="en-US" sz="2400"/>
              <a:t>Steady state Magnetosphere-ionosphere coupling</a:t>
            </a:r>
            <a:r>
              <a:rPr lang="en-US" sz="2400" b="1"/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135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altLang="zh-CN" sz="2800" b="1">
                <a:ea typeface="宋体" pitchFamily="2" charset="-122"/>
              </a:rPr>
              <a:t>Magnetic Reconnection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26947" r="10087" b="9097"/>
          <a:stretch/>
        </p:blipFill>
        <p:spPr>
          <a:xfrm>
            <a:off x="2775098" y="2944091"/>
            <a:ext cx="6244211" cy="3560617"/>
          </a:xfrm>
          <a:noFill/>
          <a:ln/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165350" y="4530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2165350" y="41497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16138" y="4495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latin typeface="Times New Roman" pitchFamily="18" charset="0"/>
                <a:ea typeface="宋体" pitchFamily="2" charset="-122"/>
              </a:rPr>
              <a:t>X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676400" y="4114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latin typeface="Times New Roman" pitchFamily="18" charset="0"/>
                <a:ea typeface="宋体" pitchFamily="2" charset="-122"/>
              </a:rPr>
              <a:t>Z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70104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Separatrix</a:t>
            </a:r>
            <a:r>
              <a:rPr lang="en-US" dirty="0"/>
              <a:t> is not a slow shock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outflow region can be described by ideal MHD.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Field-aligned potential drop is negligibly small.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In steady state, E field in </a:t>
            </a:r>
            <a:r>
              <a:rPr lang="en-US" dirty="0" smtClean="0"/>
              <a:t>-Y-direction </a:t>
            </a:r>
            <a:r>
              <a:rPr lang="en-US" dirty="0"/>
              <a:t>are same in all regions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outflow speed is Alfven speed</a:t>
            </a:r>
          </a:p>
        </p:txBody>
      </p:sp>
    </p:spTree>
    <p:extLst>
      <p:ext uri="{BB962C8B-B14F-4D97-AF65-F5344CB8AC3E}">
        <p14:creationId xmlns:p14="http://schemas.microsoft.com/office/powerpoint/2010/main" val="3015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Reconnection: </a:t>
            </a:r>
            <a:r>
              <a:rPr lang="en-US" sz="3200" dirty="0" err="1"/>
              <a:t>S</a:t>
            </a:r>
            <a:r>
              <a:rPr lang="en-US" sz="3200" dirty="0" err="1" smtClean="0"/>
              <a:t>eparatrices</a:t>
            </a:r>
            <a:r>
              <a:rPr lang="en-US" sz="3200" dirty="0" smtClean="0"/>
              <a:t> and slow shocks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69" y="1600200"/>
            <a:ext cx="6140461" cy="4525963"/>
          </a:xfrm>
        </p:spPr>
      </p:pic>
      <p:sp>
        <p:nvSpPr>
          <p:cNvPr id="5" name="TextBox 4"/>
          <p:cNvSpPr txBox="1"/>
          <p:nvPr/>
        </p:nvSpPr>
        <p:spPr>
          <a:xfrm>
            <a:off x="7865918" y="32143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Separatrix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5918" y="3581400"/>
            <a:ext cx="121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shock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43800" y="3352800"/>
            <a:ext cx="304800" cy="46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502236" y="3583633"/>
            <a:ext cx="363682" cy="150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0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2800" b="1"/>
              <a:t>Principles of MHD Modeling: Special case, cont.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/>
              <a:t>Reconnection region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Bending of dipole field: dipole field is curved but curl-free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Field line pulling out of the ionosphere</a:t>
            </a:r>
          </a:p>
          <a:p>
            <a:pPr>
              <a:spcBef>
                <a:spcPct val="50000"/>
              </a:spcBef>
            </a:pPr>
            <a:r>
              <a:rPr lang="en-US" sz="2400"/>
              <a:t>Steady state Magnetosphere-ionosphere coupling</a:t>
            </a:r>
            <a:r>
              <a:rPr 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8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z="2800" b="1"/>
              <a:t>Bending A Dipole Field and Pulling It up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/>
              <a:t>Dipole field is current-free</a:t>
            </a:r>
          </a:p>
          <a:p>
            <a:pPr>
              <a:lnSpc>
                <a:spcPct val="90000"/>
              </a:lnSpc>
            </a:pPr>
            <a:r>
              <a:rPr lang="en-US" sz="1600"/>
              <a:t>Motion at the foot of B field line produces a kink in the field line with a pair of currents</a:t>
            </a:r>
          </a:p>
          <a:p>
            <a:pPr>
              <a:lnSpc>
                <a:spcPct val="90000"/>
              </a:lnSpc>
            </a:pPr>
            <a:r>
              <a:rPr lang="en-US" sz="1600"/>
              <a:t>The JxB force reacts to the initial foot motion (the motion needs to be sustained)</a:t>
            </a:r>
          </a:p>
          <a:p>
            <a:pPr>
              <a:lnSpc>
                <a:spcPct val="90000"/>
              </a:lnSpc>
            </a:pPr>
            <a:r>
              <a:rPr lang="en-US" sz="1600"/>
              <a:t>If the foot motion is sustained, the JxB force makes the kink propagates upward</a:t>
            </a:r>
          </a:p>
          <a:p>
            <a:pPr>
              <a:lnSpc>
                <a:spcPct val="90000"/>
              </a:lnSpc>
            </a:pPr>
            <a:r>
              <a:rPr lang="en-US" sz="1600"/>
              <a:t>The whole field is settled in a new L-value (current free again)</a:t>
            </a:r>
          </a:p>
          <a:p>
            <a:pPr>
              <a:lnSpc>
                <a:spcPct val="90000"/>
              </a:lnSpc>
            </a:pPr>
            <a:r>
              <a:rPr lang="en-US" sz="1600"/>
              <a:t>The field line becomes longer: pulled out from the ionosphere (with high density plasma)</a:t>
            </a:r>
          </a:p>
          <a:p>
            <a:pPr>
              <a:lnSpc>
                <a:spcPct val="90000"/>
              </a:lnSpc>
            </a:pPr>
            <a:r>
              <a:rPr lang="en-US" sz="1600"/>
              <a:t>The ionosphere rises (not due to ExB drift)</a:t>
            </a:r>
          </a:p>
          <a:p>
            <a:pPr>
              <a:lnSpc>
                <a:spcPct val="90000"/>
              </a:lnSpc>
            </a:pPr>
            <a:r>
              <a:rPr lang="en-US" sz="1600"/>
              <a:t>Bending the field from the magnetosphere is a reverse process</a:t>
            </a:r>
          </a:p>
        </p:txBody>
      </p:sp>
      <p:pic>
        <p:nvPicPr>
          <p:cNvPr id="49156" name="Picture 4" descr="Dipole-perturb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7"/>
          <a:stretch/>
        </p:blipFill>
        <p:spPr bwMode="auto">
          <a:xfrm>
            <a:off x="1371600" y="3403600"/>
            <a:ext cx="6731000" cy="30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228600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Global Consequence of A Poleward Motion</a:t>
            </a:r>
            <a:r>
              <a:rPr lang="en-US" sz="360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6868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Antisunward motion of open field line in the open-closed boundary creates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 high pressure region in the open field region (compressional wave), and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 low pressure region in the closed field region (rarefaction wave)</a:t>
            </a:r>
          </a:p>
          <a:p>
            <a:pPr>
              <a:lnSpc>
                <a:spcPct val="80000"/>
              </a:lnSpc>
            </a:pPr>
            <a:r>
              <a:rPr lang="en-US" sz="1800"/>
              <a:t>Continuity requirement produces convection cells through fast mode waves in the ionosphere and motion in closed field regions. </a:t>
            </a:r>
          </a:p>
          <a:p>
            <a:pPr>
              <a:lnSpc>
                <a:spcPct val="80000"/>
              </a:lnSpc>
            </a:pPr>
            <a:r>
              <a:rPr lang="en-US" sz="1800"/>
              <a:t>Poleward motion of the feet of the flux tube propagates to equator and produces upward motion in the equator.</a:t>
            </a:r>
          </a:p>
          <a:p>
            <a:pPr>
              <a:lnSpc>
                <a:spcPct val="80000"/>
              </a:lnSpc>
            </a:pPr>
            <a:r>
              <a:rPr lang="en-US" sz="1800"/>
              <a:t>No mapping E-field and no penetration E-field </a:t>
            </a:r>
          </a:p>
        </p:txBody>
      </p:sp>
      <p:pic>
        <p:nvPicPr>
          <p:cNvPr id="1026" name="Picture 2" descr="NewModel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9183"/>
            <a:ext cx="6553200" cy="40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066800"/>
          </a:xfrm>
        </p:spPr>
        <p:txBody>
          <a:bodyPr/>
          <a:lstStyle/>
          <a:p>
            <a:r>
              <a:rPr lang="en-US" sz="3200" b="1"/>
              <a:t>Principles of MHD Modeling: Special cases, cont.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867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/>
              <a:t>Reconnection region </a:t>
            </a:r>
          </a:p>
          <a:p>
            <a:pPr>
              <a:spcBef>
                <a:spcPct val="50000"/>
              </a:spcBef>
            </a:pPr>
            <a:r>
              <a:rPr lang="en-US" sz="2400"/>
              <a:t>Bending of dipole field: dipole field is curved but curl-free</a:t>
            </a:r>
          </a:p>
          <a:p>
            <a:pPr>
              <a:spcBef>
                <a:spcPct val="50000"/>
              </a:spcBef>
            </a:pPr>
            <a:r>
              <a:rPr lang="en-US" sz="2400"/>
              <a:t>Field line pulling out of the ionosphere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Steady State Magnetosphere-Ionosphere coupling </a:t>
            </a:r>
          </a:p>
        </p:txBody>
      </p:sp>
    </p:spTree>
    <p:extLst>
      <p:ext uri="{BB962C8B-B14F-4D97-AF65-F5344CB8AC3E}">
        <p14:creationId xmlns:p14="http://schemas.microsoft.com/office/powerpoint/2010/main" val="16405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/>
              <a:t>Why is Modeling Needed in Space Physics?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“Modeling” is a method to link key physical processes in distant regions according </a:t>
            </a:r>
            <a:r>
              <a:rPr lang="en-US" sz="2000" dirty="0" smtClean="0"/>
              <a:t>to physical </a:t>
            </a:r>
            <a:r>
              <a:rPr lang="en-US" sz="2000" dirty="0"/>
              <a:t>laws: observations and predictions.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Its objective is to provide qualitative physical understanding.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It is in the form of cartoon-type sketches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Computer simulations: field line tracing, streamline tracing, more quantitative.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Simulation is a useful tool for modeling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Can “modeling” be replaced by computer simulations?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Computer simulations: sensitive to boundary conditions and initial conditions, as well as numerical methods about which </a:t>
            </a:r>
            <a:r>
              <a:rPr lang="en-US" sz="2000" dirty="0" err="1"/>
              <a:t>simulationalists</a:t>
            </a:r>
            <a:r>
              <a:rPr lang="en-US" sz="2000" dirty="0"/>
              <a:t> care most.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Field line tracing near reconnection sites: large uncertainty.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Stream line tracing: large uncertainty in regions of large velocity shears.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Can simulation results and their interpretations be trusted unconditionally?</a:t>
            </a:r>
          </a:p>
        </p:txBody>
      </p:sp>
    </p:spTree>
    <p:extLst>
      <p:ext uri="{BB962C8B-B14F-4D97-AF65-F5344CB8AC3E}">
        <p14:creationId xmlns:p14="http://schemas.microsoft.com/office/powerpoint/2010/main" val="21973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76475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latin typeface="Helvetica" pitchFamily="34" charset="0"/>
                <a:ea typeface="宋体" pitchFamily="2" charset="-122"/>
              </a:rPr>
              <a:t>Steady State M-I Coupling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830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40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000">
                <a:latin typeface="Times New Roman" pitchFamily="18" charset="0"/>
                <a:ea typeface="宋体" pitchFamily="2" charset="-122"/>
              </a:rPr>
              <a:t>coupled via field-aligned current, closed with Pedersen current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latin typeface="Times New Roman" pitchFamily="18" charset="0"/>
                <a:ea typeface="宋体" pitchFamily="2" charset="-122"/>
              </a:rPr>
              <a:t> Ohm’s law gives the electric field and Hall current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latin typeface="Times New Roman" pitchFamily="18" charset="0"/>
                <a:ea typeface="宋体" pitchFamily="2" charset="-122"/>
              </a:rPr>
              <a:t> electric drift gives the ion motion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latin typeface="Times New Roman" pitchFamily="18" charset="0"/>
                <a:ea typeface="宋体" pitchFamily="2" charset="-122"/>
              </a:rPr>
              <a:t> ionospheric JxB force is consistent with the ionosphere convection direction</a:t>
            </a:r>
          </a:p>
        </p:txBody>
      </p:sp>
      <p:pic>
        <p:nvPicPr>
          <p:cNvPr id="45061" name="Picture 5" descr="I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72263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91000"/>
            <a:ext cx="3352800" cy="792163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Northward </a:t>
            </a:r>
            <a:br>
              <a:rPr lang="en-US" sz="2800" b="1"/>
            </a:br>
            <a:r>
              <a:rPr lang="en-US" sz="2800" b="1"/>
              <a:t>IMF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[Dungey, 1964]</a:t>
            </a:r>
          </a:p>
        </p:txBody>
      </p:sp>
      <p:pic>
        <p:nvPicPr>
          <p:cNvPr id="55300" name="Picture 4" descr="Dunge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3387" r="3376" b="4213"/>
          <a:stretch/>
        </p:blipFill>
        <p:spPr bwMode="auto">
          <a:xfrm>
            <a:off x="2819400" y="228600"/>
            <a:ext cx="6019800" cy="62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dirty="0"/>
              <a:t>Topology for NBZ (Cowley, 1981)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crook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2771" r="6323" b="4174"/>
          <a:stretch/>
        </p:blipFill>
        <p:spPr bwMode="auto">
          <a:xfrm>
            <a:off x="270649" y="1295400"/>
            <a:ext cx="835703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/>
              <a:t>Topology and Ionospheric Convection for NBZ with Dipole Tilt; [Crooker, 1992]</a:t>
            </a:r>
          </a:p>
        </p:txBody>
      </p:sp>
      <p:pic>
        <p:nvPicPr>
          <p:cNvPr id="56325" name="Picture 5" descr="crooker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" r="4169" b="1282"/>
          <a:stretch/>
        </p:blipFill>
        <p:spPr bwMode="auto">
          <a:xfrm>
            <a:off x="3505200" y="533399"/>
            <a:ext cx="5105400" cy="62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6" y="152400"/>
            <a:ext cx="8229600" cy="1143000"/>
          </a:xfrm>
        </p:spPr>
        <p:txBody>
          <a:bodyPr/>
          <a:lstStyle/>
          <a:p>
            <a:r>
              <a:rPr lang="en-US" sz="2800" b="1" dirty="0"/>
              <a:t>Ionospheric Convection and Field Perturbations for NBZ [</a:t>
            </a:r>
            <a:r>
              <a:rPr lang="en-US" sz="2800" b="1" dirty="0" err="1"/>
              <a:t>Potemra</a:t>
            </a:r>
            <a:r>
              <a:rPr lang="en-US" sz="2800" b="1" dirty="0"/>
              <a:t> et al., 1984]</a:t>
            </a:r>
          </a:p>
        </p:txBody>
      </p:sp>
      <p:pic>
        <p:nvPicPr>
          <p:cNvPr id="25604" name="Picture 4" descr="Heel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441575"/>
            <a:ext cx="307181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potemra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1664" r="1818"/>
          <a:stretch/>
        </p:blipFill>
        <p:spPr bwMode="auto">
          <a:xfrm>
            <a:off x="228600" y="1219200"/>
            <a:ext cx="8596675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Ionospheric Observations for NBZ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Field-aligned current           </a:t>
            </a:r>
            <a:r>
              <a:rPr lang="en-US" sz="2800" dirty="0" smtClean="0"/>
              <a:t>    Precipitation </a:t>
            </a:r>
            <a:r>
              <a:rPr lang="en-US" sz="2800" dirty="0"/>
              <a:t>particles</a:t>
            </a:r>
          </a:p>
          <a:p>
            <a:pPr>
              <a:buFontTx/>
              <a:buNone/>
            </a:pPr>
            <a:r>
              <a:rPr lang="en-US" sz="2800" dirty="0"/>
              <a:t>[</a:t>
            </a:r>
            <a:r>
              <a:rPr lang="en-US" sz="2800" dirty="0" err="1"/>
              <a:t>Ijima</a:t>
            </a:r>
            <a:r>
              <a:rPr lang="en-US" sz="2800" dirty="0"/>
              <a:t> and </a:t>
            </a:r>
            <a:r>
              <a:rPr lang="en-US" sz="2800" dirty="0" err="1"/>
              <a:t>Potemra</a:t>
            </a:r>
            <a:r>
              <a:rPr lang="en-US" sz="2800" dirty="0"/>
              <a:t>, 1978]   </a:t>
            </a:r>
            <a:r>
              <a:rPr lang="en-US" sz="2800" dirty="0" smtClean="0"/>
              <a:t>  [</a:t>
            </a:r>
            <a:r>
              <a:rPr lang="en-US" sz="2800" dirty="0"/>
              <a:t>Newell and </a:t>
            </a:r>
            <a:r>
              <a:rPr lang="en-US" sz="2800" dirty="0" err="1"/>
              <a:t>Meng</a:t>
            </a:r>
            <a:r>
              <a:rPr lang="en-US" sz="2800" dirty="0"/>
              <a:t>, 1994]</a:t>
            </a:r>
          </a:p>
        </p:txBody>
      </p:sp>
      <p:pic>
        <p:nvPicPr>
          <p:cNvPr id="28676" name="Picture 4" descr="Newel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6745" r="7937" b="5864"/>
          <a:stretch/>
        </p:blipFill>
        <p:spPr bwMode="auto">
          <a:xfrm>
            <a:off x="4344988" y="2982190"/>
            <a:ext cx="4393767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Ijim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2231" r="6469"/>
          <a:stretch/>
        </p:blipFill>
        <p:spPr bwMode="auto">
          <a:xfrm>
            <a:off x="477982" y="2608118"/>
            <a:ext cx="3605645" cy="40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Chapman &amp; Ferraro [1931]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/>
              <a:t>A new theory to explain magnetic storm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/>
              <a:t>Solar agent moves under the influence of the earth’s magnetic field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/>
              <a:t>Current associated with ion gyromotion reduces the field on the ground</a:t>
            </a:r>
          </a:p>
        </p:txBody>
      </p:sp>
      <p:pic>
        <p:nvPicPr>
          <p:cNvPr id="47108" name="Picture 4" descr="ChapmanFerra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6337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733800"/>
            <a:ext cx="61722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5" descr="dunge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8791"/>
            <a:ext cx="2487613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Axford-isphe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909" r="3346" b="2638"/>
          <a:stretch/>
        </p:blipFill>
        <p:spPr bwMode="auto">
          <a:xfrm>
            <a:off x="5098471" y="4208318"/>
            <a:ext cx="4045529" cy="25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Axford-msphe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r="1203"/>
          <a:stretch/>
        </p:blipFill>
        <p:spPr bwMode="auto">
          <a:xfrm>
            <a:off x="5171209" y="142009"/>
            <a:ext cx="3972791" cy="405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096000" cy="914400"/>
          </a:xfrm>
        </p:spPr>
        <p:txBody>
          <a:bodyPr/>
          <a:lstStyle/>
          <a:p>
            <a:r>
              <a:rPr lang="en-US" sz="2800" dirty="0"/>
              <a:t>Dungey [1961]           </a:t>
            </a:r>
            <a:r>
              <a:rPr lang="en-US" sz="2800" dirty="0" smtClean="0"/>
              <a:t>     </a:t>
            </a:r>
            <a:r>
              <a:rPr lang="en-US" sz="2800" dirty="0" err="1" smtClean="0"/>
              <a:t>Axford</a:t>
            </a:r>
            <a:r>
              <a:rPr lang="en-US" sz="2800" dirty="0" smtClean="0"/>
              <a:t> </a:t>
            </a:r>
            <a:r>
              <a:rPr lang="en-US" sz="2800" dirty="0"/>
              <a:t>[1963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0" y="1143000"/>
            <a:ext cx="3859920" cy="24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en-US" sz="2800" b="1"/>
              <a:t>Principles of MHD Modeling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Perpendicular velocity: Frozen-condition is applicable everywhere except in reconnection regions and ionospheres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In regions of ideal MHD: (steady state, </a:t>
            </a:r>
            <a:r>
              <a:rPr lang="en-US" sz="2400" b="1" dirty="0"/>
              <a:t>E </a:t>
            </a:r>
            <a:r>
              <a:rPr lang="en-US" sz="2400" dirty="0"/>
              <a:t>=- </a:t>
            </a:r>
            <a:r>
              <a:rPr lang="en-US" sz="2400" b="1" dirty="0"/>
              <a:t>V</a:t>
            </a:r>
            <a:r>
              <a:rPr lang="en-US" sz="2400" dirty="0"/>
              <a:t> x </a:t>
            </a:r>
            <a:r>
              <a:rPr lang="en-US" sz="2400" b="1" dirty="0"/>
              <a:t>B)</a:t>
            </a:r>
            <a:endParaRPr lang="en-US" sz="24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E parallel to B is 0=&gt; Field line is equipotential =&gt; different field lines have different potentials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Potential mapping: (</a:t>
            </a:r>
            <a:r>
              <a:rPr lang="en-US" sz="2000" dirty="0" err="1"/>
              <a:t>VxB</a:t>
            </a:r>
            <a:r>
              <a:rPr lang="en-US" sz="2000" dirty="0"/>
              <a:t>)L = constant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Field lines cannot intersect </a:t>
            </a:r>
            <a:r>
              <a:rPr lang="en-US" sz="2000" dirty="0" smtClean="0"/>
              <a:t>(</a:t>
            </a:r>
            <a:r>
              <a:rPr lang="en-US" sz="2000" dirty="0"/>
              <a:t>or infinite E field</a:t>
            </a:r>
            <a:r>
              <a:rPr lang="en-US" sz="2000" dirty="0" smtClean="0"/>
              <a:t>). At </a:t>
            </a:r>
            <a:r>
              <a:rPr lang="en-US" sz="2000" dirty="0"/>
              <a:t>reconnection site </a:t>
            </a:r>
            <a:r>
              <a:rPr lang="en-US" sz="2000" dirty="0" smtClean="0"/>
              <a:t>B=0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E parallel to V is 0 =&gt; Streamline is equipotential =&gt; different streamlines have different potentials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Streamlines cannot intersect </a:t>
            </a:r>
            <a:r>
              <a:rPr lang="en-US" sz="2000" dirty="0" smtClean="0"/>
              <a:t>(</a:t>
            </a:r>
            <a:r>
              <a:rPr lang="en-US" sz="2000" dirty="0"/>
              <a:t>or infinite E field</a:t>
            </a:r>
            <a:r>
              <a:rPr lang="en-US" sz="2000" dirty="0" smtClean="0"/>
              <a:t>). At </a:t>
            </a:r>
            <a:r>
              <a:rPr lang="en-US" sz="2000" dirty="0"/>
              <a:t>reconnection site </a:t>
            </a:r>
            <a:r>
              <a:rPr lang="en-US" sz="2000" dirty="0" smtClean="0"/>
              <a:t>V=0</a:t>
            </a:r>
            <a:endParaRPr lang="en-US" sz="2000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Points on a field line move at their flow speeds to form the next field line. Must follow a given field line through a cycle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For the whole system, magnetic in-flux = magnetic out-flux </a:t>
            </a:r>
          </a:p>
        </p:txBody>
      </p:sp>
    </p:spTree>
    <p:extLst>
      <p:ext uri="{BB962C8B-B14F-4D97-AF65-F5344CB8AC3E}">
        <p14:creationId xmlns:p14="http://schemas.microsoft.com/office/powerpoint/2010/main" val="2994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Southward IMF</a:t>
            </a:r>
          </a:p>
        </p:txBody>
      </p:sp>
      <p:pic>
        <p:nvPicPr>
          <p:cNvPr id="44036" name="Picture 4" descr="Dunge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3449" r="5062" b="59793"/>
          <a:stretch/>
        </p:blipFill>
        <p:spPr bwMode="auto">
          <a:xfrm>
            <a:off x="280555" y="1365249"/>
            <a:ext cx="5715000" cy="23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dungey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65250"/>
            <a:ext cx="2487613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vasyliun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4343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486400" y="5562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Vasyliunas [1981]</a:t>
            </a:r>
          </a:p>
        </p:txBody>
      </p:sp>
    </p:spTree>
    <p:extLst>
      <p:ext uri="{BB962C8B-B14F-4D97-AF65-F5344CB8AC3E}">
        <p14:creationId xmlns:p14="http://schemas.microsoft.com/office/powerpoint/2010/main" val="39318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The Magnetosphere</a:t>
            </a:r>
            <a:br>
              <a:rPr lang="en-US" sz="3600" smtClean="0"/>
            </a:br>
            <a:r>
              <a:rPr lang="en-US" sz="2800" smtClean="0"/>
              <a:t>Magnetopause Reconnection</a:t>
            </a:r>
            <a:endParaRPr lang="en-US" sz="36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eaLnBrk="1" hangingPunct="1"/>
            <a:r>
              <a:rPr lang="en-US" sz="1800" smtClean="0"/>
              <a:t>Direct evidence of quasi-steady reconnection at the magnetopause.</a:t>
            </a:r>
          </a:p>
          <a:p>
            <a:pPr lvl="1" eaLnBrk="1" hangingPunct="1"/>
            <a:r>
              <a:rPr lang="en-US" sz="1600" smtClean="0"/>
              <a:t>ISEE 2 spacecraft was moving from the magnetosphere to the magnetosheath.</a:t>
            </a:r>
          </a:p>
          <a:p>
            <a:pPr lvl="1" eaLnBrk="1" hangingPunct="1"/>
            <a:r>
              <a:rPr lang="en-US" sz="1600" smtClean="0"/>
              <a:t>The magnetic field in magnetosheath had B</a:t>
            </a:r>
            <a:r>
              <a:rPr lang="en-US" sz="1600" baseline="-25000" smtClean="0"/>
              <a:t>Z</a:t>
            </a:r>
            <a:r>
              <a:rPr lang="en-US" sz="1600" smtClean="0"/>
              <a:t>&lt;0 and B</a:t>
            </a:r>
            <a:r>
              <a:rPr lang="en-US" sz="1600" baseline="-25000" smtClean="0"/>
              <a:t>y</a:t>
            </a:r>
            <a:r>
              <a:rPr lang="en-US" sz="1600" smtClean="0"/>
              <a:t>&gt;0</a:t>
            </a:r>
          </a:p>
          <a:p>
            <a:pPr lvl="1" eaLnBrk="1" hangingPunct="1"/>
            <a:r>
              <a:rPr lang="en-US" sz="1600" smtClean="0"/>
              <a:t>As the spacecraft passed through the LLBL and the boundary there were large dawnward flows and antisunward flows</a:t>
            </a:r>
          </a:p>
          <a:p>
            <a:pPr lvl="1" eaLnBrk="1" hangingPunct="1"/>
            <a:r>
              <a:rPr lang="en-US" sz="1600" smtClean="0"/>
              <a:t>The spacecraft made several incursions into the LLBL which gradually increased in length.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3" name="Picture 5" descr="rw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143000"/>
            <a:ext cx="38655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7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The Magnetotail</a:t>
            </a:r>
            <a:br>
              <a:rPr lang="en-US" sz="3600" smtClean="0"/>
            </a:br>
            <a:r>
              <a:rPr lang="en-US" sz="2800" smtClean="0"/>
              <a:t>Magnetopause Reconnection</a:t>
            </a:r>
            <a:endParaRPr lang="en-US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z="1800" smtClean="0"/>
              <a:t>Field lines at the magnetopause for B</a:t>
            </a:r>
            <a:r>
              <a:rPr lang="en-US" sz="1800" baseline="-25000" smtClean="0"/>
              <a:t>z</a:t>
            </a:r>
            <a:r>
              <a:rPr lang="en-US" sz="1800" smtClean="0"/>
              <a:t>&lt;0 and B</a:t>
            </a:r>
            <a:r>
              <a:rPr lang="en-US" sz="1800" baseline="-25000" smtClean="0"/>
              <a:t>y</a:t>
            </a:r>
            <a:r>
              <a:rPr lang="en-US" sz="1800" smtClean="0"/>
              <a:t>&gt;0 (top).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Magnetic tension will move the plasma along the direction given by the heavy arrows.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600" smtClean="0"/>
              <a:t>ISEE 2 was post noon so in the LLBL and magnetosheath the flow should be northward, dawnward and antisunward as observed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Reconnection at the magnetopause can also be “patchy” and localized in space. The left figure shows a localized reconnection event called a flux transfer event on the magnetopause</a:t>
            </a:r>
            <a:r>
              <a:rPr lang="en-US" sz="2000" smtClean="0"/>
              <a:t>.</a:t>
            </a:r>
          </a:p>
        </p:txBody>
      </p:sp>
      <p:pic>
        <p:nvPicPr>
          <p:cNvPr id="33796" name="Picture 4" descr="rw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28924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rw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232886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57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Connection Takes Place not on Stagnation Field Line</a:t>
            </a:r>
          </a:p>
        </p:txBody>
      </p:sp>
      <p:pic>
        <p:nvPicPr>
          <p:cNvPr id="27652" name="Picture 4" descr="maeza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164138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5000" y="6172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Russell, 1971</a:t>
            </a:r>
          </a:p>
        </p:txBody>
      </p:sp>
    </p:spTree>
    <p:extLst>
      <p:ext uri="{BB962C8B-B14F-4D97-AF65-F5344CB8AC3E}">
        <p14:creationId xmlns:p14="http://schemas.microsoft.com/office/powerpoint/2010/main" val="30467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1075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Principles of Global Modeling</vt:lpstr>
      <vt:lpstr>Why is Modeling Needed in Space Physics?</vt:lpstr>
      <vt:lpstr>Chapman &amp; Ferraro [1931]</vt:lpstr>
      <vt:lpstr>Dungey [1961]                Axford [1963] </vt:lpstr>
      <vt:lpstr>Principles of MHD Modeling</vt:lpstr>
      <vt:lpstr>Southward IMF</vt:lpstr>
      <vt:lpstr>The Magnetosphere Magnetopause Reconnection</vt:lpstr>
      <vt:lpstr>The Magnetotail Magnetopause Reconnection</vt:lpstr>
      <vt:lpstr>Connection Takes Place not on Stagnation Field Line</vt:lpstr>
      <vt:lpstr>Principles of MHD Modeling, cont.</vt:lpstr>
      <vt:lpstr>Field Bending and Draping/stretching</vt:lpstr>
      <vt:lpstr>PowerPoint Presentation</vt:lpstr>
      <vt:lpstr>Principles of MHD Modeling: Special cases</vt:lpstr>
      <vt:lpstr>Magnetic Reconnection</vt:lpstr>
      <vt:lpstr>Reconnection: Separatrices and slow shocks</vt:lpstr>
      <vt:lpstr>Principles of MHD Modeling: Special case, cont.</vt:lpstr>
      <vt:lpstr>Bending A Dipole Field and Pulling It up </vt:lpstr>
      <vt:lpstr>Global Consequence of A Poleward Motion </vt:lpstr>
      <vt:lpstr>Principles of MHD Modeling: Special cases, cont.</vt:lpstr>
      <vt:lpstr>PowerPoint Presentation</vt:lpstr>
      <vt:lpstr>Northward  IMF [Dungey, 1964]</vt:lpstr>
      <vt:lpstr>Topology for NBZ (Cowley, 1981)</vt:lpstr>
      <vt:lpstr>Topology and Ionospheric Convection for NBZ with Dipole Tilt; [Crooker, 1992]</vt:lpstr>
      <vt:lpstr>Ionospheric Convection and Field Perturbations for NBZ [Potemra et al., 1984]</vt:lpstr>
      <vt:lpstr>Ionospheric Observations for NBZ</vt:lpstr>
    </vt:vector>
  </TitlesOfParts>
  <Company>Umass Lowell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Global Modeling</dc:title>
  <dc:creator>Song</dc:creator>
  <cp:lastModifiedBy>Song</cp:lastModifiedBy>
  <cp:revision>8</cp:revision>
  <dcterms:created xsi:type="dcterms:W3CDTF">2012-09-20T16:48:01Z</dcterms:created>
  <dcterms:modified xsi:type="dcterms:W3CDTF">2012-09-27T21:31:03Z</dcterms:modified>
</cp:coreProperties>
</file>