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0" r:id="rId5"/>
    <p:sldId id="281" r:id="rId6"/>
    <p:sldId id="276" r:id="rId7"/>
    <p:sldId id="278" r:id="rId8"/>
    <p:sldId id="277" r:id="rId9"/>
    <p:sldId id="261" r:id="rId10"/>
    <p:sldId id="282" r:id="rId11"/>
    <p:sldId id="285" r:id="rId12"/>
    <p:sldId id="286" r:id="rId13"/>
    <p:sldId id="287" r:id="rId14"/>
    <p:sldId id="272" r:id="rId15"/>
    <p:sldId id="259" r:id="rId16"/>
    <p:sldId id="279" r:id="rId17"/>
    <p:sldId id="283" r:id="rId18"/>
    <p:sldId id="284" r:id="rId19"/>
    <p:sldId id="263" r:id="rId20"/>
    <p:sldId id="260" r:id="rId21"/>
    <p:sldId id="262" r:id="rId22"/>
    <p:sldId id="273" r:id="rId23"/>
    <p:sldId id="275" r:id="rId24"/>
    <p:sldId id="264" r:id="rId25"/>
    <p:sldId id="265" r:id="rId26"/>
    <p:sldId id="266" r:id="rId27"/>
    <p:sldId id="267" r:id="rId28"/>
    <p:sldId id="268" r:id="rId29"/>
    <p:sldId id="269" r:id="rId30"/>
    <p:sldId id="270" r:id="rId31"/>
    <p:sldId id="271"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792"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EEC10-EBB2-4B1B-8E62-6DB13DFE6F43}" type="datetimeFigureOut">
              <a:rPr lang="en-US" smtClean="0"/>
              <a:t>12/10/2012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DD3B0-6A79-4C5F-B30B-DF967C831380}" type="slidenum">
              <a:rPr lang="en-US" smtClean="0"/>
              <a:t>‹#›</a:t>
            </a:fld>
            <a:endParaRPr lang="en-US"/>
          </a:p>
        </p:txBody>
      </p:sp>
    </p:spTree>
    <p:extLst>
      <p:ext uri="{BB962C8B-B14F-4D97-AF65-F5344CB8AC3E}">
        <p14:creationId xmlns:p14="http://schemas.microsoft.com/office/powerpoint/2010/main" val="352976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Explain scales, f, 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EEBFAAB-9437-440C-B69E-1B47FB4DDD5E}" type="slidenum">
              <a:rPr lang="en-US" smtClean="0">
                <a:latin typeface="Calibri" charset="0"/>
              </a:rPr>
              <a:pPr eaLnBrk="1" hangingPunct="1"/>
              <a:t>6</a:t>
            </a:fld>
            <a:endParaRPr lang="en-US"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some inconsistencies in wave nomenclature: e.g., wave named after freq ranges (ELF, VLF), or wavelengths (Kilometric, myriamteric), or sound (whistler, chorus hiss, lion roars), or plasma physics (ion cyclotron, LHR UHR), discoveres (Farley instability), or plasma mode (electrostatic, electromagnetic).</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79D3F5-E227-4E68-B6F0-A2652FA75397}" type="slidenum">
              <a:rPr lang="en-US" smtClean="0">
                <a:latin typeface="Calibri" charset="0"/>
              </a:rPr>
              <a:pPr eaLnBrk="1" hangingPunct="1"/>
              <a:t>8</a:t>
            </a:fld>
            <a:endParaRPr lang="en-US"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41990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66279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117769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3008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371706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91589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26EB3-B69C-4498-98B7-44ABEF5659EA}"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180295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26EB3-B69C-4498-98B7-44ABEF5659EA}"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26525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6EB3-B69C-4498-98B7-44ABEF5659EA}"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4718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41559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6245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26EB3-B69C-4498-98B7-44ABEF5659EA}" type="datetimeFigureOut">
              <a:rPr lang="en-US" smtClean="0"/>
              <a:t>12/10/2012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699CB-83B3-42A0-8B9A-E4DE33B9423F}" type="slidenum">
              <a:rPr lang="en-US" smtClean="0"/>
              <a:t>‹#›</a:t>
            </a:fld>
            <a:endParaRPr lang="en-US"/>
          </a:p>
        </p:txBody>
      </p:sp>
    </p:spTree>
    <p:extLst>
      <p:ext uri="{BB962C8B-B14F-4D97-AF65-F5344CB8AC3E}">
        <p14:creationId xmlns:p14="http://schemas.microsoft.com/office/powerpoint/2010/main" val="125032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10" Type="http://schemas.openxmlformats.org/officeDocument/2006/relationships/image" Target="../media/image25.jpg"/><Relationship Id="rId4" Type="http://schemas.openxmlformats.org/officeDocument/2006/relationships/image" Target="../media/image21.wmf"/><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2.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31.w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lstStyle/>
          <a:p>
            <a:r>
              <a:rPr lang="en-US" dirty="0" smtClean="0"/>
              <a:t>Wave-Particle Interaction</a:t>
            </a:r>
            <a:endParaRPr lang="en-US" dirty="0"/>
          </a:p>
        </p:txBody>
      </p:sp>
      <p:sp>
        <p:nvSpPr>
          <p:cNvPr id="3" name="Subtitle 2"/>
          <p:cNvSpPr>
            <a:spLocks noGrp="1"/>
          </p:cNvSpPr>
          <p:nvPr>
            <p:ph type="subTitle" idx="1"/>
          </p:nvPr>
        </p:nvSpPr>
        <p:spPr>
          <a:xfrm>
            <a:off x="1371600" y="1828800"/>
            <a:ext cx="6400800" cy="3810000"/>
          </a:xfrm>
        </p:spPr>
        <p:txBody>
          <a:bodyPr>
            <a:normAutofit fontScale="92500" lnSpcReduction="20000"/>
          </a:bodyPr>
          <a:lstStyle/>
          <a:p>
            <a:pPr algn="l"/>
            <a:r>
              <a:rPr lang="en-US" dirty="0" smtClean="0">
                <a:solidFill>
                  <a:schemeClr val="tx1"/>
                </a:solidFill>
              </a:rPr>
              <a:t>Waves: </a:t>
            </a:r>
          </a:p>
          <a:p>
            <a:pPr marL="457200" indent="-457200" algn="l">
              <a:buFont typeface="Arial" pitchFamily="34" charset="0"/>
              <a:buChar char="•"/>
            </a:pPr>
            <a:r>
              <a:rPr lang="en-US" dirty="0">
                <a:solidFill>
                  <a:schemeClr val="tx1"/>
                </a:solidFill>
              </a:rPr>
              <a:t>Importance of waves</a:t>
            </a:r>
          </a:p>
          <a:p>
            <a:pPr marL="457200" indent="-457200" algn="l">
              <a:buFont typeface="Arial" pitchFamily="34" charset="0"/>
              <a:buChar char="•"/>
            </a:pPr>
            <a:r>
              <a:rPr lang="en-US" dirty="0" smtClean="0">
                <a:solidFill>
                  <a:schemeClr val="tx1"/>
                </a:solidFill>
              </a:rPr>
              <a:t>MHD waves, </a:t>
            </a:r>
          </a:p>
          <a:p>
            <a:pPr marL="457200" indent="-457200" algn="l">
              <a:buFont typeface="Arial" pitchFamily="34" charset="0"/>
              <a:buChar char="•"/>
            </a:pPr>
            <a:r>
              <a:rPr lang="en-US" dirty="0" smtClean="0">
                <a:solidFill>
                  <a:schemeClr val="tx1"/>
                </a:solidFill>
              </a:rPr>
              <a:t>Plasma waves</a:t>
            </a:r>
          </a:p>
          <a:p>
            <a:pPr algn="l"/>
            <a:r>
              <a:rPr lang="en-US" dirty="0" smtClean="0">
                <a:solidFill>
                  <a:schemeClr val="tx1"/>
                </a:solidFill>
              </a:rPr>
              <a:t>Wave-particle interaction:</a:t>
            </a:r>
          </a:p>
          <a:p>
            <a:pPr marL="457200" indent="-457200" algn="l">
              <a:buFont typeface="Arial" pitchFamily="34" charset="0"/>
              <a:buChar char="•"/>
            </a:pPr>
            <a:r>
              <a:rPr lang="en-US" dirty="0" smtClean="0">
                <a:solidFill>
                  <a:schemeClr val="tx1"/>
                </a:solidFill>
              </a:rPr>
              <a:t>resonance condition</a:t>
            </a:r>
          </a:p>
          <a:p>
            <a:pPr marL="457200" indent="-457200" algn="l">
              <a:buFont typeface="Arial" pitchFamily="34" charset="0"/>
              <a:buChar char="•"/>
            </a:pPr>
            <a:r>
              <a:rPr lang="en-US" dirty="0" smtClean="0">
                <a:solidFill>
                  <a:schemeClr val="tx1"/>
                </a:solidFill>
              </a:rPr>
              <a:t>pitch-angle diffusion</a:t>
            </a:r>
          </a:p>
          <a:p>
            <a:pPr marL="457200" indent="-457200" algn="l">
              <a:buFont typeface="Arial" pitchFamily="34" charset="0"/>
              <a:buChar char="•"/>
            </a:pPr>
            <a:r>
              <a:rPr lang="en-US" dirty="0" smtClean="0">
                <a:solidFill>
                  <a:schemeClr val="tx1"/>
                </a:solidFill>
              </a:rPr>
              <a:t>Radiation belt remediation</a:t>
            </a:r>
          </a:p>
        </p:txBody>
      </p:sp>
    </p:spTree>
    <p:extLst>
      <p:ext uri="{BB962C8B-B14F-4D97-AF65-F5344CB8AC3E}">
        <p14:creationId xmlns:p14="http://schemas.microsoft.com/office/powerpoint/2010/main" val="5302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CMA Diagram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19200"/>
            <a:ext cx="6705600" cy="5345684"/>
          </a:xfrm>
        </p:spPr>
      </p:pic>
    </p:spTree>
    <p:extLst>
      <p:ext uri="{BB962C8B-B14F-4D97-AF65-F5344CB8AC3E}">
        <p14:creationId xmlns:p14="http://schemas.microsoft.com/office/powerpoint/2010/main" val="345440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Relations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95" t="4000" r="8010" b="273"/>
          <a:stretch/>
        </p:blipFill>
        <p:spPr>
          <a:xfrm>
            <a:off x="112670" y="1752600"/>
            <a:ext cx="8955130" cy="4191000"/>
          </a:xfrm>
        </p:spPr>
      </p:pic>
      <p:sp>
        <p:nvSpPr>
          <p:cNvPr id="3" name="TextBox 2"/>
          <p:cNvSpPr txBox="1"/>
          <p:nvPr/>
        </p:nvSpPr>
        <p:spPr>
          <a:xfrm>
            <a:off x="3276600" y="6172200"/>
            <a:ext cx="3124200" cy="369332"/>
          </a:xfrm>
          <a:prstGeom prst="rect">
            <a:avLst/>
          </a:prstGeom>
          <a:noFill/>
        </p:spPr>
        <p:txBody>
          <a:bodyPr wrap="square" rtlCol="0">
            <a:spAutoFit/>
          </a:bodyPr>
          <a:lstStyle/>
          <a:p>
            <a:r>
              <a:rPr lang="en-US" dirty="0" smtClean="0"/>
              <a:t>Co=Cutoff: n=c/</a:t>
            </a:r>
            <a:r>
              <a:rPr lang="en-US" dirty="0" err="1" smtClean="0"/>
              <a:t>V</a:t>
            </a:r>
            <a:r>
              <a:rPr lang="en-US" baseline="-25000" dirty="0" err="1" smtClean="0"/>
              <a:t>phase</a:t>
            </a:r>
            <a:r>
              <a:rPr lang="en-US" dirty="0" smtClean="0"/>
              <a:t>=k=0</a:t>
            </a:r>
            <a:endParaRPr lang="en-US" dirty="0"/>
          </a:p>
        </p:txBody>
      </p:sp>
    </p:spTree>
    <p:extLst>
      <p:ext uri="{BB962C8B-B14F-4D97-AF65-F5344CB8AC3E}">
        <p14:creationId xmlns:p14="http://schemas.microsoft.com/office/powerpoint/2010/main" val="264194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9" t="4629" r="4295" b="3984"/>
          <a:stretch/>
        </p:blipFill>
        <p:spPr>
          <a:xfrm>
            <a:off x="1066800" y="152400"/>
            <a:ext cx="6350001" cy="30480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52" t="4216"/>
          <a:stretch/>
        </p:blipFill>
        <p:spPr>
          <a:xfrm>
            <a:off x="1163782" y="3200400"/>
            <a:ext cx="6151418" cy="3461954"/>
          </a:xfrm>
          <a:prstGeom prst="rect">
            <a:avLst/>
          </a:prstGeom>
        </p:spPr>
      </p:pic>
    </p:spTree>
    <p:extLst>
      <p:ext uri="{BB962C8B-B14F-4D97-AF65-F5344CB8AC3E}">
        <p14:creationId xmlns:p14="http://schemas.microsoft.com/office/powerpoint/2010/main" val="406830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1676400"/>
            <a:ext cx="4038600" cy="4524315"/>
          </a:xfrm>
          <a:prstGeom prst="rect">
            <a:avLst/>
          </a:prstGeom>
          <a:noFill/>
        </p:spPr>
        <p:txBody>
          <a:bodyPr wrap="square" rtlCol="0">
            <a:spAutoFit/>
          </a:bodyPr>
          <a:lstStyle/>
          <a:p>
            <a:r>
              <a:rPr lang="en-US" dirty="0" smtClean="0"/>
              <a:t>For Alfven mode: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Note that in this expression </a:t>
            </a:r>
            <a:r>
              <a:rPr lang="en-US" dirty="0" err="1" smtClean="0"/>
              <a:t>k</a:t>
            </a:r>
            <a:r>
              <a:rPr lang="en-US" baseline="-25000" dirty="0" err="1" smtClean="0"/>
              <a:t>x</a:t>
            </a:r>
            <a:r>
              <a:rPr lang="en-US" dirty="0" smtClean="0"/>
              <a:t> and </a:t>
            </a:r>
            <a:r>
              <a:rPr lang="en-US" dirty="0" err="1" smtClean="0"/>
              <a:t>k</a:t>
            </a:r>
            <a:r>
              <a:rPr lang="en-US" baseline="-25000" dirty="0" err="1" smtClean="0"/>
              <a:t>y</a:t>
            </a:r>
            <a:r>
              <a:rPr lang="en-US" dirty="0" smtClean="0"/>
              <a:t> do not need to be 0 but they do not contribute to Vg (but may reduce it).</a:t>
            </a:r>
          </a:p>
          <a:p>
            <a:r>
              <a:rPr lang="en-US" dirty="0" smtClean="0"/>
              <a:t>The following physical process explains that the energy propagates along B at a speed of V</a:t>
            </a:r>
            <a:r>
              <a:rPr lang="en-US" baseline="-25000" dirty="0" smtClean="0"/>
              <a:t>A</a:t>
            </a:r>
            <a:r>
              <a:rPr lang="en-US" dirty="0" smtClean="0"/>
              <a:t> , as shown in the figure, and </a:t>
            </a:r>
            <a:r>
              <a:rPr lang="en-US" dirty="0" err="1" smtClean="0"/>
              <a:t>k</a:t>
            </a:r>
            <a:r>
              <a:rPr lang="en-US" baseline="-25000" dirty="0" err="1" smtClean="0"/>
              <a:t>x</a:t>
            </a:r>
            <a:r>
              <a:rPr lang="en-US" dirty="0" smtClean="0"/>
              <a:t> and </a:t>
            </a:r>
            <a:r>
              <a:rPr lang="en-US" dirty="0" err="1" smtClean="0"/>
              <a:t>k</a:t>
            </a:r>
            <a:r>
              <a:rPr lang="en-US" baseline="-25000" dirty="0" err="1" smtClean="0"/>
              <a:t>y</a:t>
            </a:r>
            <a:r>
              <a:rPr lang="en-US" dirty="0" smtClean="0"/>
              <a:t> both contribute to the energy flux.</a:t>
            </a:r>
            <a:endParaRPr lang="en-US" dirty="0"/>
          </a:p>
        </p:txBody>
      </p:sp>
      <p:sp>
        <p:nvSpPr>
          <p:cNvPr id="2" name="Title 1"/>
          <p:cNvSpPr>
            <a:spLocks noGrp="1"/>
          </p:cNvSpPr>
          <p:nvPr>
            <p:ph type="title"/>
          </p:nvPr>
        </p:nvSpPr>
        <p:spPr/>
        <p:txBody>
          <a:bodyPr>
            <a:normAutofit fontScale="90000"/>
          </a:bodyPr>
          <a:lstStyle/>
          <a:p>
            <a:r>
              <a:rPr lang="en-US" dirty="0" smtClean="0"/>
              <a:t>MHD Dispersion Relations and Group Velocities (</a:t>
            </a:r>
            <a:r>
              <a:rPr lang="en-US" dirty="0" err="1" smtClean="0"/>
              <a:t>Friedrichs</a:t>
            </a:r>
            <a:r>
              <a:rPr lang="en-US" dirty="0" smtClean="0"/>
              <a:t> diagram)</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159" t="449" r="848"/>
          <a:stretch/>
        </p:blipFill>
        <p:spPr>
          <a:xfrm>
            <a:off x="228600" y="1492827"/>
            <a:ext cx="4315691" cy="5365173"/>
          </a:xfrm>
        </p:spPr>
      </p:pic>
      <p:graphicFrame>
        <p:nvGraphicFramePr>
          <p:cNvPr id="5" name="Object 4"/>
          <p:cNvGraphicFramePr>
            <a:graphicFrameLocks noChangeAspect="1"/>
          </p:cNvGraphicFramePr>
          <p:nvPr>
            <p:extLst>
              <p:ext uri="{D42A27DB-BD31-4B8C-83A1-F6EECF244321}">
                <p14:modId xmlns:p14="http://schemas.microsoft.com/office/powerpoint/2010/main" val="1029094129"/>
              </p:ext>
            </p:extLst>
          </p:nvPr>
        </p:nvGraphicFramePr>
        <p:xfrm>
          <a:off x="5140325" y="2103407"/>
          <a:ext cx="3359150" cy="1835150"/>
        </p:xfrm>
        <a:graphic>
          <a:graphicData uri="http://schemas.openxmlformats.org/presentationml/2006/ole">
            <mc:AlternateContent xmlns:mc="http://schemas.openxmlformats.org/markup-compatibility/2006">
              <mc:Choice xmlns:v="urn:schemas-microsoft-com:vml" Requires="v">
                <p:oleObj spid="_x0000_s7181" name="Equation" r:id="rId4" imgW="2463480" imgH="1346040" progId="Equation.DSMT4">
                  <p:embed/>
                </p:oleObj>
              </mc:Choice>
              <mc:Fallback>
                <p:oleObj name="Equation" r:id="rId4" imgW="2463480" imgH="1346040" progId="Equation.DSMT4">
                  <p:embed/>
                  <p:pic>
                    <p:nvPicPr>
                      <p:cNvPr id="0" name=""/>
                      <p:cNvPicPr/>
                      <p:nvPr/>
                    </p:nvPicPr>
                    <p:blipFill>
                      <a:blip r:embed="rId5"/>
                      <a:stretch>
                        <a:fillRect/>
                      </a:stretch>
                    </p:blipFill>
                    <p:spPr>
                      <a:xfrm>
                        <a:off x="5140325" y="2103407"/>
                        <a:ext cx="3359150" cy="1835150"/>
                      </a:xfrm>
                      <a:prstGeom prst="rect">
                        <a:avLst/>
                      </a:prstGeom>
                    </p:spPr>
                  </p:pic>
                </p:oleObj>
              </mc:Fallback>
            </mc:AlternateContent>
          </a:graphicData>
        </a:graphic>
      </p:graphicFrame>
    </p:spTree>
    <p:extLst>
      <p:ext uri="{BB962C8B-B14F-4D97-AF65-F5344CB8AC3E}">
        <p14:creationId xmlns:p14="http://schemas.microsoft.com/office/powerpoint/2010/main" val="36884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87613"/>
            <a:ext cx="49530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3" name="Rectangle 3"/>
          <p:cNvSpPr>
            <a:spLocks noGrp="1" noChangeArrowheads="1"/>
          </p:cNvSpPr>
          <p:nvPr>
            <p:ph type="title"/>
          </p:nvPr>
        </p:nvSpPr>
        <p:spPr>
          <a:xfrm>
            <a:off x="685800" y="304800"/>
            <a:ext cx="7772400" cy="685800"/>
          </a:xfrm>
        </p:spPr>
        <p:txBody>
          <a:bodyPr>
            <a:normAutofit fontScale="90000"/>
          </a:bodyPr>
          <a:lstStyle/>
          <a:p>
            <a:pPr>
              <a:lnSpc>
                <a:spcPct val="90000"/>
              </a:lnSpc>
            </a:pPr>
            <a:r>
              <a:rPr lang="en-US" sz="2400" b="1">
                <a:latin typeface="Helvetica" pitchFamily="34" charset="0"/>
              </a:rPr>
              <a:t>Physical picture of signal of point source propagating in anisotropic medium </a:t>
            </a:r>
            <a:endParaRPr lang="en-US"/>
          </a:p>
        </p:txBody>
      </p:sp>
      <p:sp>
        <p:nvSpPr>
          <p:cNvPr id="138244" name="Rectangle 4"/>
          <p:cNvSpPr>
            <a:spLocks noGrp="1" noChangeArrowheads="1"/>
          </p:cNvSpPr>
          <p:nvPr>
            <p:ph type="body" idx="1"/>
          </p:nvPr>
        </p:nvSpPr>
        <p:spPr>
          <a:xfrm>
            <a:off x="685800" y="1143000"/>
            <a:ext cx="7772400" cy="5486400"/>
          </a:xfrm>
        </p:spPr>
        <p:txBody>
          <a:bodyPr/>
          <a:lstStyle/>
          <a:p>
            <a:pPr>
              <a:lnSpc>
                <a:spcPct val="90000"/>
              </a:lnSpc>
            </a:pPr>
            <a:r>
              <a:rPr lang="en-US" sz="1800" dirty="0"/>
              <a:t>Signal front S-t1=&gt;S-t2</a:t>
            </a:r>
          </a:p>
          <a:p>
            <a:pPr>
              <a:lnSpc>
                <a:spcPct val="90000"/>
              </a:lnSpc>
            </a:pPr>
            <a:r>
              <a:rPr lang="en-US" sz="1800" dirty="0"/>
              <a:t>Phase front W: k1-t1=&gt;k1-t2; k2-t1=&gt;k2-t2</a:t>
            </a:r>
          </a:p>
          <a:p>
            <a:pPr>
              <a:lnSpc>
                <a:spcPct val="90000"/>
              </a:lnSpc>
            </a:pPr>
            <a:r>
              <a:rPr lang="en-US" sz="1800" dirty="0"/>
              <a:t>Group front (most energy) G1=&gt;G2</a:t>
            </a:r>
          </a:p>
          <a:p>
            <a:pPr>
              <a:lnSpc>
                <a:spcPct val="90000"/>
              </a:lnSpc>
            </a:pPr>
            <a:r>
              <a:rPr lang="en-US" sz="1800" dirty="0"/>
              <a:t>Signals in k1 and k2 are in phase only along </a:t>
            </a:r>
            <a:r>
              <a:rPr lang="en-US" sz="1800" b="1" dirty="0"/>
              <a:t>k</a:t>
            </a:r>
            <a:r>
              <a:rPr lang="en-US" sz="1800" baseline="-25000" dirty="0"/>
              <a:t>g</a:t>
            </a:r>
            <a:r>
              <a:rPr lang="en-US" sz="1800" dirty="0"/>
              <a:t> </a:t>
            </a:r>
          </a:p>
          <a:p>
            <a:pPr>
              <a:lnSpc>
                <a:spcPct val="90000"/>
              </a:lnSpc>
            </a:pPr>
            <a:r>
              <a:rPr lang="en-US" sz="1800" dirty="0"/>
              <a:t>Signals in other regions cancel</a:t>
            </a:r>
          </a:p>
          <a:p>
            <a:pPr>
              <a:lnSpc>
                <a:spcPct val="90000"/>
              </a:lnSpc>
            </a:pPr>
            <a:r>
              <a:rPr lang="en-US" sz="1800" dirty="0"/>
              <a:t>Phase along </a:t>
            </a:r>
            <a:r>
              <a:rPr lang="en-US" sz="1800" b="1" dirty="0"/>
              <a:t>k</a:t>
            </a:r>
            <a:r>
              <a:rPr lang="en-US" sz="1800" baseline="-25000" dirty="0"/>
              <a:t>g</a:t>
            </a:r>
            <a:r>
              <a:rPr lang="en-US" sz="1800" dirty="0"/>
              <a:t>:</a:t>
            </a:r>
          </a:p>
          <a:p>
            <a:pPr>
              <a:lnSpc>
                <a:spcPct val="90000"/>
              </a:lnSpc>
              <a:buFontTx/>
              <a:buNone/>
            </a:pPr>
            <a:r>
              <a:rPr lang="en-US" sz="1800" dirty="0"/>
              <a:t>	where </a:t>
            </a:r>
            <a:r>
              <a:rPr lang="en-US" sz="1800" i="1" dirty="0"/>
              <a:t>v</a:t>
            </a:r>
            <a:r>
              <a:rPr lang="en-US" sz="1800" baseline="-25000" dirty="0"/>
              <a:t>g</a:t>
            </a:r>
            <a:r>
              <a:rPr lang="en-US" sz="1800" dirty="0"/>
              <a:t> = </a:t>
            </a:r>
            <a:r>
              <a:rPr lang="en-US" sz="1800" dirty="0">
                <a:sym typeface="Symbol" pitchFamily="18" charset="2"/>
              </a:rPr>
              <a:t></a:t>
            </a:r>
            <a:r>
              <a:rPr lang="en-US" sz="1800" i="1" dirty="0">
                <a:sym typeface="Symbol" pitchFamily="18" charset="2"/>
              </a:rPr>
              <a:t>r</a:t>
            </a:r>
            <a:r>
              <a:rPr lang="en-US" sz="1800" dirty="0">
                <a:sym typeface="Symbol" pitchFamily="18" charset="2"/>
              </a:rPr>
              <a:t>/</a:t>
            </a:r>
            <a:r>
              <a:rPr lang="en-US" sz="1800" i="1" dirty="0">
                <a:sym typeface="Symbol" pitchFamily="18" charset="2"/>
              </a:rPr>
              <a:t>t: </a:t>
            </a:r>
            <a:r>
              <a:rPr lang="en-US" sz="1800" dirty="0">
                <a:sym typeface="Symbol" pitchFamily="18" charset="2"/>
              </a:rPr>
              <a:t>ray velocity</a:t>
            </a:r>
            <a:endParaRPr lang="en-US" sz="1800" dirty="0"/>
          </a:p>
          <a:p>
            <a:pPr>
              <a:lnSpc>
                <a:spcPct val="90000"/>
              </a:lnSpc>
            </a:pPr>
            <a:r>
              <a:rPr lang="en-US" sz="1800" dirty="0" smtClean="0"/>
              <a:t>Waves </a:t>
            </a:r>
            <a:r>
              <a:rPr lang="en-US" sz="1800" dirty="0"/>
              <a:t>propagate in all </a:t>
            </a:r>
          </a:p>
          <a:p>
            <a:pPr>
              <a:lnSpc>
                <a:spcPct val="90000"/>
              </a:lnSpc>
              <a:buFontTx/>
              <a:buNone/>
            </a:pPr>
            <a:r>
              <a:rPr lang="en-US" sz="1800" dirty="0"/>
              <a:t>     directions (not a beam)</a:t>
            </a:r>
          </a:p>
          <a:p>
            <a:pPr>
              <a:lnSpc>
                <a:spcPct val="90000"/>
              </a:lnSpc>
            </a:pPr>
            <a:r>
              <a:rPr lang="en-US" sz="1800" dirty="0"/>
              <a:t>Net amplitude is seeing only </a:t>
            </a:r>
          </a:p>
          <a:p>
            <a:pPr>
              <a:lnSpc>
                <a:spcPct val="90000"/>
              </a:lnSpc>
              <a:buFontTx/>
              <a:buNone/>
            </a:pPr>
            <a:r>
              <a:rPr lang="en-US" sz="1800" dirty="0"/>
              <a:t>     within a narrow </a:t>
            </a:r>
            <a:r>
              <a:rPr lang="en-US" sz="1800" dirty="0" smtClean="0"/>
              <a:t>angle</a:t>
            </a:r>
          </a:p>
          <a:p>
            <a:pPr>
              <a:lnSpc>
                <a:spcPct val="90000"/>
              </a:lnSpc>
            </a:pPr>
            <a:r>
              <a:rPr lang="en-US" sz="1800" dirty="0" smtClean="0"/>
              <a:t>This is when allowing waves to</a:t>
            </a:r>
          </a:p>
          <a:p>
            <a:pPr marL="0" indent="0">
              <a:lnSpc>
                <a:spcPct val="90000"/>
              </a:lnSpc>
              <a:buNone/>
            </a:pPr>
            <a:r>
              <a:rPr lang="en-US" sz="1800" dirty="0"/>
              <a:t> </a:t>
            </a:r>
            <a:r>
              <a:rPr lang="en-US" sz="1800" dirty="0" smtClean="0"/>
              <a:t>    propagate in all directions</a:t>
            </a:r>
            <a:endParaRPr lang="en-US" sz="1800" dirty="0"/>
          </a:p>
          <a:p>
            <a:pPr>
              <a:lnSpc>
                <a:spcPct val="90000"/>
              </a:lnSpc>
            </a:pPr>
            <a:r>
              <a:rPr lang="en-US" sz="1800" dirty="0" smtClean="0"/>
              <a:t>If the wave is allowed to </a:t>
            </a:r>
          </a:p>
          <a:p>
            <a:pPr marL="0" indent="0">
              <a:lnSpc>
                <a:spcPct val="90000"/>
              </a:lnSpc>
              <a:buNone/>
            </a:pPr>
            <a:r>
              <a:rPr lang="en-US" sz="1800" dirty="0"/>
              <a:t> </a:t>
            </a:r>
            <a:r>
              <a:rPr lang="en-US" sz="1800" dirty="0" smtClean="0"/>
              <a:t>    propagate only in one direction, </a:t>
            </a:r>
          </a:p>
          <a:p>
            <a:pPr marL="0" indent="0">
              <a:lnSpc>
                <a:spcPct val="90000"/>
              </a:lnSpc>
              <a:buNone/>
            </a:pPr>
            <a:r>
              <a:rPr lang="en-US" sz="1800" dirty="0" smtClean="0"/>
              <a:t>     the phase and group velocities are</a:t>
            </a:r>
          </a:p>
          <a:p>
            <a:pPr marL="0" indent="0">
              <a:lnSpc>
                <a:spcPct val="90000"/>
              </a:lnSpc>
              <a:buNone/>
            </a:pPr>
            <a:r>
              <a:rPr lang="en-US" sz="1800" dirty="0"/>
              <a:t> </a:t>
            </a:r>
            <a:r>
              <a:rPr lang="en-US" sz="1800" dirty="0" smtClean="0"/>
              <a:t>    equal for a single frequency wave</a:t>
            </a:r>
          </a:p>
          <a:p>
            <a:pPr>
              <a:lnSpc>
                <a:spcPct val="90000"/>
              </a:lnSpc>
            </a:pPr>
            <a:endParaRPr lang="en-US" sz="1800" dirty="0" smtClean="0"/>
          </a:p>
          <a:p>
            <a:pPr marL="0" indent="0">
              <a:lnSpc>
                <a:spcPct val="90000"/>
              </a:lnSpc>
              <a:buNone/>
            </a:pPr>
            <a:endParaRPr lang="en-US" sz="1800" dirty="0"/>
          </a:p>
        </p:txBody>
      </p:sp>
      <p:graphicFrame>
        <p:nvGraphicFramePr>
          <p:cNvPr id="138245" name="Object 5"/>
          <p:cNvGraphicFramePr>
            <a:graphicFrameLocks noChangeAspect="1"/>
          </p:cNvGraphicFramePr>
          <p:nvPr/>
        </p:nvGraphicFramePr>
        <p:xfrm>
          <a:off x="3124200" y="2655888"/>
          <a:ext cx="1447800" cy="392112"/>
        </p:xfrm>
        <a:graphic>
          <a:graphicData uri="http://schemas.openxmlformats.org/presentationml/2006/ole">
            <mc:AlternateContent xmlns:mc="http://schemas.openxmlformats.org/markup-compatibility/2006">
              <mc:Choice xmlns:v="urn:schemas-microsoft-com:vml" Requires="v">
                <p:oleObj spid="_x0000_s4123" name="Equation" r:id="rId4" imgW="939600" imgH="253800" progId="Equation.DSMT4">
                  <p:embed/>
                </p:oleObj>
              </mc:Choice>
              <mc:Fallback>
                <p:oleObj name="Equation" r:id="rId4" imgW="93960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55888"/>
                        <a:ext cx="14478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3013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Wave Analyses</a:t>
            </a:r>
            <a:endParaRPr lang="en-US" dirty="0"/>
          </a:p>
        </p:txBody>
      </p:sp>
      <p:sp>
        <p:nvSpPr>
          <p:cNvPr id="3" name="Content Placeholder 2"/>
          <p:cNvSpPr>
            <a:spLocks noGrp="1"/>
          </p:cNvSpPr>
          <p:nvPr>
            <p:ph idx="1"/>
          </p:nvPr>
        </p:nvSpPr>
        <p:spPr>
          <a:xfrm>
            <a:off x="457200" y="1066800"/>
            <a:ext cx="8229600" cy="5562600"/>
          </a:xfrm>
        </p:spPr>
        <p:txBody>
          <a:bodyPr>
            <a:normAutofit fontScale="55000" lnSpcReduction="20000"/>
          </a:bodyPr>
          <a:lstStyle/>
          <a:p>
            <a:r>
              <a:rPr lang="en-US" dirty="0" smtClean="0"/>
              <a:t>Amplitude (power): as function of time or location (plasma conditions)</a:t>
            </a:r>
          </a:p>
          <a:p>
            <a:r>
              <a:rPr lang="en-US" dirty="0" smtClean="0"/>
              <a:t>Propagation direction: </a:t>
            </a:r>
            <a:r>
              <a:rPr lang="en-US" b="1" dirty="0" smtClean="0"/>
              <a:t>k</a:t>
            </a:r>
            <a:r>
              <a:rPr lang="en-US" dirty="0" smtClean="0"/>
              <a:t>: minimum variance d</a:t>
            </a:r>
            <a:r>
              <a:rPr lang="en-US" b="1" dirty="0" smtClean="0"/>
              <a:t>B</a:t>
            </a:r>
            <a:r>
              <a:rPr lang="en-US" dirty="0" smtClean="0"/>
              <a:t> perpendicular to </a:t>
            </a:r>
            <a:r>
              <a:rPr lang="en-US" b="1" dirty="0" smtClean="0"/>
              <a:t>k</a:t>
            </a:r>
          </a:p>
          <a:p>
            <a:r>
              <a:rPr lang="en-US" dirty="0" smtClean="0"/>
              <a:t>Polarization: linear, circular</a:t>
            </a:r>
          </a:p>
          <a:p>
            <a:r>
              <a:rPr lang="en-US" dirty="0" smtClean="0"/>
              <a:t>Source region? </a:t>
            </a:r>
          </a:p>
          <a:p>
            <a:pPr lvl="1"/>
            <a:r>
              <a:rPr lang="en-US" dirty="0" smtClean="0"/>
              <a:t>local plasma conditions unstable to instabilities at the observed frequency range, </a:t>
            </a:r>
          </a:p>
          <a:p>
            <a:pPr lvl="1"/>
            <a:r>
              <a:rPr lang="en-US" dirty="0" smtClean="0"/>
              <a:t>particle energy becomes wave energy</a:t>
            </a:r>
          </a:p>
          <a:p>
            <a:pPr lvl="1"/>
            <a:r>
              <a:rPr lang="en-US" dirty="0" smtClean="0"/>
              <a:t>Free energy that generates a wave comes from non-Maxwellian part of the distribution (hot population, beams, anisotropy)</a:t>
            </a:r>
          </a:p>
          <a:p>
            <a:pPr lvl="1"/>
            <a:r>
              <a:rPr lang="en-US" dirty="0" smtClean="0"/>
              <a:t>Note the ambiguity of greater T</a:t>
            </a:r>
            <a:r>
              <a:rPr lang="en-US" baseline="-25000" dirty="0" smtClean="0">
                <a:sym typeface="Symbol"/>
              </a:rPr>
              <a:t></a:t>
            </a:r>
            <a:r>
              <a:rPr lang="en-US" dirty="0" smtClean="0">
                <a:sym typeface="Symbol"/>
              </a:rPr>
              <a:t> that may be the source of instabilities or a result from wave heating</a:t>
            </a:r>
            <a:endParaRPr lang="en-US" dirty="0" smtClean="0"/>
          </a:p>
          <a:p>
            <a:pPr lvl="1"/>
            <a:r>
              <a:rPr lang="en-US" dirty="0" smtClean="0"/>
              <a:t>Dispersion relation may provide secondary information</a:t>
            </a:r>
          </a:p>
          <a:p>
            <a:r>
              <a:rPr lang="en-US" dirty="0" smtClean="0"/>
              <a:t>Propagation region? </a:t>
            </a:r>
          </a:p>
          <a:p>
            <a:pPr lvl="1"/>
            <a:r>
              <a:rPr lang="en-US" dirty="0" smtClean="0"/>
              <a:t>instability conditions not relevant, unless the mode is strongly damped</a:t>
            </a:r>
            <a:endParaRPr lang="en-US" dirty="0"/>
          </a:p>
          <a:p>
            <a:pPr lvl="1"/>
            <a:r>
              <a:rPr lang="en-US" dirty="0" smtClean="0"/>
              <a:t>Dispersion relation is satisfied</a:t>
            </a:r>
          </a:p>
          <a:p>
            <a:pPr lvl="1"/>
            <a:r>
              <a:rPr lang="en-US" dirty="0" smtClean="0"/>
              <a:t>Dispersion relation is (often) determined by the bulk (cold) population</a:t>
            </a:r>
          </a:p>
          <a:p>
            <a:r>
              <a:rPr lang="en-US" dirty="0" smtClean="0"/>
              <a:t>Absorption frequency: </a:t>
            </a:r>
          </a:p>
          <a:p>
            <a:pPr lvl="1"/>
            <a:r>
              <a:rPr lang="en-US" dirty="0" smtClean="0"/>
              <a:t>particles gain energy from waves through resonance</a:t>
            </a:r>
          </a:p>
          <a:p>
            <a:r>
              <a:rPr lang="en-US" dirty="0" smtClean="0"/>
              <a:t>Manmade </a:t>
            </a:r>
            <a:r>
              <a:rPr lang="en-US" dirty="0"/>
              <a:t>source: active </a:t>
            </a:r>
            <a:r>
              <a:rPr lang="en-US" dirty="0" smtClean="0"/>
              <a:t>transmission</a:t>
            </a:r>
          </a:p>
          <a:p>
            <a:pPr lvl="1"/>
            <a:r>
              <a:rPr lang="en-US" dirty="0" smtClean="0"/>
              <a:t>Above the ionosphere: GPS</a:t>
            </a:r>
            <a:r>
              <a:rPr lang="en-US" dirty="0"/>
              <a:t>, </a:t>
            </a:r>
            <a:r>
              <a:rPr lang="en-US" dirty="0" smtClean="0"/>
              <a:t>communication s/c, TV s/c, f &gt;</a:t>
            </a:r>
            <a:r>
              <a:rPr lang="en-US" dirty="0" err="1" smtClean="0"/>
              <a:t>f</a:t>
            </a:r>
            <a:r>
              <a:rPr lang="en-US" baseline="-25000" dirty="0" err="1" smtClean="0"/>
              <a:t>pe</a:t>
            </a:r>
            <a:r>
              <a:rPr lang="en-US" dirty="0" smtClean="0"/>
              <a:t>:  refraction.</a:t>
            </a:r>
          </a:p>
          <a:p>
            <a:pPr lvl="1"/>
            <a:r>
              <a:rPr lang="en-US" dirty="0" smtClean="0"/>
              <a:t>Above the ionosphere: RPI, ISIS, </a:t>
            </a:r>
            <a:r>
              <a:rPr lang="en-US" dirty="0" err="1" smtClean="0"/>
              <a:t>f~f</a:t>
            </a:r>
            <a:r>
              <a:rPr lang="en-US" baseline="-25000" dirty="0" err="1" smtClean="0"/>
              <a:t>pe</a:t>
            </a:r>
            <a:r>
              <a:rPr lang="en-US" dirty="0" smtClean="0"/>
              <a:t>: refraction, reflection</a:t>
            </a:r>
          </a:p>
          <a:p>
            <a:pPr lvl="1"/>
            <a:r>
              <a:rPr lang="en-US" dirty="0" smtClean="0"/>
              <a:t>Above the ionosphere: DSX, whistler: field-aligned propagation</a:t>
            </a:r>
          </a:p>
          <a:p>
            <a:pPr lvl="1"/>
            <a:r>
              <a:rPr lang="en-US" dirty="0" smtClean="0"/>
              <a:t>Below the ionosphere: VLF radars, beacons, f&lt;</a:t>
            </a:r>
            <a:r>
              <a:rPr lang="en-US" dirty="0" err="1" smtClean="0"/>
              <a:t>f</a:t>
            </a:r>
            <a:r>
              <a:rPr lang="en-US" baseline="-25000" dirty="0" err="1" smtClean="0"/>
              <a:t>pe</a:t>
            </a:r>
            <a:r>
              <a:rPr lang="en-US" dirty="0" smtClean="0"/>
              <a:t>: waveguide propagation</a:t>
            </a:r>
          </a:p>
          <a:p>
            <a:pPr lvl="1"/>
            <a:r>
              <a:rPr lang="en-US" dirty="0" smtClean="0"/>
              <a:t>Below the ionosphere: </a:t>
            </a:r>
            <a:r>
              <a:rPr lang="en-US" dirty="0" err="1" smtClean="0"/>
              <a:t>digisondes</a:t>
            </a:r>
            <a:r>
              <a:rPr lang="en-US" dirty="0" smtClean="0"/>
              <a:t>, </a:t>
            </a:r>
            <a:r>
              <a:rPr lang="en-US" dirty="0" err="1" smtClean="0"/>
              <a:t>f~f</a:t>
            </a:r>
            <a:r>
              <a:rPr lang="en-US" baseline="-25000" dirty="0" err="1" smtClean="0"/>
              <a:t>pe</a:t>
            </a:r>
            <a:r>
              <a:rPr lang="en-US" dirty="0" smtClean="0"/>
              <a:t>: refraction, reflection</a:t>
            </a:r>
            <a:endParaRPr lang="en-US" dirty="0"/>
          </a:p>
          <a:p>
            <a:endParaRPr lang="en-US" dirty="0"/>
          </a:p>
        </p:txBody>
      </p:sp>
    </p:spTree>
    <p:extLst>
      <p:ext uri="{BB962C8B-B14F-4D97-AF65-F5344CB8AC3E}">
        <p14:creationId xmlns:p14="http://schemas.microsoft.com/office/powerpoint/2010/main" val="421320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ARFS\song\Papers\Published\banal\banal-Fig.3.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37" y="0"/>
            <a:ext cx="788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1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049" t="13775" r="19694" b="2656"/>
          <a:stretch/>
        </p:blipFill>
        <p:spPr>
          <a:xfrm>
            <a:off x="304800" y="76200"/>
            <a:ext cx="4163415" cy="67958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256" t="6061" r="16273" b="10909"/>
          <a:stretch/>
        </p:blipFill>
        <p:spPr>
          <a:xfrm>
            <a:off x="4495800" y="193964"/>
            <a:ext cx="4141745" cy="6695209"/>
          </a:xfrm>
          <a:prstGeom prst="rect">
            <a:avLst/>
          </a:prstGeom>
        </p:spPr>
      </p:pic>
    </p:spTree>
    <p:extLst>
      <p:ext uri="{BB962C8B-B14F-4D97-AF65-F5344CB8AC3E}">
        <p14:creationId xmlns:p14="http://schemas.microsoft.com/office/powerpoint/2010/main" val="222398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2629"/>
            <a:ext cx="7063993" cy="411162"/>
          </a:xfrm>
        </p:spPr>
        <p:txBody>
          <a:bodyPr>
            <a:noAutofit/>
          </a:bodyPr>
          <a:lstStyle/>
          <a:p>
            <a:pPr algn="l"/>
            <a:r>
              <a:rPr lang="en-US" sz="2000" dirty="0" smtClean="0"/>
              <a:t>Inner Sheath		Middle Sheath		Outer Sheath</a:t>
            </a:r>
            <a:endParaRPr lang="en-US" sz="20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448" t="12512" r="28758" b="12187"/>
          <a:stretch/>
        </p:blipFill>
        <p:spPr>
          <a:xfrm>
            <a:off x="533400" y="533400"/>
            <a:ext cx="2683230" cy="62545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473" y="543791"/>
            <a:ext cx="2587553" cy="6324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451" t="16364" r="28823" b="3939"/>
          <a:stretch/>
        </p:blipFill>
        <p:spPr>
          <a:xfrm>
            <a:off x="6019800" y="609600"/>
            <a:ext cx="2611516" cy="6159895"/>
          </a:xfrm>
          <a:prstGeom prst="rect">
            <a:avLst/>
          </a:prstGeom>
        </p:spPr>
      </p:pic>
    </p:spTree>
    <p:extLst>
      <p:ext uri="{BB962C8B-B14F-4D97-AF65-F5344CB8AC3E}">
        <p14:creationId xmlns:p14="http://schemas.microsoft.com/office/powerpoint/2010/main" val="173809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sz="4000" dirty="0" smtClean="0"/>
              <a:t>Resonance Condition</a:t>
            </a:r>
            <a:endParaRPr lang="en-US" sz="4000" dirty="0"/>
          </a:p>
        </p:txBody>
      </p:sp>
      <p:sp>
        <p:nvSpPr>
          <p:cNvPr id="3" name="Content Placeholder 2"/>
          <p:cNvSpPr>
            <a:spLocks noGrp="1"/>
          </p:cNvSpPr>
          <p:nvPr>
            <p:ph idx="1"/>
          </p:nvPr>
        </p:nvSpPr>
        <p:spPr>
          <a:xfrm>
            <a:off x="304800" y="762000"/>
            <a:ext cx="8610600" cy="5867400"/>
          </a:xfrm>
        </p:spPr>
        <p:txBody>
          <a:bodyPr>
            <a:noAutofit/>
          </a:bodyPr>
          <a:lstStyle/>
          <a:p>
            <a:r>
              <a:rPr lang="en-US" sz="2000" dirty="0" smtClean="0"/>
              <a:t>Particle motion: Particle </a:t>
            </a:r>
            <a:r>
              <a:rPr lang="en-US" sz="2000" dirty="0"/>
              <a:t>motion can be decomposed </a:t>
            </a:r>
            <a:r>
              <a:rPr lang="en-US" sz="2000" dirty="0" smtClean="0"/>
              <a:t>to</a:t>
            </a:r>
          </a:p>
          <a:p>
            <a:pPr lvl="1"/>
            <a:r>
              <a:rPr lang="en-US" sz="1800" dirty="0" smtClean="0"/>
              <a:t>Plasma oscillation: </a:t>
            </a:r>
            <a:r>
              <a:rPr lang="el-GR" sz="1800" dirty="0" smtClean="0"/>
              <a:t>ω</a:t>
            </a:r>
            <a:r>
              <a:rPr lang="en-US" sz="1800" baseline="-25000" dirty="0" err="1" smtClean="0"/>
              <a:t>pe</a:t>
            </a:r>
            <a:r>
              <a:rPr lang="en-US" sz="1800" dirty="0" smtClean="0"/>
              <a:t>, </a:t>
            </a:r>
            <a:r>
              <a:rPr lang="el-GR" sz="1800" dirty="0" smtClean="0"/>
              <a:t>ω</a:t>
            </a:r>
            <a:r>
              <a:rPr lang="en-US" sz="1800" baseline="-25000" dirty="0" smtClean="0"/>
              <a:t>pi</a:t>
            </a:r>
          </a:p>
          <a:p>
            <a:pPr lvl="1"/>
            <a:r>
              <a:rPr lang="en-US" sz="1800" dirty="0" smtClean="0"/>
              <a:t>Gyro motion: </a:t>
            </a:r>
            <a:r>
              <a:rPr lang="el-GR" sz="1800" dirty="0" smtClean="0"/>
              <a:t>ω</a:t>
            </a:r>
            <a:r>
              <a:rPr lang="en-US" sz="1800" baseline="-25000" dirty="0" err="1" smtClean="0"/>
              <a:t>ce</a:t>
            </a:r>
            <a:r>
              <a:rPr lang="en-US" sz="1800" dirty="0" smtClean="0"/>
              <a:t>, </a:t>
            </a:r>
            <a:r>
              <a:rPr lang="el-GR" sz="1800" dirty="0" smtClean="0"/>
              <a:t>ω</a:t>
            </a:r>
            <a:r>
              <a:rPr lang="en-US" sz="1800" baseline="-25000" dirty="0" smtClean="0"/>
              <a:t>ci</a:t>
            </a:r>
          </a:p>
          <a:p>
            <a:pPr lvl="1"/>
            <a:r>
              <a:rPr lang="en-US" sz="1800" dirty="0" smtClean="0"/>
              <a:t>Field-aligned motion: V</a:t>
            </a:r>
            <a:r>
              <a:rPr lang="en-US" sz="1800" baseline="-25000" dirty="0" smtClean="0"/>
              <a:t>||</a:t>
            </a:r>
          </a:p>
          <a:p>
            <a:pPr lvl="1"/>
            <a:r>
              <a:rPr lang="en-US" sz="1800" dirty="0" smtClean="0"/>
              <a:t>Guiding center drift motion (perpendicular to B): V</a:t>
            </a:r>
            <a:r>
              <a:rPr lang="en-US" sz="1800" baseline="-25000" dirty="0" smtClean="0"/>
              <a:t>D</a:t>
            </a:r>
            <a:endParaRPr lang="en-US" sz="1800" dirty="0" smtClean="0"/>
          </a:p>
          <a:p>
            <a:r>
              <a:rPr lang="en-US" sz="2000" dirty="0" smtClean="0"/>
              <a:t>Doppler shift </a:t>
            </a:r>
            <a:r>
              <a:rPr lang="el-GR" sz="2000" dirty="0" smtClean="0"/>
              <a:t>ω</a:t>
            </a:r>
            <a:r>
              <a:rPr lang="en-US" sz="2000" dirty="0" smtClean="0"/>
              <a:t> = </a:t>
            </a:r>
            <a:r>
              <a:rPr lang="el-GR" sz="2000" dirty="0" smtClean="0"/>
              <a:t>ω</a:t>
            </a:r>
            <a:r>
              <a:rPr lang="en-US" sz="2000" baseline="-25000" dirty="0" smtClean="0"/>
              <a:t>0</a:t>
            </a:r>
            <a:r>
              <a:rPr lang="en-US" sz="2000" dirty="0" smtClean="0"/>
              <a:t>+</a:t>
            </a:r>
            <a:r>
              <a:rPr lang="en-US" sz="2000" b="1" dirty="0" smtClean="0"/>
              <a:t>k</a:t>
            </a:r>
            <a:r>
              <a:rPr lang="en-US" sz="2000" dirty="0" smtClean="0">
                <a:sym typeface="Symbol"/>
              </a:rPr>
              <a:t></a:t>
            </a:r>
            <a:r>
              <a:rPr lang="en-US" sz="2000" b="1" dirty="0" smtClean="0"/>
              <a:t>V</a:t>
            </a:r>
            <a:r>
              <a:rPr lang="en-US" sz="2000" dirty="0" smtClean="0"/>
              <a:t> </a:t>
            </a:r>
          </a:p>
          <a:p>
            <a:pPr lvl="1"/>
            <a:r>
              <a:rPr lang="en-US" sz="1800" dirty="0" smtClean="0"/>
              <a:t>The frequency a particle seen a wave frequency </a:t>
            </a:r>
            <a:r>
              <a:rPr lang="el-GR" sz="1800" dirty="0" smtClean="0"/>
              <a:t>ω</a:t>
            </a:r>
            <a:r>
              <a:rPr lang="en-US" sz="1800" baseline="-25000" dirty="0" smtClean="0"/>
              <a:t>0</a:t>
            </a:r>
            <a:r>
              <a:rPr lang="el-GR" sz="1800" dirty="0" smtClean="0"/>
              <a:t> </a:t>
            </a:r>
            <a:r>
              <a:rPr lang="en-US" sz="1800" dirty="0" smtClean="0"/>
              <a:t>in its own frame of reference is Doppler shifted frequency, </a:t>
            </a:r>
            <a:r>
              <a:rPr lang="el-GR" sz="1800" dirty="0"/>
              <a:t>ω </a:t>
            </a:r>
            <a:endParaRPr lang="en-US" sz="1800" dirty="0" smtClean="0"/>
          </a:p>
          <a:p>
            <a:pPr lvl="1"/>
            <a:r>
              <a:rPr lang="en-US" sz="1800" dirty="0" smtClean="0"/>
              <a:t>“a particle” usually refers to a particle this is different from the bulk population. For the bulk population, the Doppler shift is 0</a:t>
            </a:r>
          </a:p>
          <a:p>
            <a:pPr lvl="1"/>
            <a:r>
              <a:rPr lang="en-US" sz="1800" dirty="0" smtClean="0"/>
              <a:t>In general, when not in resonance, wave field randomly accelerates and decelerates the particle</a:t>
            </a:r>
          </a:p>
          <a:p>
            <a:pPr lvl="1"/>
            <a:r>
              <a:rPr lang="en-US" sz="1800" dirty="0" smtClean="0"/>
              <a:t>When bulk population is resonating with a wave, the damping is extremely strong</a:t>
            </a:r>
          </a:p>
          <a:p>
            <a:r>
              <a:rPr lang="en-US" sz="2000" dirty="0" smtClean="0"/>
              <a:t>Resonance condition </a:t>
            </a:r>
          </a:p>
          <a:p>
            <a:pPr lvl="1"/>
            <a:r>
              <a:rPr lang="el-GR" sz="1800" dirty="0" smtClean="0"/>
              <a:t>ω </a:t>
            </a:r>
            <a:r>
              <a:rPr lang="en-US" sz="1800" dirty="0"/>
              <a:t>= n</a:t>
            </a:r>
            <a:r>
              <a:rPr lang="el-GR" sz="1800" dirty="0"/>
              <a:t>ω</a:t>
            </a:r>
            <a:r>
              <a:rPr lang="en-US" sz="1800" baseline="-25000" dirty="0" err="1"/>
              <a:t>ce</a:t>
            </a:r>
            <a:r>
              <a:rPr lang="en-US" sz="1800" dirty="0"/>
              <a:t>, n</a:t>
            </a:r>
            <a:r>
              <a:rPr lang="el-GR" sz="1800" dirty="0"/>
              <a:t>ω</a:t>
            </a:r>
            <a:r>
              <a:rPr lang="en-US" sz="1800" baseline="-25000" dirty="0"/>
              <a:t>ci</a:t>
            </a:r>
            <a:r>
              <a:rPr lang="en-US" sz="1800" dirty="0"/>
              <a:t>, n</a:t>
            </a:r>
            <a:r>
              <a:rPr lang="el-GR" sz="1800" dirty="0"/>
              <a:t>ω</a:t>
            </a:r>
            <a:r>
              <a:rPr lang="en-US" sz="1800" baseline="-25000" dirty="0" err="1"/>
              <a:t>pe</a:t>
            </a:r>
            <a:r>
              <a:rPr lang="en-US" sz="1800" dirty="0"/>
              <a:t>, n</a:t>
            </a:r>
            <a:r>
              <a:rPr lang="el-GR" sz="1800" dirty="0"/>
              <a:t>ω</a:t>
            </a:r>
            <a:r>
              <a:rPr lang="en-US" sz="1800" baseline="-25000" dirty="0"/>
              <a:t>pi</a:t>
            </a:r>
            <a:r>
              <a:rPr lang="en-US" sz="1800" dirty="0"/>
              <a:t>; n = 0, </a:t>
            </a:r>
            <a:r>
              <a:rPr lang="en-US" sz="1800" dirty="0">
                <a:sym typeface="Symbol"/>
              </a:rPr>
              <a:t>1, 2, …</a:t>
            </a:r>
          </a:p>
          <a:p>
            <a:pPr lvl="1"/>
            <a:r>
              <a:rPr lang="en-US" sz="1800" dirty="0">
                <a:sym typeface="Symbol"/>
              </a:rPr>
              <a:t>Landau damping: n =0</a:t>
            </a:r>
          </a:p>
          <a:p>
            <a:pPr lvl="1"/>
            <a:r>
              <a:rPr lang="en-US" sz="1800" dirty="0">
                <a:sym typeface="Symbol"/>
              </a:rPr>
              <a:t>Dominant modes: n = </a:t>
            </a:r>
            <a:r>
              <a:rPr lang="en-US" sz="1800" dirty="0" smtClean="0">
                <a:sym typeface="Symbol"/>
              </a:rPr>
              <a:t>1</a:t>
            </a:r>
            <a:endParaRPr lang="en-US" sz="2000" dirty="0"/>
          </a:p>
        </p:txBody>
      </p:sp>
    </p:spTree>
    <p:extLst>
      <p:ext uri="{BB962C8B-B14F-4D97-AF65-F5344CB8AC3E}">
        <p14:creationId xmlns:p14="http://schemas.microsoft.com/office/powerpoint/2010/main" val="66691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Space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MHD waves: </a:t>
            </a:r>
          </a:p>
          <a:p>
            <a:pPr lvl="1"/>
            <a:r>
              <a:rPr lang="en-US" dirty="0" smtClean="0"/>
              <a:t>frequencies much below ion gyrofrequency</a:t>
            </a:r>
          </a:p>
          <a:p>
            <a:pPr lvl="1"/>
            <a:r>
              <a:rPr lang="en-US" dirty="0" smtClean="0"/>
              <a:t>MHD modes: Alfven mode, slow and fast modes, entropy mode</a:t>
            </a:r>
          </a:p>
          <a:p>
            <a:pPr lvl="1"/>
            <a:r>
              <a:rPr lang="en-US" dirty="0" smtClean="0"/>
              <a:t>PC waves: (ULF waves)</a:t>
            </a:r>
          </a:p>
          <a:p>
            <a:pPr lvl="2"/>
            <a:r>
              <a:rPr lang="en-US" dirty="0" smtClean="0"/>
              <a:t>PC 1 (0.2-5 sec): ~ 1sec, ion cyclotron waves near the subsolar magnetopause</a:t>
            </a:r>
          </a:p>
          <a:p>
            <a:pPr lvl="2"/>
            <a:r>
              <a:rPr lang="en-US" dirty="0" smtClean="0"/>
              <a:t>PC 3 (10-45sec)-4 (45-150 sec): ~ 1 min, waves generated in the magnetosheath and field resonance along the field in the inner magnetosphere or radial to the field</a:t>
            </a:r>
          </a:p>
          <a:p>
            <a:pPr lvl="2"/>
            <a:r>
              <a:rPr lang="en-US" dirty="0" smtClean="0"/>
              <a:t>PC 4-5 (150-600 sec): ~3-20 min, outer magnetospheric field-aligned resonance </a:t>
            </a:r>
          </a:p>
          <a:p>
            <a:pPr lvl="1"/>
            <a:r>
              <a:rPr lang="en-US" dirty="0" smtClean="0"/>
              <a:t>Pi waves: </a:t>
            </a:r>
          </a:p>
          <a:p>
            <a:pPr lvl="2"/>
            <a:r>
              <a:rPr lang="en-US" dirty="0" smtClean="0"/>
              <a:t>Pi 1 (1-40 sec) </a:t>
            </a:r>
          </a:p>
          <a:p>
            <a:pPr lvl="2"/>
            <a:r>
              <a:rPr lang="en-US" dirty="0" smtClean="0"/>
              <a:t>Pi2 (40-150 sec): irregular, associated with substorms</a:t>
            </a:r>
          </a:p>
          <a:p>
            <a:pPr lvl="1"/>
            <a:r>
              <a:rPr lang="en-US" dirty="0" smtClean="0"/>
              <a:t>Measured with magnetometers/electric probes in time series, the Fourier analysis</a:t>
            </a:r>
          </a:p>
          <a:p>
            <a:pPr lvl="1"/>
            <a:r>
              <a:rPr lang="en-US" dirty="0" smtClean="0"/>
              <a:t>Mode identifiers: Compressional vs. transverse</a:t>
            </a:r>
          </a:p>
        </p:txBody>
      </p:sp>
    </p:spTree>
    <p:extLst>
      <p:ext uri="{BB962C8B-B14F-4D97-AF65-F5344CB8AC3E}">
        <p14:creationId xmlns:p14="http://schemas.microsoft.com/office/powerpoint/2010/main" val="330703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sz="4000" dirty="0"/>
              <a:t>Wave-particle </a:t>
            </a:r>
            <a:r>
              <a:rPr lang="en-US" sz="4000" dirty="0" smtClean="0"/>
              <a:t>Resonance </a:t>
            </a:r>
            <a:r>
              <a:rPr lang="en-US" sz="4000" dirty="0"/>
              <a:t>I</a:t>
            </a:r>
            <a:r>
              <a:rPr lang="en-US" sz="4000" dirty="0" smtClean="0"/>
              <a:t>nteraction</a:t>
            </a:r>
            <a:endParaRPr lang="en-US" sz="4000" dirty="0"/>
          </a:p>
        </p:txBody>
      </p:sp>
      <p:sp>
        <p:nvSpPr>
          <p:cNvPr id="3" name="Content Placeholder 2"/>
          <p:cNvSpPr>
            <a:spLocks noGrp="1"/>
          </p:cNvSpPr>
          <p:nvPr>
            <p:ph idx="1"/>
          </p:nvPr>
        </p:nvSpPr>
        <p:spPr>
          <a:xfrm>
            <a:off x="304800" y="1295400"/>
            <a:ext cx="8610600" cy="4191000"/>
          </a:xfrm>
        </p:spPr>
        <p:txBody>
          <a:bodyPr>
            <a:noAutofit/>
          </a:bodyPr>
          <a:lstStyle/>
          <a:p>
            <a:pPr lvl="1"/>
            <a:r>
              <a:rPr lang="en-US" sz="2400" dirty="0" smtClean="0">
                <a:sym typeface="Symbol"/>
              </a:rPr>
              <a:t>In resonance, the wave field is in phase with the particle motion and will either periodically (or constantly) accelerate or decelerate the particle</a:t>
            </a:r>
          </a:p>
          <a:p>
            <a:pPr lvl="1"/>
            <a:r>
              <a:rPr lang="en-US" sz="2400" dirty="0" smtClean="0">
                <a:sym typeface="Symbol"/>
              </a:rPr>
              <a:t>When wave field accelerates (decelerates) the particle, the particle gains (loses) energy and the wave is damped (grows) </a:t>
            </a:r>
          </a:p>
          <a:p>
            <a:pPr lvl="1"/>
            <a:r>
              <a:rPr lang="en-US" sz="2400" dirty="0" smtClean="0">
                <a:sym typeface="Symbol"/>
              </a:rPr>
              <a:t>Pitch angle diffusion: whistler mode resonates with V</a:t>
            </a:r>
            <a:r>
              <a:rPr lang="en-US" sz="2400" baseline="-25000" dirty="0" smtClean="0">
                <a:sym typeface="Symbol"/>
              </a:rPr>
              <a:t>||</a:t>
            </a:r>
          </a:p>
          <a:p>
            <a:pPr lvl="1"/>
            <a:r>
              <a:rPr lang="en-US" sz="2400" dirty="0" smtClean="0">
                <a:sym typeface="Symbol"/>
              </a:rPr>
              <a:t>Drift mode resonance: MHD mode resonates with V</a:t>
            </a:r>
            <a:r>
              <a:rPr lang="en-US" sz="2400" baseline="-25000" dirty="0" smtClean="0">
                <a:sym typeface="Symbol"/>
              </a:rPr>
              <a:t>D</a:t>
            </a:r>
          </a:p>
          <a:p>
            <a:pPr lvl="1"/>
            <a:r>
              <a:rPr lang="en-US" sz="2400" dirty="0" smtClean="0"/>
              <a:t>Out of tune: when a resonating particle travel along a field, (B changes) the Doppler-shifted frequency may become out of tune from the resonance condition</a:t>
            </a:r>
            <a:endParaRPr lang="en-US" sz="2400" dirty="0"/>
          </a:p>
        </p:txBody>
      </p:sp>
    </p:spTree>
    <p:extLst>
      <p:ext uri="{BB962C8B-B14F-4D97-AF65-F5344CB8AC3E}">
        <p14:creationId xmlns:p14="http://schemas.microsoft.com/office/powerpoint/2010/main" val="162606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Pitch-Angle Diffusion</a:t>
            </a:r>
            <a:endParaRPr lang="en-US" dirty="0"/>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r>
              <a:rPr lang="en-US" dirty="0" smtClean="0"/>
              <a:t>Pitch angle: tan </a:t>
            </a:r>
            <a:r>
              <a:rPr lang="en-US" dirty="0" smtClean="0">
                <a:sym typeface="Symbol"/>
              </a:rPr>
              <a:t>=V</a:t>
            </a:r>
            <a:r>
              <a:rPr lang="en-US" baseline="-25000" dirty="0" smtClean="0">
                <a:sym typeface="Symbol"/>
              </a:rPr>
              <a:t></a:t>
            </a:r>
            <a:r>
              <a:rPr lang="en-US" dirty="0" smtClean="0">
                <a:sym typeface="Symbol"/>
              </a:rPr>
              <a:t>/V</a:t>
            </a:r>
            <a:r>
              <a:rPr lang="en-US" baseline="-25000" dirty="0" smtClean="0">
                <a:sym typeface="Symbol"/>
              </a:rPr>
              <a:t>||</a:t>
            </a:r>
          </a:p>
          <a:p>
            <a:r>
              <a:rPr lang="en-US" dirty="0" smtClean="0"/>
              <a:t>Pitch angle change by a wave</a:t>
            </a:r>
          </a:p>
          <a:p>
            <a:pPr lvl="1"/>
            <a:r>
              <a:rPr lang="en-US" dirty="0" smtClean="0"/>
              <a:t>Electrostatic wave (</a:t>
            </a:r>
            <a:r>
              <a:rPr lang="en-US" b="1" dirty="0" smtClean="0"/>
              <a:t>k</a:t>
            </a:r>
            <a:r>
              <a:rPr lang="en-US" dirty="0" smtClean="0"/>
              <a:t>||</a:t>
            </a:r>
            <a:r>
              <a:rPr lang="en-US" dirty="0" err="1" smtClean="0"/>
              <a:t>d</a:t>
            </a:r>
            <a:r>
              <a:rPr lang="en-US" b="1" dirty="0" err="1" smtClean="0"/>
              <a:t>E</a:t>
            </a:r>
            <a:r>
              <a:rPr lang="en-US" dirty="0" smtClean="0"/>
              <a:t>, or k=0: not propagating)</a:t>
            </a:r>
          </a:p>
          <a:p>
            <a:pPr lvl="2"/>
            <a:r>
              <a:rPr lang="en-US" dirty="0" err="1" smtClean="0"/>
              <a:t>d</a:t>
            </a:r>
            <a:r>
              <a:rPr lang="en-US" b="1" dirty="0" err="1" smtClean="0"/>
              <a:t>E</a:t>
            </a:r>
            <a:r>
              <a:rPr lang="en-US" dirty="0" smtClean="0"/>
              <a:t> along B</a:t>
            </a:r>
          </a:p>
          <a:p>
            <a:pPr lvl="2"/>
            <a:r>
              <a:rPr lang="en-US" dirty="0" err="1" smtClean="0"/>
              <a:t>d</a:t>
            </a:r>
            <a:r>
              <a:rPr lang="en-US" b="1" dirty="0" err="1" smtClean="0"/>
              <a:t>E</a:t>
            </a:r>
            <a:r>
              <a:rPr lang="en-US" dirty="0" smtClean="0"/>
              <a:t> perpendicular to B</a:t>
            </a:r>
          </a:p>
          <a:p>
            <a:pPr lvl="1"/>
            <a:r>
              <a:rPr lang="en-US" dirty="0" smtClean="0"/>
              <a:t>EM wave (</a:t>
            </a:r>
            <a:r>
              <a:rPr lang="en-US" b="1" dirty="0" err="1" smtClean="0"/>
              <a:t>k</a:t>
            </a:r>
            <a:r>
              <a:rPr lang="en-US" dirty="0" err="1" smtClean="0">
                <a:sym typeface="Symbol"/>
              </a:rPr>
              <a:t>d</a:t>
            </a:r>
            <a:r>
              <a:rPr lang="en-US" b="1" dirty="0" err="1" smtClean="0">
                <a:sym typeface="Symbol"/>
              </a:rPr>
              <a:t>B</a:t>
            </a:r>
            <a:r>
              <a:rPr lang="en-US" dirty="0" smtClean="0">
                <a:sym typeface="Symbol"/>
              </a:rPr>
              <a:t>)</a:t>
            </a:r>
            <a:endParaRPr lang="en-US" dirty="0" smtClean="0"/>
          </a:p>
          <a:p>
            <a:pPr lvl="2"/>
            <a:r>
              <a:rPr lang="en-US" dirty="0" smtClean="0"/>
              <a:t>Linear d</a:t>
            </a:r>
            <a:r>
              <a:rPr lang="en-US" b="1" dirty="0" smtClean="0"/>
              <a:t>B</a:t>
            </a:r>
          </a:p>
          <a:p>
            <a:pPr lvl="2"/>
            <a:r>
              <a:rPr lang="en-US" dirty="0" smtClean="0"/>
              <a:t>Circular d</a:t>
            </a:r>
            <a:r>
              <a:rPr lang="en-US" b="1" dirty="0" smtClean="0"/>
              <a:t>B</a:t>
            </a:r>
          </a:p>
          <a:p>
            <a:pPr lvl="2"/>
            <a:r>
              <a:rPr lang="en-US" dirty="0" smtClean="0"/>
              <a:t>Magnetic field cannot do work (in the particle frame of reference where resonance occurs)</a:t>
            </a:r>
          </a:p>
          <a:p>
            <a:pPr lvl="2"/>
            <a:r>
              <a:rPr lang="en-US" dirty="0" smtClean="0"/>
              <a:t>For a resonance particle, it loses or gains energy in the plasma frame</a:t>
            </a:r>
          </a:p>
          <a:p>
            <a:pPr lvl="2"/>
            <a:r>
              <a:rPr lang="en-US" dirty="0" smtClean="0"/>
              <a:t>Pitch angle change: d</a:t>
            </a:r>
            <a:r>
              <a:rPr lang="en-US" dirty="0" smtClean="0">
                <a:sym typeface="Symbol"/>
              </a:rPr>
              <a:t>|</a:t>
            </a:r>
            <a:r>
              <a:rPr lang="en-US" b="1" dirty="0" err="1" smtClean="0">
                <a:sym typeface="Symbol"/>
              </a:rPr>
              <a:t>V</a:t>
            </a:r>
            <a:r>
              <a:rPr lang="en-US" baseline="-25000" dirty="0" err="1" smtClean="0">
                <a:sym typeface="Symbol"/>
              </a:rPr>
              <a:t></a:t>
            </a:r>
            <a:r>
              <a:rPr lang="en-US" dirty="0" err="1" smtClean="0">
                <a:sym typeface="Symbol"/>
              </a:rPr>
              <a:t>xd</a:t>
            </a:r>
            <a:r>
              <a:rPr lang="en-US" b="1" dirty="0" err="1" smtClean="0">
                <a:sym typeface="Symbol"/>
              </a:rPr>
              <a:t>B</a:t>
            </a:r>
            <a:r>
              <a:rPr lang="en-US" dirty="0" smtClean="0">
                <a:sym typeface="Symbol"/>
              </a:rPr>
              <a:t>|</a:t>
            </a:r>
            <a:endParaRPr lang="en-US" dirty="0"/>
          </a:p>
          <a:p>
            <a:r>
              <a:rPr lang="en-US" dirty="0" smtClean="0"/>
              <a:t>Pitch angle diffusion:</a:t>
            </a:r>
          </a:p>
          <a:p>
            <a:pPr lvl="1"/>
            <a:r>
              <a:rPr lang="en-US" dirty="0" smtClean="0"/>
              <a:t>Particles may have equal chances to gain or lose energy as the phases of gyration and the wave are random</a:t>
            </a:r>
          </a:p>
          <a:p>
            <a:pPr lvl="1"/>
            <a:r>
              <a:rPr lang="en-US" dirty="0" smtClean="0"/>
              <a:t>Pitch angle Diffusion: if there is a loss-cone in the distribution function and the particles that are scattered into the loss-cone will be lost to the atmosphere.</a:t>
            </a:r>
            <a:endParaRPr lang="en-US" dirty="0"/>
          </a:p>
          <a:p>
            <a:endParaRPr lang="en-US" dirty="0"/>
          </a:p>
        </p:txBody>
      </p:sp>
    </p:spTree>
    <p:extLst>
      <p:ext uri="{BB962C8B-B14F-4D97-AF65-F5344CB8AC3E}">
        <p14:creationId xmlns:p14="http://schemas.microsoft.com/office/powerpoint/2010/main" val="986508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8610600" cy="533400"/>
          </a:xfrm>
        </p:spPr>
        <p:txBody>
          <a:bodyPr>
            <a:normAutofit fontScale="90000"/>
          </a:bodyPr>
          <a:lstStyle/>
          <a:p>
            <a:r>
              <a:rPr lang="en-US" sz="3200" b="1">
                <a:latin typeface="Helvetica" pitchFamily="34" charset="0"/>
              </a:rPr>
              <a:t>Pitch Angle Scattering (quasi-linear theory)</a:t>
            </a:r>
          </a:p>
        </p:txBody>
      </p:sp>
      <p:sp>
        <p:nvSpPr>
          <p:cNvPr id="5123" name="Rectangle 3"/>
          <p:cNvSpPr>
            <a:spLocks noGrp="1" noChangeArrowheads="1"/>
          </p:cNvSpPr>
          <p:nvPr>
            <p:ph type="body" idx="1"/>
          </p:nvPr>
        </p:nvSpPr>
        <p:spPr>
          <a:xfrm>
            <a:off x="685800" y="1066800"/>
            <a:ext cx="7772400" cy="5562600"/>
          </a:xfrm>
        </p:spPr>
        <p:txBody>
          <a:bodyPr/>
          <a:lstStyle/>
          <a:p>
            <a:r>
              <a:rPr lang="en-US" sz="1800" dirty="0"/>
              <a:t>Parallel acceleration by wave </a:t>
            </a:r>
          </a:p>
          <a:p>
            <a:pPr>
              <a:buFontTx/>
              <a:buNone/>
            </a:pPr>
            <a:r>
              <a:rPr lang="en-US" sz="1800" dirty="0"/>
              <a:t>	magnetic field</a:t>
            </a:r>
          </a:p>
          <a:p>
            <a:endParaRPr lang="en-US" sz="1800" dirty="0"/>
          </a:p>
          <a:p>
            <a:r>
              <a:rPr lang="en-US" sz="1800" dirty="0"/>
              <a:t>Pitch-angle scattering</a:t>
            </a:r>
          </a:p>
          <a:p>
            <a:endParaRPr lang="en-US" sz="1800" dirty="0"/>
          </a:p>
          <a:p>
            <a:endParaRPr lang="en-US" sz="1800" dirty="0"/>
          </a:p>
          <a:p>
            <a:r>
              <a:rPr lang="en-US" sz="1800" dirty="0" smtClean="0"/>
              <a:t>Note that v</a:t>
            </a:r>
            <a:r>
              <a:rPr lang="en-US" sz="1800" baseline="-25000" dirty="0" smtClean="0">
                <a:sym typeface="Symbol"/>
              </a:rPr>
              <a:t></a:t>
            </a:r>
            <a:r>
              <a:rPr lang="en-US" sz="1800" dirty="0" smtClean="0">
                <a:sym typeface="Symbol"/>
              </a:rPr>
              <a:t> also change accordingly to </a:t>
            </a:r>
          </a:p>
          <a:p>
            <a:pPr marL="0" indent="0">
              <a:buNone/>
            </a:pPr>
            <a:r>
              <a:rPr lang="en-US" sz="1800" dirty="0">
                <a:sym typeface="Symbol"/>
              </a:rPr>
              <a:t>	</a:t>
            </a:r>
            <a:r>
              <a:rPr lang="en-US" sz="1800" dirty="0" smtClean="0">
                <a:sym typeface="Symbol"/>
              </a:rPr>
              <a:t>conserve energy in the particle frame </a:t>
            </a:r>
          </a:p>
          <a:p>
            <a:pPr marL="0" indent="0">
              <a:buNone/>
            </a:pPr>
            <a:r>
              <a:rPr lang="en-US" sz="1800" dirty="0">
                <a:sym typeface="Symbol"/>
              </a:rPr>
              <a:t>	</a:t>
            </a:r>
            <a:r>
              <a:rPr lang="en-US" sz="1800" dirty="0" smtClean="0">
                <a:sym typeface="Symbol"/>
              </a:rPr>
              <a:t>of reference</a:t>
            </a:r>
            <a:endParaRPr lang="en-US" sz="1800" dirty="0" smtClean="0"/>
          </a:p>
          <a:p>
            <a:r>
              <a:rPr lang="en-US" sz="1800" dirty="0" smtClean="0"/>
              <a:t>Pitch-angle </a:t>
            </a:r>
            <a:r>
              <a:rPr lang="en-US" sz="1800" dirty="0"/>
              <a:t>diffusion coefficient</a:t>
            </a:r>
          </a:p>
          <a:p>
            <a:endParaRPr lang="en-US" sz="1800" dirty="0"/>
          </a:p>
          <a:p>
            <a:endParaRPr lang="en-US" sz="1800" dirty="0"/>
          </a:p>
          <a:p>
            <a:endParaRPr lang="en-US" sz="1800" dirty="0"/>
          </a:p>
          <a:p>
            <a:endParaRPr lang="en-US" sz="1800" dirty="0"/>
          </a:p>
          <a:p>
            <a:endParaRPr lang="en-US" sz="1800" dirty="0"/>
          </a:p>
          <a:p>
            <a:pPr>
              <a:buFontTx/>
              <a:buNone/>
            </a:pPr>
            <a:endParaRPr lang="en-US" sz="1800" dirty="0"/>
          </a:p>
          <a:p>
            <a:pPr>
              <a:buFontTx/>
              <a:buNone/>
            </a:pPr>
            <a:endParaRPr lang="en-US" sz="2000" dirty="0"/>
          </a:p>
        </p:txBody>
      </p:sp>
      <p:graphicFrame>
        <p:nvGraphicFramePr>
          <p:cNvPr id="5124" name="Object 4"/>
          <p:cNvGraphicFramePr>
            <a:graphicFrameLocks noChangeAspect="1"/>
          </p:cNvGraphicFramePr>
          <p:nvPr>
            <p:extLst>
              <p:ext uri="{D42A27DB-BD31-4B8C-83A1-F6EECF244321}">
                <p14:modId xmlns:p14="http://schemas.microsoft.com/office/powerpoint/2010/main" val="4050355103"/>
              </p:ext>
            </p:extLst>
          </p:nvPr>
        </p:nvGraphicFramePr>
        <p:xfrm>
          <a:off x="1066800" y="4572000"/>
          <a:ext cx="3305175" cy="746125"/>
        </p:xfrm>
        <a:graphic>
          <a:graphicData uri="http://schemas.openxmlformats.org/presentationml/2006/ole">
            <mc:AlternateContent xmlns:mc="http://schemas.openxmlformats.org/markup-compatibility/2006">
              <mc:Choice xmlns:v="urn:schemas-microsoft-com:vml" Requires="v">
                <p:oleObj spid="_x0000_s5182" name="Equation" r:id="rId3" imgW="1968480" imgH="444240" progId="Equation.DSMT4">
                  <p:embed/>
                </p:oleObj>
              </mc:Choice>
              <mc:Fallback>
                <p:oleObj name="Equation" r:id="rId3" imgW="196848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33051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2713001765"/>
              </p:ext>
            </p:extLst>
          </p:nvPr>
        </p:nvGraphicFramePr>
        <p:xfrm>
          <a:off x="990600" y="2390775"/>
          <a:ext cx="3419475" cy="676275"/>
        </p:xfrm>
        <a:graphic>
          <a:graphicData uri="http://schemas.openxmlformats.org/presentationml/2006/ole">
            <mc:AlternateContent xmlns:mc="http://schemas.openxmlformats.org/markup-compatibility/2006">
              <mc:Choice xmlns:v="urn:schemas-microsoft-com:vml" Requires="v">
                <p:oleObj spid="_x0000_s5183" name="Equation" r:id="rId5" imgW="2057400" imgH="406080" progId="Equation.DSMT4">
                  <p:embed/>
                </p:oleObj>
              </mc:Choice>
              <mc:Fallback>
                <p:oleObj name="Equation" r:id="rId5" imgW="205740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390775"/>
                        <a:ext cx="34194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762000"/>
            <a:ext cx="3276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32" name="Object 12"/>
          <p:cNvGraphicFramePr>
            <a:graphicFrameLocks noChangeAspect="1"/>
          </p:cNvGraphicFramePr>
          <p:nvPr/>
        </p:nvGraphicFramePr>
        <p:xfrm>
          <a:off x="2751138" y="1447800"/>
          <a:ext cx="2090737" cy="676275"/>
        </p:xfrm>
        <a:graphic>
          <a:graphicData uri="http://schemas.openxmlformats.org/presentationml/2006/ole">
            <mc:AlternateContent xmlns:mc="http://schemas.openxmlformats.org/markup-compatibility/2006">
              <mc:Choice xmlns:v="urn:schemas-microsoft-com:vml" Requires="v">
                <p:oleObj spid="_x0000_s5184" name="Equation" r:id="rId8" imgW="1257120" imgH="406080" progId="Equation.DSMT4">
                  <p:embed/>
                </p:oleObj>
              </mc:Choice>
              <mc:Fallback>
                <p:oleObj name="Equation" r:id="rId8" imgW="125712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138" y="1447800"/>
                        <a:ext cx="2090737"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Arrow Connector 2"/>
          <p:cNvCxnSpPr/>
          <p:nvPr/>
        </p:nvCxnSpPr>
        <p:spPr>
          <a:xfrm>
            <a:off x="7543800" y="4340418"/>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00" y="3962400"/>
            <a:ext cx="2990850" cy="1476375"/>
          </a:xfrm>
          <a:prstGeom prst="rect">
            <a:avLst/>
          </a:prstGeom>
        </p:spPr>
      </p:pic>
    </p:spTree>
    <p:extLst>
      <p:ext uri="{BB962C8B-B14F-4D97-AF65-F5344CB8AC3E}">
        <p14:creationId xmlns:p14="http://schemas.microsoft.com/office/powerpoint/2010/main" val="87236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050"/>
          <p:cNvSpPr>
            <a:spLocks noGrp="1" noChangeArrowheads="1"/>
          </p:cNvSpPr>
          <p:nvPr>
            <p:ph type="title"/>
          </p:nvPr>
        </p:nvSpPr>
        <p:spPr>
          <a:xfrm>
            <a:off x="685800" y="304800"/>
            <a:ext cx="7848600" cy="457200"/>
          </a:xfrm>
        </p:spPr>
        <p:txBody>
          <a:bodyPr>
            <a:normAutofit fontScale="90000"/>
          </a:bodyPr>
          <a:lstStyle/>
          <a:p>
            <a:r>
              <a:rPr lang="en-US" sz="2800" b="1">
                <a:latin typeface="Helvetica" pitchFamily="34" charset="0"/>
              </a:rPr>
              <a:t>Resonance Time and Total Diffusion</a:t>
            </a:r>
          </a:p>
        </p:txBody>
      </p:sp>
      <p:sp>
        <p:nvSpPr>
          <p:cNvPr id="132099" name="Rectangle 2051"/>
          <p:cNvSpPr>
            <a:spLocks noGrp="1" noChangeArrowheads="1"/>
          </p:cNvSpPr>
          <p:nvPr>
            <p:ph type="body" idx="1"/>
          </p:nvPr>
        </p:nvSpPr>
        <p:spPr>
          <a:xfrm>
            <a:off x="457200" y="914400"/>
            <a:ext cx="8001000" cy="5029200"/>
          </a:xfrm>
        </p:spPr>
        <p:txBody>
          <a:bodyPr/>
          <a:lstStyle/>
          <a:p>
            <a:pPr>
              <a:lnSpc>
                <a:spcPct val="90000"/>
              </a:lnSpc>
            </a:pPr>
            <a:r>
              <a:rPr lang="en-US" sz="2000" dirty="0"/>
              <a:t>Resonance condition</a:t>
            </a:r>
          </a:p>
          <a:p>
            <a:pPr>
              <a:lnSpc>
                <a:spcPct val="90000"/>
              </a:lnSpc>
            </a:pPr>
            <a:endParaRPr lang="en-US" sz="2000" dirty="0"/>
          </a:p>
          <a:p>
            <a:pPr>
              <a:lnSpc>
                <a:spcPct val="90000"/>
              </a:lnSpc>
            </a:pPr>
            <a:r>
              <a:rPr lang="en-US" sz="2000" dirty="0"/>
              <a:t>Shift from resonance</a:t>
            </a:r>
          </a:p>
          <a:p>
            <a:pPr>
              <a:lnSpc>
                <a:spcPct val="90000"/>
              </a:lnSpc>
            </a:pPr>
            <a:endParaRPr lang="en-US" sz="2000" dirty="0"/>
          </a:p>
          <a:p>
            <a:pPr>
              <a:lnSpc>
                <a:spcPct val="90000"/>
              </a:lnSpc>
            </a:pPr>
            <a:r>
              <a:rPr lang="en-US" sz="2000" dirty="0"/>
              <a:t>In-tune condition</a:t>
            </a:r>
          </a:p>
          <a:p>
            <a:pPr>
              <a:lnSpc>
                <a:spcPct val="90000"/>
              </a:lnSpc>
            </a:pPr>
            <a:r>
              <a:rPr lang="en-US" sz="2000" dirty="0"/>
              <a:t>In-tune length</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Diffusion Coefficient</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Total angular diffusion</a:t>
            </a:r>
          </a:p>
          <a:p>
            <a:pPr>
              <a:lnSpc>
                <a:spcPct val="90000"/>
              </a:lnSpc>
            </a:pPr>
            <a:endParaRPr lang="en-US" sz="2000" dirty="0"/>
          </a:p>
          <a:p>
            <a:pPr>
              <a:lnSpc>
                <a:spcPct val="90000"/>
              </a:lnSpc>
            </a:pPr>
            <a:endParaRPr lang="en-US" sz="2000" dirty="0"/>
          </a:p>
        </p:txBody>
      </p:sp>
      <p:graphicFrame>
        <p:nvGraphicFramePr>
          <p:cNvPr id="132100" name="Object 2052"/>
          <p:cNvGraphicFramePr>
            <a:graphicFrameLocks noChangeAspect="1"/>
          </p:cNvGraphicFramePr>
          <p:nvPr/>
        </p:nvGraphicFramePr>
        <p:xfrm>
          <a:off x="1219200" y="4419600"/>
          <a:ext cx="2409825" cy="746125"/>
        </p:xfrm>
        <a:graphic>
          <a:graphicData uri="http://schemas.openxmlformats.org/presentationml/2006/ole">
            <mc:AlternateContent xmlns:mc="http://schemas.openxmlformats.org/markup-compatibility/2006">
              <mc:Choice xmlns:v="urn:schemas-microsoft-com:vml" Requires="v">
                <p:oleObj spid="_x0000_s6266" name="Equation" r:id="rId3" imgW="1434960" imgH="444240" progId="Equation.DSMT4">
                  <p:embed/>
                </p:oleObj>
              </mc:Choice>
              <mc:Fallback>
                <p:oleObj name="Equation" r:id="rId3" imgW="143496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19600"/>
                        <a:ext cx="240982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1" name="Object 2053"/>
          <p:cNvGraphicFramePr>
            <a:graphicFrameLocks noChangeAspect="1"/>
          </p:cNvGraphicFramePr>
          <p:nvPr/>
        </p:nvGraphicFramePr>
        <p:xfrm>
          <a:off x="3179763" y="838200"/>
          <a:ext cx="2782887" cy="742950"/>
        </p:xfrm>
        <a:graphic>
          <a:graphicData uri="http://schemas.openxmlformats.org/presentationml/2006/ole">
            <mc:AlternateContent xmlns:mc="http://schemas.openxmlformats.org/markup-compatibility/2006">
              <mc:Choice xmlns:v="urn:schemas-microsoft-com:vml" Requires="v">
                <p:oleObj spid="_x0000_s6267" name="Equation" r:id="rId5" imgW="1676160" imgH="431640" progId="Equation.DSMT4">
                  <p:embed/>
                </p:oleObj>
              </mc:Choice>
              <mc:Fallback>
                <p:oleObj name="Equation" r:id="rId5" imgW="16761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763" y="838200"/>
                        <a:ext cx="278288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2" name="Object 2054"/>
          <p:cNvGraphicFramePr>
            <a:graphicFrameLocks noChangeAspect="1"/>
          </p:cNvGraphicFramePr>
          <p:nvPr/>
        </p:nvGraphicFramePr>
        <p:xfrm>
          <a:off x="3651250" y="1447800"/>
          <a:ext cx="3578225" cy="754063"/>
        </p:xfrm>
        <a:graphic>
          <a:graphicData uri="http://schemas.openxmlformats.org/presentationml/2006/ole">
            <mc:AlternateContent xmlns:mc="http://schemas.openxmlformats.org/markup-compatibility/2006">
              <mc:Choice xmlns:v="urn:schemas-microsoft-com:vml" Requires="v">
                <p:oleObj spid="_x0000_s6268" name="Equation" r:id="rId7" imgW="2120760" imgH="431640" progId="Equation.DSMT4">
                  <p:embed/>
                </p:oleObj>
              </mc:Choice>
              <mc:Fallback>
                <p:oleObj name="Equation" r:id="rId7" imgW="21207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250" y="1447800"/>
                        <a:ext cx="3578225"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3" name="Object 2055"/>
          <p:cNvGraphicFramePr>
            <a:graphicFrameLocks noChangeAspect="1"/>
          </p:cNvGraphicFramePr>
          <p:nvPr/>
        </p:nvGraphicFramePr>
        <p:xfrm>
          <a:off x="3209925" y="2133600"/>
          <a:ext cx="2143125" cy="674688"/>
        </p:xfrm>
        <a:graphic>
          <a:graphicData uri="http://schemas.openxmlformats.org/presentationml/2006/ole">
            <mc:AlternateContent xmlns:mc="http://schemas.openxmlformats.org/markup-compatibility/2006">
              <mc:Choice xmlns:v="urn:schemas-microsoft-com:vml" Requires="v">
                <p:oleObj spid="_x0000_s6269" name="Equation" r:id="rId9" imgW="1384200" imgH="419040" progId="Equation.DSMT4">
                  <p:embed/>
                </p:oleObj>
              </mc:Choice>
              <mc:Fallback>
                <p:oleObj name="Equation" r:id="rId9" imgW="13842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9925" y="2133600"/>
                        <a:ext cx="214312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4" name="Object 2056"/>
          <p:cNvGraphicFramePr>
            <a:graphicFrameLocks noChangeAspect="1"/>
          </p:cNvGraphicFramePr>
          <p:nvPr/>
        </p:nvGraphicFramePr>
        <p:xfrm>
          <a:off x="1828800" y="2965450"/>
          <a:ext cx="1755775" cy="925513"/>
        </p:xfrm>
        <a:graphic>
          <a:graphicData uri="http://schemas.openxmlformats.org/presentationml/2006/ole">
            <mc:AlternateContent xmlns:mc="http://schemas.openxmlformats.org/markup-compatibility/2006">
              <mc:Choice xmlns:v="urn:schemas-microsoft-com:vml" Requires="v">
                <p:oleObj spid="_x0000_s6270" name="Equation" r:id="rId11" imgW="1193760" imgH="609480" progId="Equation.DSMT4">
                  <p:embed/>
                </p:oleObj>
              </mc:Choice>
              <mc:Fallback>
                <p:oleObj name="Equation" r:id="rId11" imgW="1193760" imgH="609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965450"/>
                        <a:ext cx="1755775"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2105" name="Picture 20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030538"/>
            <a:ext cx="48768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2106" name="Object 2058"/>
          <p:cNvGraphicFramePr>
            <a:graphicFrameLocks noChangeAspect="1"/>
          </p:cNvGraphicFramePr>
          <p:nvPr/>
        </p:nvGraphicFramePr>
        <p:xfrm>
          <a:off x="838200" y="5791200"/>
          <a:ext cx="2933700" cy="676275"/>
        </p:xfrm>
        <a:graphic>
          <a:graphicData uri="http://schemas.openxmlformats.org/presentationml/2006/ole">
            <mc:AlternateContent xmlns:mc="http://schemas.openxmlformats.org/markup-compatibility/2006">
              <mc:Choice xmlns:v="urn:schemas-microsoft-com:vml" Requires="v">
                <p:oleObj spid="_x0000_s6271" name="Equation" r:id="rId14" imgW="1765080" imgH="406080" progId="Equation.DSMT4">
                  <p:embed/>
                </p:oleObj>
              </mc:Choice>
              <mc:Fallback>
                <p:oleObj name="Equation" r:id="rId14" imgW="176508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791200"/>
                        <a:ext cx="29337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3530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609600"/>
          </a:xfrm>
        </p:spPr>
        <p:txBody>
          <a:bodyPr>
            <a:normAutofit fontScale="90000"/>
          </a:bodyPr>
          <a:lstStyle/>
          <a:p>
            <a:r>
              <a:rPr lang="en-US" altLang="zh-CN" sz="3200" b="1" dirty="0" smtClean="0">
                <a:latin typeface="Helvetica" pitchFamily="34" charset="0"/>
                <a:ea typeface="宋体" pitchFamily="2" charset="-122"/>
              </a:rPr>
              <a:t>Radiation Belt Remediation</a:t>
            </a:r>
            <a:r>
              <a:rPr lang="en-US" altLang="zh-CN" dirty="0" smtClean="0">
                <a:ea typeface="宋体" pitchFamily="2" charset="-122"/>
              </a:rPr>
              <a:t> </a:t>
            </a:r>
            <a:endParaRPr lang="en-US" altLang="zh-CN" dirty="0">
              <a:ea typeface="宋体" pitchFamily="2" charset="-122"/>
            </a:endParaRPr>
          </a:p>
        </p:txBody>
      </p:sp>
      <p:sp>
        <p:nvSpPr>
          <p:cNvPr id="3075" name="Rectangle 3"/>
          <p:cNvSpPr>
            <a:spLocks noGrp="1" noChangeArrowheads="1"/>
          </p:cNvSpPr>
          <p:nvPr>
            <p:ph type="body" idx="1"/>
          </p:nvPr>
        </p:nvSpPr>
        <p:spPr>
          <a:xfrm>
            <a:off x="685800" y="4800600"/>
            <a:ext cx="7772400" cy="1905000"/>
          </a:xfrm>
        </p:spPr>
        <p:txBody>
          <a:bodyPr>
            <a:normAutofit fontScale="85000" lnSpcReduction="20000"/>
          </a:bodyPr>
          <a:lstStyle/>
          <a:p>
            <a:pPr>
              <a:lnSpc>
                <a:spcPct val="90000"/>
              </a:lnSpc>
            </a:pPr>
            <a:r>
              <a:rPr lang="en-US" altLang="zh-CN" sz="2400" dirty="0" smtClean="0">
                <a:ea typeface="宋体" pitchFamily="2" charset="-122"/>
              </a:rPr>
              <a:t>Lifetime of radiation belt particles are very long, in particular electrons</a:t>
            </a:r>
          </a:p>
          <a:p>
            <a:pPr>
              <a:lnSpc>
                <a:spcPct val="90000"/>
              </a:lnSpc>
            </a:pPr>
            <a:r>
              <a:rPr lang="en-US" altLang="zh-CN" sz="2400" dirty="0" smtClean="0">
                <a:ea typeface="宋体" pitchFamily="2" charset="-122"/>
              </a:rPr>
              <a:t>Objective</a:t>
            </a:r>
            <a:r>
              <a:rPr lang="en-US" altLang="zh-CN" sz="2400" dirty="0">
                <a:ea typeface="宋体" pitchFamily="2" charset="-122"/>
              </a:rPr>
              <a:t>: Mitigate threats to low-earth orbit satellites (LEO) from energetic </a:t>
            </a:r>
            <a:r>
              <a:rPr lang="en-US" altLang="zh-CN" sz="2400" dirty="0" smtClean="0">
                <a:ea typeface="宋体" pitchFamily="2" charset="-122"/>
              </a:rPr>
              <a:t>electrons by shortening their lifetime.</a:t>
            </a:r>
            <a:endParaRPr lang="en-US" altLang="zh-CN" sz="2400" dirty="0">
              <a:ea typeface="宋体" pitchFamily="2" charset="-122"/>
            </a:endParaRPr>
          </a:p>
          <a:p>
            <a:pPr>
              <a:lnSpc>
                <a:spcPct val="90000"/>
              </a:lnSpc>
            </a:pPr>
            <a:r>
              <a:rPr lang="en-US" altLang="zh-CN" sz="2400" dirty="0">
                <a:ea typeface="宋体" pitchFamily="2" charset="-122"/>
              </a:rPr>
              <a:t>Energy range: 0.5~2.5 MeV</a:t>
            </a:r>
          </a:p>
          <a:p>
            <a:pPr>
              <a:lnSpc>
                <a:spcPct val="90000"/>
              </a:lnSpc>
            </a:pPr>
            <a:r>
              <a:rPr lang="en-US" altLang="zh-CN" sz="2400" dirty="0">
                <a:ea typeface="宋体" pitchFamily="2" charset="-122"/>
              </a:rPr>
              <a:t>L-range: 1.7~3.5</a:t>
            </a:r>
          </a:p>
          <a:p>
            <a:pPr>
              <a:lnSpc>
                <a:spcPct val="90000"/>
              </a:lnSpc>
            </a:pPr>
            <a:r>
              <a:rPr lang="en-US" altLang="zh-CN" sz="2400" dirty="0">
                <a:ea typeface="宋体" pitchFamily="2" charset="-122"/>
              </a:rPr>
              <a:t>Approach: pitch-angle scattering by whistler mode waves</a:t>
            </a:r>
          </a:p>
        </p:txBody>
      </p:sp>
      <p:graphicFrame>
        <p:nvGraphicFramePr>
          <p:cNvPr id="3078" name="Object 6"/>
          <p:cNvGraphicFramePr>
            <a:graphicFrameLocks noChangeAspect="1"/>
          </p:cNvGraphicFramePr>
          <p:nvPr>
            <p:extLst>
              <p:ext uri="{D42A27DB-BD31-4B8C-83A1-F6EECF244321}">
                <p14:modId xmlns:p14="http://schemas.microsoft.com/office/powerpoint/2010/main" val="1690683834"/>
              </p:ext>
            </p:extLst>
          </p:nvPr>
        </p:nvGraphicFramePr>
        <p:xfrm>
          <a:off x="990600" y="1003115"/>
          <a:ext cx="4514850" cy="3427413"/>
        </p:xfrm>
        <a:graphic>
          <a:graphicData uri="http://schemas.openxmlformats.org/presentationml/2006/ole">
            <mc:AlternateContent xmlns:mc="http://schemas.openxmlformats.org/markup-compatibility/2006">
              <mc:Choice xmlns:v="urn:schemas-microsoft-com:vml" Requires="v">
                <p:oleObj spid="_x0000_s1047" name="CorelPhotoPaint.Image.6" r:id="rId3" imgW="885230769" imgH="672000000" progId="CorelPhotoPaint.Image.6">
                  <p:embed/>
                </p:oleObj>
              </mc:Choice>
              <mc:Fallback>
                <p:oleObj name="CorelPhotoPaint.Image.6" r:id="rId3" imgW="885230769" imgH="672000000" progId="CorelPhotoPaint.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03115"/>
                        <a:ext cx="4514850" cy="3427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7"/>
          <p:cNvSpPr txBox="1">
            <a:spLocks noChangeArrowheads="1"/>
          </p:cNvSpPr>
          <p:nvPr/>
        </p:nvSpPr>
        <p:spPr bwMode="auto">
          <a:xfrm>
            <a:off x="5562600" y="4065586"/>
            <a:ext cx="8318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dirty="0">
                <a:ea typeface="宋体" pitchFamily="2" charset="-122"/>
              </a:rPr>
              <a:t>L-shell</a:t>
            </a:r>
          </a:p>
        </p:txBody>
      </p:sp>
      <p:sp>
        <p:nvSpPr>
          <p:cNvPr id="3080" name="Text Box 8"/>
          <p:cNvSpPr txBox="1">
            <a:spLocks noChangeArrowheads="1"/>
          </p:cNvSpPr>
          <p:nvPr/>
        </p:nvSpPr>
        <p:spPr bwMode="auto">
          <a:xfrm rot="-5400000">
            <a:off x="-581818" y="2507455"/>
            <a:ext cx="2749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dirty="0">
                <a:ea typeface="宋体" pitchFamily="2" charset="-122"/>
              </a:rPr>
              <a:t>Precipitation lifetime (days)</a:t>
            </a:r>
          </a:p>
        </p:txBody>
      </p:sp>
      <p:sp>
        <p:nvSpPr>
          <p:cNvPr id="3081" name="Text Box 9"/>
          <p:cNvSpPr txBox="1">
            <a:spLocks noChangeArrowheads="1"/>
          </p:cNvSpPr>
          <p:nvPr/>
        </p:nvSpPr>
        <p:spPr bwMode="auto">
          <a:xfrm>
            <a:off x="5791200" y="2108791"/>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ea typeface="宋体" pitchFamily="2" charset="-122"/>
              </a:rPr>
              <a:t>Abel and Thorne, 1998</a:t>
            </a:r>
          </a:p>
        </p:txBody>
      </p:sp>
    </p:spTree>
    <p:extLst>
      <p:ext uri="{BB962C8B-B14F-4D97-AF65-F5344CB8AC3E}">
        <p14:creationId xmlns:p14="http://schemas.microsoft.com/office/powerpoint/2010/main" val="2375787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1058863" y="1482725"/>
            <a:ext cx="7412037" cy="5084763"/>
            <a:chOff x="336" y="672"/>
            <a:chExt cx="5184" cy="3456"/>
          </a:xfrm>
        </p:grpSpPr>
        <p:pic>
          <p:nvPicPr>
            <p:cNvPr id="181251" name="Picture 3" descr="20010214_18_08_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672"/>
              <a:ext cx="3024" cy="226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20010214_23_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112"/>
              <a:ext cx="2688" cy="2016"/>
            </a:xfrm>
            <a:prstGeom prst="rect">
              <a:avLst/>
            </a:prstGeom>
            <a:noFill/>
            <a:extLst>
              <a:ext uri="{909E8E84-426E-40DD-AFC4-6F175D3DCCD1}">
                <a14:hiddenFill xmlns:a14="http://schemas.microsoft.com/office/drawing/2010/main">
                  <a:solidFill>
                    <a:srgbClr val="FFFFFF"/>
                  </a:solidFill>
                </a14:hiddenFill>
              </a:ext>
            </a:extLst>
          </p:spPr>
        </p:pic>
        <p:sp>
          <p:nvSpPr>
            <p:cNvPr id="181253" name="Text Box 5"/>
            <p:cNvSpPr txBox="1">
              <a:spLocks noChangeArrowheads="1"/>
            </p:cNvSpPr>
            <p:nvPr/>
          </p:nvSpPr>
          <p:spPr bwMode="auto">
            <a:xfrm>
              <a:off x="382" y="1152"/>
              <a:ext cx="1027" cy="3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ea typeface="宋体" pitchFamily="2" charset="-122"/>
                </a:rPr>
                <a:t>NLK-Washington</a:t>
              </a:r>
            </a:p>
            <a:p>
              <a:pPr algn="ctr"/>
              <a:r>
                <a:rPr lang="en-US" altLang="zh-CN" sz="1400">
                  <a:ea typeface="宋体" pitchFamily="2" charset="-122"/>
                </a:rPr>
                <a:t>24.8 kHz</a:t>
              </a:r>
            </a:p>
          </p:txBody>
        </p:sp>
        <p:sp>
          <p:nvSpPr>
            <p:cNvPr id="181254" name="Line 6"/>
            <p:cNvSpPr>
              <a:spLocks noChangeShapeType="1"/>
            </p:cNvSpPr>
            <p:nvPr/>
          </p:nvSpPr>
          <p:spPr bwMode="auto">
            <a:xfrm>
              <a:off x="1012" y="1444"/>
              <a:ext cx="656" cy="5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5" name="Oval 7"/>
            <p:cNvSpPr>
              <a:spLocks noChangeArrowheads="1"/>
            </p:cNvSpPr>
            <p:nvPr/>
          </p:nvSpPr>
          <p:spPr bwMode="auto">
            <a:xfrm>
              <a:off x="1371" y="1702"/>
              <a:ext cx="567" cy="55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Line 8"/>
            <p:cNvSpPr>
              <a:spLocks noChangeShapeType="1"/>
            </p:cNvSpPr>
            <p:nvPr/>
          </p:nvSpPr>
          <p:spPr bwMode="auto">
            <a:xfrm>
              <a:off x="1937" y="2042"/>
              <a:ext cx="1755" cy="383"/>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1257" name="Text Box 9"/>
          <p:cNvSpPr txBox="1">
            <a:spLocks noChangeArrowheads="1"/>
          </p:cNvSpPr>
          <p:nvPr/>
        </p:nvSpPr>
        <p:spPr bwMode="auto">
          <a:xfrm>
            <a:off x="244475" y="279400"/>
            <a:ext cx="8736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3200" b="1">
                <a:latin typeface="Helvetica" pitchFamily="34" charset="0"/>
                <a:ea typeface="宋体" pitchFamily="2" charset="-122"/>
              </a:rPr>
              <a:t>Dynamic Spectra Measured from IMAGE/RPI</a:t>
            </a:r>
          </a:p>
          <a:p>
            <a:pPr algn="ctr"/>
            <a:r>
              <a:rPr lang="en-US" altLang="zh-CN" sz="2800" b="1">
                <a:latin typeface="Helvetica" pitchFamily="34" charset="0"/>
                <a:ea typeface="宋体" pitchFamily="2" charset="-122"/>
              </a:rPr>
              <a:t>Passive mode</a:t>
            </a:r>
          </a:p>
        </p:txBody>
      </p:sp>
    </p:spTree>
    <p:extLst>
      <p:ext uri="{BB962C8B-B14F-4D97-AF65-F5344CB8AC3E}">
        <p14:creationId xmlns:p14="http://schemas.microsoft.com/office/powerpoint/2010/main" val="30498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04800" y="304800"/>
            <a:ext cx="863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b="1">
                <a:solidFill>
                  <a:srgbClr val="006600"/>
                </a:solidFill>
                <a:latin typeface="Helvetica" pitchFamily="34" charset="0"/>
                <a:ea typeface="宋体" pitchFamily="2" charset="-122"/>
              </a:rPr>
              <a:t>Observations of NML station, 2001/2002</a:t>
            </a:r>
            <a:endParaRPr lang="en-US" altLang="zh-CN" sz="3600">
              <a:solidFill>
                <a:srgbClr val="006600"/>
              </a:solidFill>
              <a:latin typeface="Helvetica" pitchFamily="34" charset="0"/>
              <a:ea typeface="宋体" pitchFamily="2" charset="-122"/>
            </a:endParaRPr>
          </a:p>
        </p:txBody>
      </p:sp>
      <p:sp>
        <p:nvSpPr>
          <p:cNvPr id="168970" name="Rectangle 1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8969" name="Object 9"/>
          <p:cNvGraphicFramePr>
            <a:graphicFrameLocks noChangeAspect="1"/>
          </p:cNvGraphicFramePr>
          <p:nvPr/>
        </p:nvGraphicFramePr>
        <p:xfrm>
          <a:off x="228600" y="1600200"/>
          <a:ext cx="8915400" cy="4343400"/>
        </p:xfrm>
        <a:graphic>
          <a:graphicData uri="http://schemas.openxmlformats.org/presentationml/2006/ole">
            <mc:AlternateContent xmlns:mc="http://schemas.openxmlformats.org/markup-compatibility/2006">
              <mc:Choice xmlns:v="urn:schemas-microsoft-com:vml" Requires="v">
                <p:oleObj spid="_x0000_s2070" r:id="rId3" imgW="3905098" imgH="1900733" progId="Origin50.Graph">
                  <p:embed/>
                </p:oleObj>
              </mc:Choice>
              <mc:Fallback>
                <p:oleObj r:id="rId3" imgW="3905098" imgH="1900733"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915400" cy="43434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68971" name="Text Box 11"/>
          <p:cNvSpPr txBox="1">
            <a:spLocks noChangeArrowheads="1"/>
          </p:cNvSpPr>
          <p:nvPr/>
        </p:nvSpPr>
        <p:spPr bwMode="auto">
          <a:xfrm>
            <a:off x="1143000" y="16764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ea typeface="宋体" pitchFamily="2" charset="-122"/>
              </a:rPr>
              <a:t>La Moure, ND, L=3.26, 500 kW</a:t>
            </a:r>
          </a:p>
        </p:txBody>
      </p:sp>
    </p:spTree>
    <p:extLst>
      <p:ext uri="{BB962C8B-B14F-4D97-AF65-F5344CB8AC3E}">
        <p14:creationId xmlns:p14="http://schemas.microsoft.com/office/powerpoint/2010/main" val="243756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1066800" y="1371600"/>
          <a:ext cx="7239000" cy="4117975"/>
        </p:xfrm>
        <a:graphic>
          <a:graphicData uri="http://schemas.openxmlformats.org/presentationml/2006/ole">
            <mc:AlternateContent xmlns:mc="http://schemas.openxmlformats.org/markup-compatibility/2006">
              <mc:Choice xmlns:v="urn:schemas-microsoft-com:vml" Requires="v">
                <p:oleObj spid="_x0000_s3094" name="Graph" r:id="rId3" imgW="2836800" imgH="2358720" progId="Origin50.Graph">
                  <p:embed/>
                </p:oleObj>
              </mc:Choice>
              <mc:Fallback>
                <p:oleObj name="Graph" r:id="rId3" imgW="2836800" imgH="235872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7239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7" name="Rectangle 3"/>
          <p:cNvSpPr>
            <a:spLocks noChangeArrowheads="1"/>
          </p:cNvSpPr>
          <p:nvPr/>
        </p:nvSpPr>
        <p:spPr bwMode="auto">
          <a:xfrm>
            <a:off x="381000" y="152400"/>
            <a:ext cx="8204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3600" b="1">
                <a:solidFill>
                  <a:srgbClr val="006600"/>
                </a:solidFill>
                <a:latin typeface="Helvetica" pitchFamily="34" charset="0"/>
                <a:ea typeface="宋体" pitchFamily="2" charset="-122"/>
              </a:rPr>
              <a:t>Signal amplitude vs. station-footprint </a:t>
            </a:r>
          </a:p>
          <a:p>
            <a:pPr algn="ctr"/>
            <a:r>
              <a:rPr lang="en-US" altLang="zh-CN" sz="3600" b="1">
                <a:solidFill>
                  <a:srgbClr val="006600"/>
                </a:solidFill>
                <a:latin typeface="Helvetica" pitchFamily="34" charset="0"/>
                <a:ea typeface="宋体" pitchFamily="2" charset="-122"/>
              </a:rPr>
              <a:t>distance</a:t>
            </a:r>
            <a:endParaRPr lang="en-US" altLang="zh-CN" sz="3600">
              <a:solidFill>
                <a:srgbClr val="006600"/>
              </a:solidFill>
              <a:latin typeface="Helvetica" pitchFamily="34" charset="0"/>
              <a:ea typeface="宋体" pitchFamily="2" charset="-122"/>
            </a:endParaRPr>
          </a:p>
        </p:txBody>
      </p:sp>
      <p:sp>
        <p:nvSpPr>
          <p:cNvPr id="169988" name="Text Box 4"/>
          <p:cNvSpPr txBox="1">
            <a:spLocks noChangeArrowheads="1"/>
          </p:cNvSpPr>
          <p:nvPr/>
        </p:nvSpPr>
        <p:spPr bwMode="auto">
          <a:xfrm>
            <a:off x="4175125" y="5451475"/>
            <a:ext cx="179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itchFamily="2" charset="-122"/>
              </a:rPr>
              <a:t>Distance, km</a:t>
            </a:r>
          </a:p>
        </p:txBody>
      </p:sp>
      <p:sp>
        <p:nvSpPr>
          <p:cNvPr id="169989" name="Text Box 5"/>
          <p:cNvSpPr txBox="1">
            <a:spLocks noChangeArrowheads="1"/>
          </p:cNvSpPr>
          <p:nvPr/>
        </p:nvSpPr>
        <p:spPr bwMode="auto">
          <a:xfrm rot="-5400000">
            <a:off x="-542925" y="3209925"/>
            <a:ext cx="276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itchFamily="2" charset="-122"/>
              </a:rPr>
              <a:t>Signal amplitude, dB</a:t>
            </a:r>
          </a:p>
        </p:txBody>
      </p:sp>
      <p:sp>
        <p:nvSpPr>
          <p:cNvPr id="169990" name="Text Box 6"/>
          <p:cNvSpPr txBox="1">
            <a:spLocks noChangeArrowheads="1"/>
          </p:cNvSpPr>
          <p:nvPr/>
        </p:nvSpPr>
        <p:spPr bwMode="auto">
          <a:xfrm>
            <a:off x="7239000" y="3200400"/>
            <a:ext cx="163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ea typeface="宋体" pitchFamily="2" charset="-122"/>
              </a:rPr>
              <a:t>10dB/1000km</a:t>
            </a:r>
          </a:p>
        </p:txBody>
      </p:sp>
      <p:sp>
        <p:nvSpPr>
          <p:cNvPr id="169991" name="Text Box 7"/>
          <p:cNvSpPr txBox="1">
            <a:spLocks noChangeArrowheads="1"/>
          </p:cNvSpPr>
          <p:nvPr/>
        </p:nvSpPr>
        <p:spPr bwMode="auto">
          <a:xfrm>
            <a:off x="1371600" y="5486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latin typeface="Arial" charset="0"/>
                <a:ea typeface="宋体" pitchFamily="2" charset="-122"/>
              </a:rPr>
              <a:t>DHO</a:t>
            </a:r>
          </a:p>
        </p:txBody>
      </p:sp>
    </p:spTree>
    <p:extLst>
      <p:ext uri="{BB962C8B-B14F-4D97-AF65-F5344CB8AC3E}">
        <p14:creationId xmlns:p14="http://schemas.microsoft.com/office/powerpoint/2010/main" val="386377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139950" y="76200"/>
            <a:ext cx="54213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800" b="1">
                <a:solidFill>
                  <a:srgbClr val="006600"/>
                </a:solidFill>
                <a:latin typeface="Helvetica" pitchFamily="34" charset="0"/>
                <a:ea typeface="宋体" pitchFamily="2" charset="-122"/>
              </a:rPr>
              <a:t>VLF power in space </a:t>
            </a:r>
          </a:p>
          <a:p>
            <a:pPr algn="ctr"/>
            <a:r>
              <a:rPr lang="en-US" altLang="zh-CN" sz="2800" b="1">
                <a:solidFill>
                  <a:srgbClr val="006600"/>
                </a:solidFill>
                <a:latin typeface="Helvetica" pitchFamily="34" charset="0"/>
                <a:ea typeface="宋体" pitchFamily="2" charset="-122"/>
              </a:rPr>
              <a:t>from ground-based transmitters</a:t>
            </a:r>
            <a:endParaRPr lang="en-US" altLang="zh-CN" sz="2800">
              <a:solidFill>
                <a:srgbClr val="006600"/>
              </a:solidFill>
              <a:latin typeface="Helvetica" pitchFamily="34" charset="0"/>
              <a:ea typeface="宋体" pitchFamily="2" charset="-122"/>
            </a:endParaRPr>
          </a:p>
        </p:txBody>
      </p:sp>
      <p:sp>
        <p:nvSpPr>
          <p:cNvPr id="171011" name="Text Box 3"/>
          <p:cNvSpPr txBox="1">
            <a:spLocks noChangeArrowheads="1"/>
          </p:cNvSpPr>
          <p:nvPr/>
        </p:nvSpPr>
        <p:spPr bwMode="auto">
          <a:xfrm>
            <a:off x="685800" y="1125538"/>
            <a:ext cx="8098692" cy="594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Tx/>
              <a:buChar char="•"/>
            </a:pPr>
            <a:r>
              <a:rPr lang="en-US" altLang="zh-CN" dirty="0">
                <a:ea typeface="宋体" pitchFamily="2" charset="-122"/>
              </a:rPr>
              <a:t>Peak electric field amplitude: </a:t>
            </a:r>
            <a:r>
              <a:rPr lang="en-US" altLang="zh-CN" dirty="0">
                <a:ea typeface="宋体" pitchFamily="2" charset="-122"/>
                <a:sym typeface="Symbol" pitchFamily="18" charset="2"/>
              </a:rPr>
              <a:t></a:t>
            </a:r>
            <a:r>
              <a:rPr lang="en-US" altLang="zh-CN" sz="2800" dirty="0">
                <a:ea typeface="宋体" pitchFamily="2" charset="-122"/>
                <a:sym typeface="Symbol" pitchFamily="18" charset="2"/>
              </a:rPr>
              <a:t> </a:t>
            </a:r>
            <a:r>
              <a:rPr lang="en-US" altLang="zh-CN" dirty="0">
                <a:ea typeface="宋体" pitchFamily="2" charset="-122"/>
              </a:rPr>
              <a:t>100 </a:t>
            </a:r>
            <a:r>
              <a:rPr lang="en-US" altLang="zh-CN" dirty="0">
                <a:ea typeface="宋体" pitchFamily="2" charset="-122"/>
                <a:sym typeface="Symbol" pitchFamily="18" charset="2"/>
              </a:rPr>
              <a:t></a:t>
            </a:r>
            <a:r>
              <a:rPr lang="en-US" altLang="zh-CN" dirty="0">
                <a:ea typeface="宋体" pitchFamily="2" charset="-122"/>
              </a:rPr>
              <a:t>V/m</a:t>
            </a:r>
          </a:p>
          <a:p>
            <a:pPr>
              <a:buFontTx/>
              <a:buChar char="•"/>
            </a:pPr>
            <a:endParaRPr lang="en-US" altLang="zh-CN" dirty="0">
              <a:ea typeface="宋体" pitchFamily="2" charset="-122"/>
            </a:endParaRPr>
          </a:p>
          <a:p>
            <a:pPr>
              <a:buFontTx/>
              <a:buChar char="•"/>
            </a:pPr>
            <a:r>
              <a:rPr lang="en-US" altLang="zh-CN" dirty="0">
                <a:ea typeface="宋体" pitchFamily="2" charset="-122"/>
              </a:rPr>
              <a:t>Assuming whistler wave phase velocity: ~ 0.1 </a:t>
            </a:r>
            <a:r>
              <a:rPr lang="en-US" altLang="zh-CN" i="1" dirty="0">
                <a:ea typeface="宋体" pitchFamily="2" charset="-122"/>
              </a:rPr>
              <a:t>c</a:t>
            </a:r>
          </a:p>
          <a:p>
            <a:endParaRPr lang="en-US" altLang="zh-CN" dirty="0">
              <a:ea typeface="宋体" pitchFamily="2" charset="-122"/>
            </a:endParaRPr>
          </a:p>
          <a:p>
            <a:pPr>
              <a:buFontTx/>
              <a:buChar char="•"/>
            </a:pPr>
            <a:r>
              <a:rPr lang="en-US" altLang="zh-CN" dirty="0">
                <a:ea typeface="宋体" pitchFamily="2" charset="-122"/>
              </a:rPr>
              <a:t>Magnetic field amplitude at foot: 2</a:t>
            </a:r>
            <a:r>
              <a:rPr lang="en-US" altLang="zh-CN" dirty="0">
                <a:ea typeface="宋体" pitchFamily="2" charset="-122"/>
                <a:cs typeface="Times New Roman" pitchFamily="18" charset="0"/>
              </a:rPr>
              <a:t>×</a:t>
            </a:r>
            <a:r>
              <a:rPr lang="en-US" altLang="zh-CN" dirty="0">
                <a:ea typeface="宋体" pitchFamily="2" charset="-122"/>
              </a:rPr>
              <a:t>10</a:t>
            </a:r>
            <a:r>
              <a:rPr lang="en-US" altLang="zh-CN" baseline="30000" dirty="0">
                <a:ea typeface="宋体" pitchFamily="2" charset="-122"/>
              </a:rPr>
              <a:t>-11 </a:t>
            </a:r>
            <a:r>
              <a:rPr lang="en-US" altLang="zh-CN" dirty="0">
                <a:ea typeface="宋体" pitchFamily="2" charset="-122"/>
              </a:rPr>
              <a:t>T (20 </a:t>
            </a:r>
            <a:r>
              <a:rPr lang="en-US" altLang="zh-CN" dirty="0" err="1">
                <a:ea typeface="宋体" pitchFamily="2" charset="-122"/>
              </a:rPr>
              <a:t>pT</a:t>
            </a:r>
            <a:r>
              <a:rPr lang="en-US" altLang="zh-CN" dirty="0">
                <a:ea typeface="宋体" pitchFamily="2" charset="-122"/>
              </a:rPr>
              <a:t>)</a:t>
            </a:r>
          </a:p>
          <a:p>
            <a:pPr>
              <a:buFontTx/>
              <a:buChar char="•"/>
            </a:pPr>
            <a:endParaRPr lang="en-US" altLang="zh-CN" dirty="0">
              <a:ea typeface="宋体" pitchFamily="2" charset="-122"/>
            </a:endParaRPr>
          </a:p>
          <a:p>
            <a:pPr>
              <a:buFontTx/>
              <a:buChar char="•"/>
            </a:pPr>
            <a:r>
              <a:rPr lang="en-US" altLang="zh-CN" dirty="0">
                <a:ea typeface="宋体" pitchFamily="2" charset="-122"/>
              </a:rPr>
              <a:t>Poynting Flux: 5</a:t>
            </a:r>
            <a:r>
              <a:rPr lang="en-US" altLang="zh-CN" dirty="0">
                <a:ea typeface="宋体" pitchFamily="2" charset="-122"/>
                <a:sym typeface="Symbol" pitchFamily="18" charset="2"/>
              </a:rPr>
              <a:t></a:t>
            </a:r>
            <a:r>
              <a:rPr lang="en-US" altLang="zh-CN" dirty="0">
                <a:ea typeface="宋体" pitchFamily="2" charset="-122"/>
              </a:rPr>
              <a:t>10</a:t>
            </a:r>
            <a:r>
              <a:rPr lang="en-US" altLang="zh-CN" baseline="30000" dirty="0">
                <a:ea typeface="宋体" pitchFamily="2" charset="-122"/>
              </a:rPr>
              <a:t>-9</a:t>
            </a:r>
            <a:r>
              <a:rPr lang="en-US" altLang="zh-CN" dirty="0">
                <a:ea typeface="宋体" pitchFamily="2" charset="-122"/>
              </a:rPr>
              <a:t> W/m</a:t>
            </a:r>
            <a:r>
              <a:rPr lang="en-US" altLang="zh-CN" baseline="30000" dirty="0">
                <a:ea typeface="宋体" pitchFamily="2" charset="-122"/>
              </a:rPr>
              <a:t>2</a:t>
            </a:r>
          </a:p>
          <a:p>
            <a:endParaRPr lang="en-US" altLang="zh-CN" baseline="30000" dirty="0">
              <a:ea typeface="宋体" pitchFamily="2" charset="-122"/>
            </a:endParaRPr>
          </a:p>
          <a:p>
            <a:pPr>
              <a:buFontTx/>
              <a:buChar char="•"/>
            </a:pPr>
            <a:r>
              <a:rPr lang="en-US" altLang="zh-CN" dirty="0">
                <a:ea typeface="宋体" pitchFamily="2" charset="-122"/>
              </a:rPr>
              <a:t>Total flux: ~ 50 kW out of 500 kW</a:t>
            </a:r>
          </a:p>
          <a:p>
            <a:pPr>
              <a:buFontTx/>
              <a:buChar char="•"/>
            </a:pPr>
            <a:endParaRPr lang="en-US" altLang="zh-CN" dirty="0">
              <a:ea typeface="宋体" pitchFamily="2" charset="-122"/>
            </a:endParaRPr>
          </a:p>
          <a:p>
            <a:pPr>
              <a:buFontTx/>
              <a:buChar char="•"/>
            </a:pPr>
            <a:r>
              <a:rPr lang="en-US" altLang="zh-CN" dirty="0">
                <a:ea typeface="宋体" pitchFamily="2" charset="-122"/>
              </a:rPr>
              <a:t>Ionospheric coupling factor &lt; 10%</a:t>
            </a:r>
          </a:p>
          <a:p>
            <a:pPr>
              <a:buFontTx/>
              <a:buChar char="•"/>
            </a:pPr>
            <a:endParaRPr lang="en-US" altLang="zh-CN" dirty="0">
              <a:ea typeface="宋体" pitchFamily="2" charset="-122"/>
            </a:endParaRPr>
          </a:p>
          <a:p>
            <a:pPr>
              <a:buFontTx/>
              <a:buChar char="•"/>
            </a:pPr>
            <a:r>
              <a:rPr lang="en-US" altLang="zh-CN" dirty="0">
                <a:ea typeface="宋体" pitchFamily="2" charset="-122"/>
              </a:rPr>
              <a:t>No evidence for wave trapping/amplification in low </a:t>
            </a:r>
            <a:r>
              <a:rPr lang="en-US" altLang="zh-CN" dirty="0" smtClean="0">
                <a:ea typeface="宋体" pitchFamily="2" charset="-122"/>
              </a:rPr>
              <a:t>L-shells</a:t>
            </a:r>
          </a:p>
          <a:p>
            <a:pPr>
              <a:buFontTx/>
              <a:buChar char="•"/>
            </a:pPr>
            <a:endParaRPr lang="en-US" altLang="zh-CN" dirty="0">
              <a:ea typeface="宋体" pitchFamily="2" charset="-122"/>
            </a:endParaRPr>
          </a:p>
          <a:p>
            <a:pPr>
              <a:buFontTx/>
              <a:buChar char="•"/>
            </a:pPr>
            <a:r>
              <a:rPr lang="en-US" altLang="zh-CN" dirty="0" smtClean="0">
                <a:ea typeface="宋体" pitchFamily="2" charset="-122"/>
              </a:rPr>
              <a:t>Requires 1 MW transmitter</a:t>
            </a:r>
            <a:endParaRPr lang="en-US" altLang="zh-CN" dirty="0">
              <a:ea typeface="宋体" pitchFamily="2" charset="-122"/>
            </a:endParaRPr>
          </a:p>
          <a:p>
            <a:pPr>
              <a:buFontTx/>
              <a:buChar char="•"/>
            </a:pPr>
            <a:endParaRPr lang="en-US" altLang="zh-CN" dirty="0">
              <a:ea typeface="宋体" pitchFamily="2" charset="-122"/>
            </a:endParaRPr>
          </a:p>
        </p:txBody>
      </p:sp>
    </p:spTree>
    <p:extLst>
      <p:ext uri="{BB962C8B-B14F-4D97-AF65-F5344CB8AC3E}">
        <p14:creationId xmlns:p14="http://schemas.microsoft.com/office/powerpoint/2010/main" val="242600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81000"/>
            <a:ext cx="7772400" cy="762000"/>
          </a:xfrm>
        </p:spPr>
        <p:txBody>
          <a:bodyPr>
            <a:normAutofit fontScale="90000"/>
          </a:bodyPr>
          <a:lstStyle/>
          <a:p>
            <a:r>
              <a:rPr lang="en-US" altLang="zh-CN" sz="2800" b="1">
                <a:latin typeface="Helvetica" pitchFamily="34" charset="0"/>
                <a:ea typeface="宋体" pitchFamily="2" charset="-122"/>
              </a:rPr>
              <a:t>Manmade Whistler Waves: </a:t>
            </a:r>
            <a:br>
              <a:rPr lang="en-US" altLang="zh-CN" sz="2800" b="1">
                <a:latin typeface="Helvetica" pitchFamily="34" charset="0"/>
                <a:ea typeface="宋体" pitchFamily="2" charset="-122"/>
              </a:rPr>
            </a:br>
            <a:r>
              <a:rPr lang="en-US" altLang="zh-CN" sz="2800" b="1">
                <a:latin typeface="Helvetica" pitchFamily="34" charset="0"/>
                <a:ea typeface="宋体" pitchFamily="2" charset="-122"/>
              </a:rPr>
              <a:t>Space-borne Transmitters </a:t>
            </a:r>
          </a:p>
        </p:txBody>
      </p:sp>
      <p:sp>
        <p:nvSpPr>
          <p:cNvPr id="172035" name="Rectangle 3"/>
          <p:cNvSpPr>
            <a:spLocks noGrp="1" noChangeArrowheads="1"/>
          </p:cNvSpPr>
          <p:nvPr>
            <p:ph type="body" idx="1"/>
          </p:nvPr>
        </p:nvSpPr>
        <p:spPr>
          <a:xfrm>
            <a:off x="533400" y="1295400"/>
            <a:ext cx="8305800" cy="5029200"/>
          </a:xfrm>
        </p:spPr>
        <p:txBody>
          <a:bodyPr/>
          <a:lstStyle/>
          <a:p>
            <a:pPr>
              <a:lnSpc>
                <a:spcPct val="90000"/>
              </a:lnSpc>
            </a:pPr>
            <a:r>
              <a:rPr lang="en-US" altLang="zh-CN" sz="2400">
                <a:ea typeface="宋体" pitchFamily="2" charset="-122"/>
              </a:rPr>
              <a:t>Questions to address:</a:t>
            </a:r>
          </a:p>
          <a:p>
            <a:pPr lvl="1">
              <a:lnSpc>
                <a:spcPct val="90000"/>
              </a:lnSpc>
            </a:pPr>
            <a:r>
              <a:rPr lang="en-US" altLang="zh-CN" sz="2000">
                <a:ea typeface="宋体" pitchFamily="2" charset="-122"/>
              </a:rPr>
              <a:t>Orbit</a:t>
            </a:r>
          </a:p>
          <a:p>
            <a:pPr lvl="1">
              <a:lnSpc>
                <a:spcPct val="90000"/>
              </a:lnSpc>
            </a:pPr>
            <a:r>
              <a:rPr lang="en-US" altLang="zh-CN" sz="2000">
                <a:ea typeface="宋体" pitchFamily="2" charset="-122"/>
              </a:rPr>
              <a:t>Frequency  </a:t>
            </a:r>
          </a:p>
          <a:p>
            <a:pPr lvl="1">
              <a:lnSpc>
                <a:spcPct val="90000"/>
              </a:lnSpc>
            </a:pPr>
            <a:r>
              <a:rPr lang="en-US" altLang="zh-CN" sz="2000">
                <a:ea typeface="宋体" pitchFamily="2" charset="-122"/>
              </a:rPr>
              <a:t>Power</a:t>
            </a:r>
          </a:p>
          <a:p>
            <a:pPr>
              <a:lnSpc>
                <a:spcPct val="90000"/>
              </a:lnSpc>
            </a:pPr>
            <a:r>
              <a:rPr lang="en-US" altLang="zh-CN" sz="2400">
                <a:ea typeface="宋体" pitchFamily="2" charset="-122"/>
              </a:rPr>
              <a:t>Space-borne transmitter:</a:t>
            </a:r>
          </a:p>
          <a:p>
            <a:pPr lvl="1">
              <a:lnSpc>
                <a:spcPct val="90000"/>
              </a:lnSpc>
            </a:pPr>
            <a:r>
              <a:rPr lang="en-US" altLang="zh-CN" sz="2000">
                <a:ea typeface="宋体" pitchFamily="2" charset="-122"/>
              </a:rPr>
              <a:t>Equatorial orbit: +: long wave-particle interaction time</a:t>
            </a:r>
          </a:p>
          <a:p>
            <a:pPr lvl="1">
              <a:lnSpc>
                <a:spcPct val="90000"/>
              </a:lnSpc>
              <a:buFontTx/>
              <a:buNone/>
            </a:pPr>
            <a:r>
              <a:rPr lang="en-US" altLang="zh-CN" sz="2000">
                <a:ea typeface="宋体" pitchFamily="2" charset="-122"/>
              </a:rPr>
              <a:t>                      –: low transmission efficiency, (plasma conditions)</a:t>
            </a:r>
          </a:p>
          <a:p>
            <a:pPr lvl="1">
              <a:lnSpc>
                <a:spcPct val="90000"/>
              </a:lnSpc>
              <a:buFontTx/>
              <a:buNone/>
            </a:pPr>
            <a:r>
              <a:rPr lang="en-US" altLang="zh-CN" sz="2000">
                <a:ea typeface="宋体" pitchFamily="2" charset="-122"/>
              </a:rPr>
              <a:t>			 –: large spatial area, more power needed</a:t>
            </a:r>
          </a:p>
          <a:p>
            <a:pPr lvl="1">
              <a:lnSpc>
                <a:spcPct val="90000"/>
              </a:lnSpc>
              <a:buFontTx/>
              <a:buNone/>
            </a:pPr>
            <a:r>
              <a:rPr lang="en-US" altLang="zh-CN" sz="2000">
                <a:ea typeface="宋体" pitchFamily="2" charset="-122"/>
              </a:rPr>
              <a:t> 		               –: more expensive, </a:t>
            </a:r>
          </a:p>
          <a:p>
            <a:pPr lvl="1">
              <a:lnSpc>
                <a:spcPct val="90000"/>
              </a:lnSpc>
            </a:pPr>
            <a:r>
              <a:rPr lang="en-US" altLang="zh-CN" sz="2000">
                <a:ea typeface="宋体" pitchFamily="2" charset="-122"/>
              </a:rPr>
              <a:t>Low-orbit: +: high transmission efficiency- (high frequencies)</a:t>
            </a:r>
          </a:p>
          <a:p>
            <a:pPr lvl="1">
              <a:lnSpc>
                <a:spcPct val="90000"/>
              </a:lnSpc>
              <a:buFontTx/>
              <a:buNone/>
            </a:pPr>
            <a:r>
              <a:rPr lang="en-US" altLang="zh-CN" sz="2000">
                <a:ea typeface="宋体" pitchFamily="2" charset="-122"/>
              </a:rPr>
              <a:t> 			 +: target only 10% of harmful population (energy selective)</a:t>
            </a:r>
          </a:p>
          <a:p>
            <a:pPr lvl="1">
              <a:lnSpc>
                <a:spcPct val="90000"/>
              </a:lnSpc>
              <a:buFontTx/>
              <a:buNone/>
            </a:pPr>
            <a:r>
              <a:rPr lang="en-US" altLang="zh-CN" sz="2000">
                <a:ea typeface="宋体" pitchFamily="2" charset="-122"/>
              </a:rPr>
              <a:t>				=&gt;low power, small spatial area, </a:t>
            </a:r>
          </a:p>
          <a:p>
            <a:pPr lvl="1">
              <a:lnSpc>
                <a:spcPct val="90000"/>
              </a:lnSpc>
              <a:buFontTx/>
              <a:buNone/>
            </a:pPr>
            <a:r>
              <a:rPr lang="en-US" altLang="zh-CN" sz="2000">
                <a:ea typeface="宋体" pitchFamily="2" charset="-122"/>
              </a:rPr>
              <a:t>			 +: low launch costs</a:t>
            </a:r>
          </a:p>
          <a:p>
            <a:pPr lvl="1">
              <a:lnSpc>
                <a:spcPct val="90000"/>
              </a:lnSpc>
              <a:buFontTx/>
              <a:buNone/>
            </a:pPr>
            <a:r>
              <a:rPr lang="en-US" altLang="zh-CN" sz="2000">
                <a:ea typeface="宋体" pitchFamily="2" charset="-122"/>
              </a:rPr>
              <a:t>                       </a:t>
            </a:r>
            <a:r>
              <a:rPr lang="en-US" altLang="zh-CN" sz="2000">
                <a:ea typeface="宋体" pitchFamily="2" charset="-122"/>
                <a:cs typeface="Times New Roman" pitchFamily="18" charset="0"/>
              </a:rPr>
              <a:t>–: </a:t>
            </a:r>
            <a:r>
              <a:rPr lang="en-US" altLang="zh-CN" sz="2000">
                <a:ea typeface="宋体" pitchFamily="2" charset="-122"/>
              </a:rPr>
              <a:t>shorter wave-particle interaction time</a:t>
            </a:r>
          </a:p>
        </p:txBody>
      </p:sp>
    </p:spTree>
    <p:extLst>
      <p:ext uri="{BB962C8B-B14F-4D97-AF65-F5344CB8AC3E}">
        <p14:creationId xmlns:p14="http://schemas.microsoft.com/office/powerpoint/2010/main" val="31364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1"/>
            <a:ext cx="7772400" cy="685800"/>
          </a:xfrm>
        </p:spPr>
        <p:txBody>
          <a:bodyPr>
            <a:normAutofit fontScale="90000"/>
          </a:bodyPr>
          <a:lstStyle/>
          <a:p>
            <a:r>
              <a:rPr lang="en-US" dirty="0" smtClean="0"/>
              <a:t>Waves in Space, cont.</a:t>
            </a:r>
            <a:endParaRPr lang="en-US" dirty="0"/>
          </a:p>
        </p:txBody>
      </p:sp>
      <p:sp>
        <p:nvSpPr>
          <p:cNvPr id="3" name="Subtitle 2"/>
          <p:cNvSpPr>
            <a:spLocks noGrp="1"/>
          </p:cNvSpPr>
          <p:nvPr>
            <p:ph type="subTitle" idx="1"/>
          </p:nvPr>
        </p:nvSpPr>
        <p:spPr>
          <a:xfrm>
            <a:off x="685800" y="990600"/>
            <a:ext cx="8077200" cy="5562600"/>
          </a:xfrm>
        </p:spPr>
        <p:txBody>
          <a:bodyPr>
            <a:normAutofit fontScale="92500" lnSpcReduction="10000"/>
          </a:bodyPr>
          <a:lstStyle/>
          <a:p>
            <a:pPr marL="457200" indent="-457200" algn="l">
              <a:buFont typeface="Arial" pitchFamily="34" charset="0"/>
              <a:buChar char="•"/>
            </a:pPr>
            <a:r>
              <a:rPr lang="en-US" dirty="0" smtClean="0">
                <a:solidFill>
                  <a:schemeClr val="tx1"/>
                </a:solidFill>
              </a:rPr>
              <a:t>Plasma waves: (VLF and ELF waves)</a:t>
            </a:r>
          </a:p>
          <a:p>
            <a:pPr marL="914400" lvl="1" indent="-457200" algn="l">
              <a:buFont typeface="Arial" pitchFamily="34" charset="0"/>
              <a:buChar char="•"/>
            </a:pPr>
            <a:r>
              <a:rPr lang="en-US" dirty="0" smtClean="0">
                <a:solidFill>
                  <a:schemeClr val="tx1"/>
                </a:solidFill>
              </a:rPr>
              <a:t>Frequencies above the ion cyclotron frequency</a:t>
            </a:r>
          </a:p>
          <a:p>
            <a:pPr marL="914400" lvl="1" indent="-457200" algn="l">
              <a:buFont typeface="Arial" pitchFamily="34" charset="0"/>
              <a:buChar char="•"/>
            </a:pPr>
            <a:r>
              <a:rPr lang="en-US" dirty="0" smtClean="0">
                <a:solidFill>
                  <a:schemeClr val="tx1"/>
                </a:solidFill>
              </a:rPr>
              <a:t>Measured by radio receivers with antennas (electric dipole for E-field, search coil for B-field)</a:t>
            </a:r>
          </a:p>
          <a:p>
            <a:pPr marL="914400" lvl="1" indent="-457200" algn="l">
              <a:buFont typeface="Arial" pitchFamily="34" charset="0"/>
              <a:buChar char="•"/>
            </a:pPr>
            <a:r>
              <a:rPr lang="en-US" dirty="0" smtClean="0">
                <a:solidFill>
                  <a:schemeClr val="tx1"/>
                </a:solidFill>
              </a:rPr>
              <a:t>Mode identifier: electrostatic vs. electromagnetic</a:t>
            </a:r>
          </a:p>
          <a:p>
            <a:pPr marL="1371600" lvl="2" indent="-457200" algn="l">
              <a:buFont typeface="Arial" pitchFamily="34" charset="0"/>
              <a:buChar char="•"/>
            </a:pPr>
            <a:r>
              <a:rPr lang="en-US" dirty="0" smtClean="0">
                <a:solidFill>
                  <a:schemeClr val="tx1"/>
                </a:solidFill>
              </a:rPr>
              <a:t>Electrostatic: dB=0, </a:t>
            </a:r>
            <a:r>
              <a:rPr lang="en-US" dirty="0" err="1" smtClean="0">
                <a:solidFill>
                  <a:schemeClr val="tx1"/>
                </a:solidFill>
              </a:rPr>
              <a:t>d</a:t>
            </a:r>
            <a:r>
              <a:rPr lang="en-US" b="1" dirty="0" err="1" smtClean="0">
                <a:solidFill>
                  <a:schemeClr val="tx1"/>
                </a:solidFill>
              </a:rPr>
              <a:t>E</a:t>
            </a:r>
            <a:r>
              <a:rPr lang="en-US" dirty="0" smtClean="0">
                <a:solidFill>
                  <a:schemeClr val="tx1"/>
                </a:solidFill>
              </a:rPr>
              <a:t> along </a:t>
            </a:r>
            <a:r>
              <a:rPr lang="en-US" b="1" dirty="0" smtClean="0">
                <a:solidFill>
                  <a:schemeClr val="tx1"/>
                </a:solidFill>
              </a:rPr>
              <a:t>k</a:t>
            </a:r>
            <a:r>
              <a:rPr lang="en-US" dirty="0" smtClean="0">
                <a:solidFill>
                  <a:schemeClr val="tx1"/>
                </a:solidFill>
              </a:rPr>
              <a:t> or k =0</a:t>
            </a:r>
            <a:endParaRPr lang="en-US" b="1" dirty="0" smtClean="0">
              <a:solidFill>
                <a:schemeClr val="tx1"/>
              </a:solidFill>
            </a:endParaRPr>
          </a:p>
          <a:p>
            <a:pPr marL="1371600" lvl="2" indent="-457200" algn="l">
              <a:buFont typeface="Arial" pitchFamily="34" charset="0"/>
              <a:buChar char="•"/>
            </a:pPr>
            <a:r>
              <a:rPr lang="en-US" dirty="0" smtClean="0">
                <a:solidFill>
                  <a:schemeClr val="tx1"/>
                </a:solidFill>
              </a:rPr>
              <a:t>EM modes: </a:t>
            </a:r>
            <a:r>
              <a:rPr lang="en-US" dirty="0" err="1" smtClean="0">
                <a:solidFill>
                  <a:schemeClr val="tx1"/>
                </a:solidFill>
              </a:rPr>
              <a:t>dE</a:t>
            </a:r>
            <a:r>
              <a:rPr lang="en-US" dirty="0" smtClean="0">
                <a:solidFill>
                  <a:schemeClr val="tx1"/>
                </a:solidFill>
              </a:rPr>
              <a:t>/dB ~ </a:t>
            </a:r>
            <a:r>
              <a:rPr lang="en-US" dirty="0" err="1" smtClean="0">
                <a:solidFill>
                  <a:schemeClr val="tx1"/>
                </a:solidFill>
              </a:rPr>
              <a:t>V</a:t>
            </a:r>
            <a:r>
              <a:rPr lang="en-US" baseline="-25000" dirty="0" err="1" smtClean="0">
                <a:solidFill>
                  <a:schemeClr val="tx1"/>
                </a:solidFill>
              </a:rPr>
              <a:t>phase</a:t>
            </a:r>
            <a:endParaRPr lang="en-US" baseline="-25000" dirty="0" smtClean="0">
              <a:solidFill>
                <a:schemeClr val="tx1"/>
              </a:solidFill>
            </a:endParaRPr>
          </a:p>
          <a:p>
            <a:pPr marL="914400" lvl="1" indent="-457200" algn="l">
              <a:buFont typeface="Arial" pitchFamily="34" charset="0"/>
              <a:buChar char="•"/>
            </a:pPr>
            <a:r>
              <a:rPr lang="en-US" dirty="0" smtClean="0">
                <a:solidFill>
                  <a:schemeClr val="tx1"/>
                </a:solidFill>
              </a:rPr>
              <a:t>Modes: </a:t>
            </a:r>
          </a:p>
          <a:p>
            <a:pPr marL="1371600" lvl="2" indent="-457200" algn="l">
              <a:buFont typeface="Arial" pitchFamily="34" charset="0"/>
              <a:buChar char="•"/>
            </a:pPr>
            <a:r>
              <a:rPr lang="en-US" dirty="0" smtClean="0">
                <a:solidFill>
                  <a:schemeClr val="tx1"/>
                </a:solidFill>
              </a:rPr>
              <a:t>Ion cyclotron</a:t>
            </a:r>
          </a:p>
          <a:p>
            <a:pPr marL="1371600" lvl="2" indent="-457200" algn="l">
              <a:buFont typeface="Arial" pitchFamily="34" charset="0"/>
              <a:buChar char="•"/>
            </a:pPr>
            <a:r>
              <a:rPr lang="en-US" dirty="0" smtClean="0">
                <a:solidFill>
                  <a:schemeClr val="tx1"/>
                </a:solidFill>
              </a:rPr>
              <a:t>Whistlers (hiss, chorus, loin roar)</a:t>
            </a:r>
          </a:p>
          <a:p>
            <a:pPr marL="1371600" lvl="2" indent="-457200" algn="l">
              <a:buFont typeface="Arial" pitchFamily="34" charset="0"/>
              <a:buChar char="•"/>
            </a:pPr>
            <a:r>
              <a:rPr lang="en-US" dirty="0" smtClean="0">
                <a:solidFill>
                  <a:schemeClr val="tx1"/>
                </a:solidFill>
              </a:rPr>
              <a:t>Electron cyclotron, and harmonics</a:t>
            </a:r>
          </a:p>
          <a:p>
            <a:pPr marL="1371600" lvl="2" indent="-457200" algn="l">
              <a:buFont typeface="Arial" pitchFamily="34" charset="0"/>
              <a:buChar char="•"/>
            </a:pPr>
            <a:r>
              <a:rPr lang="en-US" dirty="0" smtClean="0">
                <a:solidFill>
                  <a:schemeClr val="tx1"/>
                </a:solidFill>
              </a:rPr>
              <a:t>Plasma frequency</a:t>
            </a:r>
          </a:p>
          <a:p>
            <a:pPr marL="1371600" lvl="2" indent="-457200" algn="l">
              <a:buFont typeface="Arial" pitchFamily="34" charset="0"/>
              <a:buChar char="•"/>
            </a:pPr>
            <a:r>
              <a:rPr lang="en-US" dirty="0" smtClean="0">
                <a:solidFill>
                  <a:schemeClr val="tx1"/>
                </a:solidFill>
              </a:rPr>
              <a:t>Above plasma frequency</a:t>
            </a:r>
          </a:p>
          <a:p>
            <a:pPr marL="1371600" lvl="2" indent="-457200" algn="l">
              <a:buFont typeface="Arial" pitchFamily="34" charset="0"/>
              <a:buChar char="•"/>
            </a:pPr>
            <a:r>
              <a:rPr lang="en-US" dirty="0" smtClean="0">
                <a:solidFill>
                  <a:schemeClr val="tx1"/>
                </a:solidFill>
              </a:rPr>
              <a:t>Odd-half electron gyro harmonics</a:t>
            </a:r>
          </a:p>
          <a:p>
            <a:pPr marL="914400" lvl="1" indent="-457200" algn="l">
              <a:buFont typeface="Arial" pitchFamily="34" charset="0"/>
              <a:buChar char="•"/>
            </a:pPr>
            <a:endParaRPr lang="en-US" dirty="0" smtClean="0">
              <a:solidFill>
                <a:schemeClr val="tx1"/>
              </a:solidFill>
            </a:endParaRPr>
          </a:p>
          <a:p>
            <a:pPr marL="457200" indent="-457200" algn="l">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217284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770563"/>
          </a:xfrm>
          <a:prstGeom prst="rect">
            <a:avLst/>
          </a:prstGeom>
          <a:noFill/>
          <a:extLst>
            <a:ext uri="{909E8E84-426E-40DD-AFC4-6F175D3DCCD1}">
              <a14:hiddenFill xmlns:a14="http://schemas.microsoft.com/office/drawing/2010/main">
                <a:solidFill>
                  <a:srgbClr val="FFFFFF"/>
                </a:solidFill>
              </a14:hiddenFill>
            </a:ext>
          </a:extLst>
        </p:spPr>
      </p:pic>
      <p:sp>
        <p:nvSpPr>
          <p:cNvPr id="201731" name="Text Box 3"/>
          <p:cNvSpPr txBox="1">
            <a:spLocks noChangeArrowheads="1"/>
          </p:cNvSpPr>
          <p:nvPr/>
        </p:nvSpPr>
        <p:spPr bwMode="auto">
          <a:xfrm>
            <a:off x="8382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Harvest" pitchFamily="2" charset="0"/>
              </a:rPr>
              <a:t>Low-earth Orbit Relativistic Electron Remediation System</a:t>
            </a:r>
          </a:p>
        </p:txBody>
      </p:sp>
    </p:spTree>
    <p:extLst>
      <p:ext uri="{BB962C8B-B14F-4D97-AF65-F5344CB8AC3E}">
        <p14:creationId xmlns:p14="http://schemas.microsoft.com/office/powerpoint/2010/main" val="344125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7" name="Picture 11" descr="Figure2c-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431482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Figure2d-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3581400"/>
            <a:ext cx="431482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Figure2b-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318000" cy="3032125"/>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Figure2a-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34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3886200" y="9144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1</a:t>
            </a:r>
          </a:p>
        </p:txBody>
      </p:sp>
      <p:sp>
        <p:nvSpPr>
          <p:cNvPr id="39943" name="Text Box 7"/>
          <p:cNvSpPr txBox="1">
            <a:spLocks noChangeArrowheads="1"/>
          </p:cNvSpPr>
          <p:nvPr/>
        </p:nvSpPr>
        <p:spPr bwMode="auto">
          <a:xfrm>
            <a:off x="8382000" y="9144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2</a:t>
            </a:r>
          </a:p>
        </p:txBody>
      </p:sp>
      <p:sp>
        <p:nvSpPr>
          <p:cNvPr id="39944" name="Text Box 8"/>
          <p:cNvSpPr txBox="1">
            <a:spLocks noChangeArrowheads="1"/>
          </p:cNvSpPr>
          <p:nvPr/>
        </p:nvSpPr>
        <p:spPr bwMode="auto">
          <a:xfrm>
            <a:off x="3886200" y="40386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3</a:t>
            </a:r>
          </a:p>
        </p:txBody>
      </p:sp>
      <p:sp>
        <p:nvSpPr>
          <p:cNvPr id="39945" name="Text Box 9"/>
          <p:cNvSpPr txBox="1">
            <a:spLocks noChangeArrowheads="1"/>
          </p:cNvSpPr>
          <p:nvPr/>
        </p:nvSpPr>
        <p:spPr bwMode="auto">
          <a:xfrm>
            <a:off x="8382000" y="40386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4</a:t>
            </a:r>
          </a:p>
        </p:txBody>
      </p:sp>
    </p:spTree>
    <p:extLst>
      <p:ext uri="{BB962C8B-B14F-4D97-AF65-F5344CB8AC3E}">
        <p14:creationId xmlns:p14="http://schemas.microsoft.com/office/powerpoint/2010/main" val="1066331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609600"/>
          </a:xfrm>
        </p:spPr>
        <p:txBody>
          <a:bodyPr/>
          <a:lstStyle/>
          <a:p>
            <a:r>
              <a:rPr lang="en-US" sz="3200" b="1">
                <a:latin typeface="Helvetica" pitchFamily="34" charset="0"/>
              </a:rPr>
              <a:t>LORERS Scenario</a:t>
            </a:r>
          </a:p>
        </p:txBody>
      </p:sp>
      <p:sp>
        <p:nvSpPr>
          <p:cNvPr id="10243" name="Rectangle 3"/>
          <p:cNvSpPr>
            <a:spLocks noGrp="1" noChangeArrowheads="1"/>
          </p:cNvSpPr>
          <p:nvPr>
            <p:ph type="body" idx="1"/>
          </p:nvPr>
        </p:nvSpPr>
        <p:spPr>
          <a:xfrm>
            <a:off x="685800" y="1143000"/>
            <a:ext cx="7772400" cy="4953000"/>
          </a:xfrm>
        </p:spPr>
        <p:txBody>
          <a:bodyPr>
            <a:normAutofit lnSpcReduction="10000"/>
          </a:bodyPr>
          <a:lstStyle/>
          <a:p>
            <a:pPr>
              <a:lnSpc>
                <a:spcPct val="90000"/>
              </a:lnSpc>
            </a:pPr>
            <a:r>
              <a:rPr lang="en-US" sz="2400"/>
              <a:t>Low-altitude (~3000 km) high-inclination (~50</a:t>
            </a:r>
            <a:r>
              <a:rPr lang="en-US" sz="2400">
                <a:cs typeface="Times New Roman" pitchFamily="18" charset="0"/>
              </a:rPr>
              <a:t>°) </a:t>
            </a:r>
            <a:r>
              <a:rPr lang="en-US" sz="2400"/>
              <a:t>orbit flying above LEOs (~1000 km) across feet of flux tubes of radiation belt.</a:t>
            </a:r>
          </a:p>
          <a:p>
            <a:pPr>
              <a:lnSpc>
                <a:spcPct val="90000"/>
              </a:lnSpc>
            </a:pPr>
            <a:r>
              <a:rPr lang="en-US" sz="2400"/>
              <a:t>Tune to frequencies to clean 0.5~2.5 MeV electrons with pitch angles that have mirror points below 1500 km.</a:t>
            </a:r>
          </a:p>
          <a:p>
            <a:pPr>
              <a:lnSpc>
                <a:spcPct val="90000"/>
              </a:lnSpc>
            </a:pPr>
            <a:r>
              <a:rPr lang="en-US" sz="2400"/>
              <a:t>As a result of natural pitch angle diffusion, the lowest mirror point continues to move down from 1500 km after cleaning</a:t>
            </a:r>
          </a:p>
          <a:p>
            <a:pPr>
              <a:lnSpc>
                <a:spcPct val="90000"/>
              </a:lnSpc>
            </a:pPr>
            <a:r>
              <a:rPr lang="en-US" sz="2400"/>
              <a:t>Revisit the same region before the lowest mirror point reaches 1000 km due to natural pitch angle diffusion </a:t>
            </a:r>
          </a:p>
          <a:p>
            <a:pPr>
              <a:lnSpc>
                <a:spcPct val="90000"/>
              </a:lnSpc>
            </a:pPr>
            <a:r>
              <a:rPr lang="en-US" sz="2400"/>
              <a:t>Re-clean 0~1500 km. </a:t>
            </a:r>
          </a:p>
          <a:p>
            <a:pPr>
              <a:lnSpc>
                <a:spcPct val="90000"/>
              </a:lnSpc>
            </a:pPr>
            <a:r>
              <a:rPr lang="en-US" sz="2400"/>
              <a:t>Natural diffusion is the main diffusion mechanism. </a:t>
            </a:r>
          </a:p>
          <a:p>
            <a:pPr>
              <a:lnSpc>
                <a:spcPct val="90000"/>
              </a:lnSpc>
            </a:pPr>
            <a:r>
              <a:rPr lang="en-US" sz="2400"/>
              <a:t>LORERS only helps to speed up the diffusion process at the feet of the field lines, which is less than 10 % of the total population.</a:t>
            </a:r>
          </a:p>
        </p:txBody>
      </p:sp>
    </p:spTree>
    <p:extLst>
      <p:ext uri="{BB962C8B-B14F-4D97-AF65-F5344CB8AC3E}">
        <p14:creationId xmlns:p14="http://schemas.microsoft.com/office/powerpoint/2010/main" val="115235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85800" y="228600"/>
            <a:ext cx="7772400" cy="533400"/>
          </a:xfrm>
        </p:spPr>
        <p:txBody>
          <a:bodyPr>
            <a:normAutofit fontScale="90000"/>
          </a:bodyPr>
          <a:lstStyle/>
          <a:p>
            <a:r>
              <a:rPr lang="en-US" smtClean="0"/>
              <a:t>Structure of the Magnetopause</a:t>
            </a:r>
          </a:p>
        </p:txBody>
      </p:sp>
      <p:pic>
        <p:nvPicPr>
          <p:cNvPr id="19459" name="Picture 1027" descr="nov_1_19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38290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28" descr="nov_25_19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371600"/>
            <a:ext cx="4159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029"/>
          <p:cNvSpPr txBox="1">
            <a:spLocks noChangeArrowheads="1"/>
          </p:cNvSpPr>
          <p:nvPr/>
        </p:nvSpPr>
        <p:spPr bwMode="auto">
          <a:xfrm>
            <a:off x="990600" y="914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Northward IMF</a:t>
            </a:r>
          </a:p>
        </p:txBody>
      </p:sp>
      <p:sp>
        <p:nvSpPr>
          <p:cNvPr id="19462" name="Text Box 1030"/>
          <p:cNvSpPr txBox="1">
            <a:spLocks noChangeArrowheads="1"/>
          </p:cNvSpPr>
          <p:nvPr/>
        </p:nvSpPr>
        <p:spPr bwMode="auto">
          <a:xfrm>
            <a:off x="5486400" y="914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Southward IMF</a:t>
            </a:r>
          </a:p>
        </p:txBody>
      </p:sp>
    </p:spTree>
    <p:extLst>
      <p:ext uri="{BB962C8B-B14F-4D97-AF65-F5344CB8AC3E}">
        <p14:creationId xmlns:p14="http://schemas.microsoft.com/office/powerpoint/2010/main" val="26258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US" dirty="0" smtClean="0"/>
              <a:t>   Plasma Waves at the Magnetopause</a:t>
            </a:r>
            <a:br>
              <a:rPr lang="en-US" dirty="0" smtClean="0"/>
            </a:br>
            <a:r>
              <a:rPr lang="en-US" dirty="0" smtClean="0"/>
              <a:t> 	</a:t>
            </a:r>
            <a:r>
              <a:rPr lang="en-US" sz="3100" dirty="0" smtClean="0"/>
              <a:t>Northward IMF               		Southward IMF</a:t>
            </a:r>
            <a:endParaRPr lang="en-US" sz="31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6201" y="1600200"/>
            <a:ext cx="4419599" cy="49668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305" y="1600200"/>
            <a:ext cx="4429495" cy="4953000"/>
          </a:xfrm>
          <a:prstGeom prst="rect">
            <a:avLst/>
          </a:prstGeom>
        </p:spPr>
      </p:pic>
    </p:spTree>
    <p:extLst>
      <p:ext uri="{BB962C8B-B14F-4D97-AF65-F5344CB8AC3E}">
        <p14:creationId xmlns:p14="http://schemas.microsoft.com/office/powerpoint/2010/main" val="390833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838200"/>
          </a:xfrm>
        </p:spPr>
        <p:txBody>
          <a:bodyPr/>
          <a:lstStyle/>
          <a:p>
            <a:pPr eaLnBrk="1" hangingPunct="1"/>
            <a:r>
              <a:rPr lang="en-US" b="1" smtClean="0">
                <a:solidFill>
                  <a:srgbClr val="0000FF"/>
                </a:solidFill>
                <a:latin typeface="Baskerville Old Face" charset="0"/>
              </a:rPr>
              <a:t>The wave environment in space</a:t>
            </a:r>
            <a:endParaRPr lang="en-US" smtClean="0">
              <a:latin typeface="Baskerville Old Face" charset="0"/>
            </a:endParaRPr>
          </a:p>
        </p:txBody>
      </p:sp>
      <p:pic>
        <p:nvPicPr>
          <p:cNvPr id="133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6300"/>
            <a:ext cx="7620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7"/>
          <p:cNvSpPr>
            <a:spLocks noChangeArrowheads="1"/>
          </p:cNvSpPr>
          <p:nvPr/>
        </p:nvSpPr>
        <p:spPr bwMode="auto">
          <a:xfrm>
            <a:off x="4419600" y="10334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Baskerville Old Face" charset="0"/>
                <a:cs typeface="Times New Roman" pitchFamily="18" charset="0"/>
              </a:rPr>
              <a:t>Meredith et al [2004]</a:t>
            </a:r>
          </a:p>
        </p:txBody>
      </p:sp>
    </p:spTree>
    <p:extLst>
      <p:ext uri="{BB962C8B-B14F-4D97-AF65-F5344CB8AC3E}">
        <p14:creationId xmlns:p14="http://schemas.microsoft.com/office/powerpoint/2010/main" val="3215327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4800" y="1447800"/>
            <a:ext cx="8229600" cy="5181600"/>
          </a:xfrm>
        </p:spPr>
        <p:txBody>
          <a:bodyPr/>
          <a:lstStyle/>
          <a:p>
            <a:pPr eaLnBrk="1" hangingPunct="1"/>
            <a:r>
              <a:rPr lang="en-US" sz="2400" dirty="0" smtClean="0">
                <a:latin typeface="Baskerville Old Face" charset="0"/>
              </a:rPr>
              <a:t>Wave power distribution: </a:t>
            </a:r>
          </a:p>
          <a:p>
            <a:pPr eaLnBrk="1" hangingPunct="1">
              <a:buFont typeface="Arial" charset="0"/>
              <a:buNone/>
            </a:pPr>
            <a:r>
              <a:rPr lang="en-US" sz="2400" dirty="0" smtClean="0">
                <a:latin typeface="Baskerville Old Face" charset="0"/>
              </a:rPr>
              <a:t>	</a:t>
            </a:r>
            <a:r>
              <a:rPr lang="en-US" sz="2400" b="1" dirty="0" smtClean="0">
                <a:solidFill>
                  <a:srgbClr val="FF0000"/>
                </a:solidFill>
                <a:latin typeface="Baskerville Old Face" charset="0"/>
              </a:rPr>
              <a:t>W(L, MLT, </a:t>
            </a:r>
            <a:r>
              <a:rPr lang="en-US" sz="2400" b="1" dirty="0" err="1" smtClean="0">
                <a:solidFill>
                  <a:srgbClr val="FF0000"/>
                </a:solidFill>
                <a:latin typeface="Baskerville Old Face" charset="0"/>
              </a:rPr>
              <a:t>lat</a:t>
            </a:r>
            <a:r>
              <a:rPr lang="en-US" sz="2400" b="1" dirty="0" smtClean="0">
                <a:solidFill>
                  <a:srgbClr val="FF0000"/>
                </a:solidFill>
                <a:latin typeface="Baskerville Old Face" charset="0"/>
              </a:rPr>
              <a:t>,</a:t>
            </a:r>
            <a:r>
              <a:rPr lang="en-US" sz="2400" b="1" i="1" dirty="0" smtClean="0">
                <a:solidFill>
                  <a:srgbClr val="FF0000"/>
                </a:solidFill>
                <a:latin typeface="Baskerville Old Face" charset="0"/>
              </a:rPr>
              <a:t> f</a:t>
            </a:r>
            <a:r>
              <a:rPr lang="en-US" sz="2400" b="1" dirty="0" smtClean="0">
                <a:solidFill>
                  <a:srgbClr val="FF0000"/>
                </a:solidFill>
                <a:latin typeface="Baskerville Old Face" charset="0"/>
              </a:rPr>
              <a:t>, </a:t>
            </a:r>
            <a:r>
              <a:rPr lang="en-US" sz="2400" b="1" dirty="0" smtClean="0">
                <a:solidFill>
                  <a:srgbClr val="FF0000"/>
                </a:solidFill>
                <a:latin typeface="Symbol" pitchFamily="18" charset="2"/>
              </a:rPr>
              <a:t>y, f,</a:t>
            </a:r>
            <a:r>
              <a:rPr lang="en-US" sz="2400" b="1" dirty="0" smtClean="0">
                <a:solidFill>
                  <a:srgbClr val="FF0000"/>
                </a:solidFill>
                <a:latin typeface="Baskerville Old Face" charset="0"/>
              </a:rPr>
              <a:t> M, D, t) </a:t>
            </a:r>
          </a:p>
          <a:p>
            <a:pPr lvl="1" eaLnBrk="1" hangingPunct="1"/>
            <a:r>
              <a:rPr lang="en-US" sz="2000" dirty="0" smtClean="0">
                <a:latin typeface="Baskerville Old Face" charset="0"/>
              </a:rPr>
              <a:t>L: L-shell</a:t>
            </a:r>
          </a:p>
          <a:p>
            <a:pPr lvl="1" eaLnBrk="1" hangingPunct="1"/>
            <a:r>
              <a:rPr lang="en-US" sz="2000" dirty="0" smtClean="0">
                <a:latin typeface="Baskerville Old Face" charset="0"/>
              </a:rPr>
              <a:t>MLT: Magnetic Local Time</a:t>
            </a:r>
          </a:p>
          <a:p>
            <a:pPr lvl="1" eaLnBrk="1" hangingPunct="1"/>
            <a:r>
              <a:rPr lang="en-US" sz="2000" dirty="0" err="1" smtClean="0">
                <a:latin typeface="Baskerville Old Face" charset="0"/>
              </a:rPr>
              <a:t>Lat</a:t>
            </a:r>
            <a:r>
              <a:rPr lang="en-US" sz="2000" dirty="0" smtClean="0">
                <a:latin typeface="Baskerville Old Face" charset="0"/>
              </a:rPr>
              <a:t>: geomagnetic latitude</a:t>
            </a:r>
          </a:p>
          <a:p>
            <a:pPr lvl="1" eaLnBrk="1" hangingPunct="1"/>
            <a:r>
              <a:rPr lang="en-US" sz="2000" i="1" dirty="0" smtClean="0">
                <a:latin typeface="Baskerville Old Face" charset="0"/>
              </a:rPr>
              <a:t>f: </a:t>
            </a:r>
            <a:r>
              <a:rPr lang="en-US" sz="2000" dirty="0" smtClean="0">
                <a:latin typeface="Baskerville Old Face" charset="0"/>
              </a:rPr>
              <a:t> wave frequency</a:t>
            </a:r>
            <a:endParaRPr lang="en-US" sz="2000" i="1" dirty="0" smtClean="0">
              <a:latin typeface="Baskerville Old Face" charset="0"/>
            </a:endParaRPr>
          </a:p>
          <a:p>
            <a:pPr lvl="1" eaLnBrk="1" hangingPunct="1"/>
            <a:r>
              <a:rPr lang="en-US" sz="2000" dirty="0" smtClean="0">
                <a:latin typeface="Symbol" pitchFamily="18" charset="2"/>
              </a:rPr>
              <a:t>y</a:t>
            </a:r>
            <a:r>
              <a:rPr lang="en-US" sz="2000" dirty="0" smtClean="0">
                <a:latin typeface="Baskerville Old Face" charset="0"/>
              </a:rPr>
              <a:t>: wave normal angle, zenith</a:t>
            </a:r>
          </a:p>
          <a:p>
            <a:pPr lvl="1" eaLnBrk="1" hangingPunct="1"/>
            <a:r>
              <a:rPr lang="en-US" sz="2000" dirty="0" smtClean="0">
                <a:latin typeface="Symbol" pitchFamily="18" charset="2"/>
              </a:rPr>
              <a:t>f</a:t>
            </a:r>
            <a:r>
              <a:rPr lang="en-US" sz="2000" dirty="0" smtClean="0">
                <a:latin typeface="Baskerville Old Face" charset="0"/>
              </a:rPr>
              <a:t>: wave normal angle, azimuth</a:t>
            </a:r>
          </a:p>
          <a:p>
            <a:pPr lvl="1" eaLnBrk="1" hangingPunct="1"/>
            <a:r>
              <a:rPr lang="en-US" sz="2000" dirty="0" smtClean="0">
                <a:latin typeface="Baskerville Old Face" charset="0"/>
              </a:rPr>
              <a:t>M: ULF, EMIC, </a:t>
            </a:r>
            <a:r>
              <a:rPr lang="en-US" sz="2000" dirty="0" err="1" smtClean="0">
                <a:latin typeface="Baskerville Old Face" charset="0"/>
              </a:rPr>
              <a:t>magnetosonic</a:t>
            </a:r>
            <a:r>
              <a:rPr lang="en-US" sz="2000" dirty="0" smtClean="0">
                <a:latin typeface="Baskerville Old Face" charset="0"/>
              </a:rPr>
              <a:t>, hiss, chorus, whistlers, ECH, … )</a:t>
            </a:r>
          </a:p>
          <a:p>
            <a:pPr lvl="1" eaLnBrk="1" hangingPunct="1"/>
            <a:r>
              <a:rPr lang="en-US" sz="2000" dirty="0" smtClean="0">
                <a:latin typeface="Baskerville Old Face" charset="0"/>
              </a:rPr>
              <a:t>D: Duty cycle, i.e., % of actual occurrence </a:t>
            </a:r>
          </a:p>
          <a:p>
            <a:pPr lvl="1" eaLnBrk="1" hangingPunct="1"/>
            <a:r>
              <a:rPr lang="en-US" sz="2000" dirty="0" smtClean="0">
                <a:latin typeface="Baskerville Old Face" charset="0"/>
              </a:rPr>
              <a:t>t: Storm/substorm phase? </a:t>
            </a:r>
          </a:p>
          <a:p>
            <a:pPr eaLnBrk="1" hangingPunct="1"/>
            <a:r>
              <a:rPr lang="en-US" sz="2400" dirty="0" smtClean="0">
                <a:latin typeface="Baskerville Old Face" charset="0"/>
              </a:rPr>
              <a:t>LANL wave database (Reiner </a:t>
            </a:r>
            <a:r>
              <a:rPr lang="en-US" sz="2400" dirty="0" err="1" smtClean="0">
                <a:latin typeface="Baskerville Old Face" charset="0"/>
              </a:rPr>
              <a:t>Friedel</a:t>
            </a:r>
            <a:r>
              <a:rPr lang="en-US" sz="2400" dirty="0" smtClean="0">
                <a:latin typeface="Baskerville Old Face" charset="0"/>
              </a:rPr>
              <a:t>)</a:t>
            </a:r>
          </a:p>
          <a:p>
            <a:pPr eaLnBrk="1" hangingPunct="1"/>
            <a:r>
              <a:rPr lang="en-US" sz="2400" dirty="0" smtClean="0">
                <a:latin typeface="Baskerville Old Face" charset="0"/>
              </a:rPr>
              <a:t>NASA VWO (Shing Fung); Also </a:t>
            </a:r>
            <a:r>
              <a:rPr lang="en-US" sz="2400" dirty="0" err="1" smtClean="0">
                <a:latin typeface="Baskerville Old Face" charset="0"/>
              </a:rPr>
              <a:t>ViRBO</a:t>
            </a:r>
            <a:r>
              <a:rPr lang="en-US" sz="2400" dirty="0" smtClean="0">
                <a:latin typeface="Baskerville Old Face" charset="0"/>
              </a:rPr>
              <a:t> for particle data</a:t>
            </a:r>
          </a:p>
        </p:txBody>
      </p:sp>
      <p:cxnSp>
        <p:nvCxnSpPr>
          <p:cNvPr id="120" name="Curved Connector 119"/>
          <p:cNvCxnSpPr/>
          <p:nvPr/>
        </p:nvCxnSpPr>
        <p:spPr>
          <a:xfrm rot="8940000" flipH="1">
            <a:off x="5051425" y="218122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8940000" flipH="1">
            <a:off x="5356225" y="1571625"/>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22" name="Curved Connector 121"/>
          <p:cNvCxnSpPr/>
          <p:nvPr/>
        </p:nvCxnSpPr>
        <p:spPr>
          <a:xfrm rot="8940000" flipH="1">
            <a:off x="5235575" y="192087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p:nvPr/>
        </p:nvCxnSpPr>
        <p:spPr>
          <a:xfrm rot="8940000" flipH="1">
            <a:off x="4822825" y="254317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4" name="Curved Connector 123"/>
          <p:cNvCxnSpPr/>
          <p:nvPr/>
        </p:nvCxnSpPr>
        <p:spPr>
          <a:xfrm rot="8940000" flipH="1">
            <a:off x="5006975" y="2562225"/>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sp>
        <p:nvSpPr>
          <p:cNvPr id="20489" name="Freeform 30"/>
          <p:cNvSpPr>
            <a:spLocks/>
          </p:cNvSpPr>
          <p:nvPr/>
        </p:nvSpPr>
        <p:spPr bwMode="auto">
          <a:xfrm>
            <a:off x="6434138" y="981075"/>
            <a:ext cx="1462087" cy="2174875"/>
          </a:xfrm>
          <a:custGeom>
            <a:avLst/>
            <a:gdLst>
              <a:gd name="T0" fmla="*/ 2147483647 w 921"/>
              <a:gd name="T1" fmla="*/ 2147483647 h 1370"/>
              <a:gd name="T2" fmla="*/ 2147483647 w 921"/>
              <a:gd name="T3" fmla="*/ 2147483647 h 1370"/>
              <a:gd name="T4" fmla="*/ 2147483647 w 921"/>
              <a:gd name="T5" fmla="*/ 2147483647 h 1370"/>
              <a:gd name="T6" fmla="*/ 2147483647 w 921"/>
              <a:gd name="T7" fmla="*/ 2147483647 h 1370"/>
              <a:gd name="T8" fmla="*/ 2147483647 w 921"/>
              <a:gd name="T9" fmla="*/ 2147483647 h 1370"/>
              <a:gd name="T10" fmla="*/ 2147483647 w 921"/>
              <a:gd name="T11" fmla="*/ 2147483647 h 1370"/>
              <a:gd name="T12" fmla="*/ 2147483647 w 921"/>
              <a:gd name="T13" fmla="*/ 2147483647 h 1370"/>
              <a:gd name="T14" fmla="*/ 2147483647 w 921"/>
              <a:gd name="T15" fmla="*/ 2147483647 h 1370"/>
              <a:gd name="T16" fmla="*/ 2147483647 w 921"/>
              <a:gd name="T17" fmla="*/ 2147483647 h 1370"/>
              <a:gd name="T18" fmla="*/ 2147483647 w 921"/>
              <a:gd name="T19" fmla="*/ 2147483647 h 1370"/>
              <a:gd name="T20" fmla="*/ 2147483647 w 921"/>
              <a:gd name="T21" fmla="*/ 2147483647 h 1370"/>
              <a:gd name="T22" fmla="*/ 2147483647 w 921"/>
              <a:gd name="T23" fmla="*/ 2147483647 h 1370"/>
              <a:gd name="T24" fmla="*/ 2147483647 w 921"/>
              <a:gd name="T25" fmla="*/ 2147483647 h 1370"/>
              <a:gd name="T26" fmla="*/ 2147483647 w 921"/>
              <a:gd name="T27" fmla="*/ 2147483647 h 1370"/>
              <a:gd name="T28" fmla="*/ 2147483647 w 921"/>
              <a:gd name="T29" fmla="*/ 2147483647 h 1370"/>
              <a:gd name="T30" fmla="*/ 2147483647 w 921"/>
              <a:gd name="T31" fmla="*/ 2147483647 h 1370"/>
              <a:gd name="T32" fmla="*/ 2147483647 w 921"/>
              <a:gd name="T33" fmla="*/ 2147483647 h 1370"/>
              <a:gd name="T34" fmla="*/ 2147483647 w 921"/>
              <a:gd name="T35" fmla="*/ 2147483647 h 1370"/>
              <a:gd name="T36" fmla="*/ 2147483647 w 921"/>
              <a:gd name="T37" fmla="*/ 2147483647 h 1370"/>
              <a:gd name="T38" fmla="*/ 2147483647 w 921"/>
              <a:gd name="T39" fmla="*/ 2147483647 h 1370"/>
              <a:gd name="T40" fmla="*/ 2147483647 w 921"/>
              <a:gd name="T41" fmla="*/ 2147483647 h 13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1"/>
              <a:gd name="T64" fmla="*/ 0 h 1370"/>
              <a:gd name="T65" fmla="*/ 921 w 921"/>
              <a:gd name="T66" fmla="*/ 1370 h 13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1" h="1370">
                <a:moveTo>
                  <a:pt x="11" y="1022"/>
                </a:moveTo>
                <a:cubicBezTo>
                  <a:pt x="0" y="1033"/>
                  <a:pt x="4" y="1071"/>
                  <a:pt x="7" y="1110"/>
                </a:cubicBezTo>
                <a:cubicBezTo>
                  <a:pt x="10" y="1149"/>
                  <a:pt x="4" y="1213"/>
                  <a:pt x="31" y="1254"/>
                </a:cubicBezTo>
                <a:cubicBezTo>
                  <a:pt x="58" y="1295"/>
                  <a:pt x="104" y="1346"/>
                  <a:pt x="171" y="1358"/>
                </a:cubicBezTo>
                <a:cubicBezTo>
                  <a:pt x="238" y="1370"/>
                  <a:pt x="346" y="1355"/>
                  <a:pt x="431" y="1326"/>
                </a:cubicBezTo>
                <a:cubicBezTo>
                  <a:pt x="516" y="1297"/>
                  <a:pt x="610" y="1242"/>
                  <a:pt x="683" y="1182"/>
                </a:cubicBezTo>
                <a:cubicBezTo>
                  <a:pt x="756" y="1122"/>
                  <a:pt x="833" y="1048"/>
                  <a:pt x="871" y="966"/>
                </a:cubicBezTo>
                <a:cubicBezTo>
                  <a:pt x="909" y="884"/>
                  <a:pt x="921" y="793"/>
                  <a:pt x="911" y="690"/>
                </a:cubicBezTo>
                <a:cubicBezTo>
                  <a:pt x="901" y="587"/>
                  <a:pt x="864" y="446"/>
                  <a:pt x="811" y="346"/>
                </a:cubicBezTo>
                <a:cubicBezTo>
                  <a:pt x="758" y="246"/>
                  <a:pt x="673" y="147"/>
                  <a:pt x="595" y="90"/>
                </a:cubicBezTo>
                <a:cubicBezTo>
                  <a:pt x="517" y="33"/>
                  <a:pt x="420" y="12"/>
                  <a:pt x="343" y="6"/>
                </a:cubicBezTo>
                <a:cubicBezTo>
                  <a:pt x="266" y="0"/>
                  <a:pt x="155" y="39"/>
                  <a:pt x="135" y="54"/>
                </a:cubicBezTo>
                <a:cubicBezTo>
                  <a:pt x="115" y="69"/>
                  <a:pt x="186" y="66"/>
                  <a:pt x="223" y="94"/>
                </a:cubicBezTo>
                <a:cubicBezTo>
                  <a:pt x="260" y="122"/>
                  <a:pt x="322" y="181"/>
                  <a:pt x="359" y="222"/>
                </a:cubicBezTo>
                <a:cubicBezTo>
                  <a:pt x="396" y="263"/>
                  <a:pt x="419" y="290"/>
                  <a:pt x="447" y="342"/>
                </a:cubicBezTo>
                <a:cubicBezTo>
                  <a:pt x="475" y="394"/>
                  <a:pt x="510" y="467"/>
                  <a:pt x="527" y="534"/>
                </a:cubicBezTo>
                <a:cubicBezTo>
                  <a:pt x="544" y="601"/>
                  <a:pt x="562" y="679"/>
                  <a:pt x="551" y="746"/>
                </a:cubicBezTo>
                <a:cubicBezTo>
                  <a:pt x="540" y="813"/>
                  <a:pt x="506" y="889"/>
                  <a:pt x="459" y="938"/>
                </a:cubicBezTo>
                <a:cubicBezTo>
                  <a:pt x="412" y="987"/>
                  <a:pt x="331" y="1024"/>
                  <a:pt x="267" y="1042"/>
                </a:cubicBezTo>
                <a:cubicBezTo>
                  <a:pt x="203" y="1060"/>
                  <a:pt x="117" y="1053"/>
                  <a:pt x="75" y="1046"/>
                </a:cubicBezTo>
                <a:cubicBezTo>
                  <a:pt x="33" y="1039"/>
                  <a:pt x="22" y="1011"/>
                  <a:pt x="11" y="1022"/>
                </a:cubicBezTo>
                <a:close/>
              </a:path>
            </a:pathLst>
          </a:custGeom>
          <a:solidFill>
            <a:srgbClr val="993366"/>
          </a:solidFill>
          <a:ln w="9525">
            <a:solidFill>
              <a:srgbClr val="800080"/>
            </a:solidFill>
            <a:round/>
            <a:headEnd/>
            <a:tailEnd/>
          </a:ln>
        </p:spPr>
        <p:txBody>
          <a:bodyPr/>
          <a:lstStyle/>
          <a:p>
            <a:endParaRPr lang="en-US"/>
          </a:p>
        </p:txBody>
      </p:sp>
      <p:sp>
        <p:nvSpPr>
          <p:cNvPr id="20490" name="Freeform 35"/>
          <p:cNvSpPr>
            <a:spLocks/>
          </p:cNvSpPr>
          <p:nvPr/>
        </p:nvSpPr>
        <p:spPr bwMode="auto">
          <a:xfrm>
            <a:off x="5756275" y="909638"/>
            <a:ext cx="1716088" cy="1957387"/>
          </a:xfrm>
          <a:custGeom>
            <a:avLst/>
            <a:gdLst>
              <a:gd name="T0" fmla="*/ 2147483647 w 1081"/>
              <a:gd name="T1" fmla="*/ 2147483647 h 1233"/>
              <a:gd name="T2" fmla="*/ 2147483647 w 1081"/>
              <a:gd name="T3" fmla="*/ 2147483647 h 1233"/>
              <a:gd name="T4" fmla="*/ 2147483647 w 1081"/>
              <a:gd name="T5" fmla="*/ 2147483647 h 1233"/>
              <a:gd name="T6" fmla="*/ 2147483647 w 1081"/>
              <a:gd name="T7" fmla="*/ 2147483647 h 1233"/>
              <a:gd name="T8" fmla="*/ 2147483647 w 1081"/>
              <a:gd name="T9" fmla="*/ 2147483647 h 1233"/>
              <a:gd name="T10" fmla="*/ 2147483647 w 1081"/>
              <a:gd name="T11" fmla="*/ 2147483647 h 1233"/>
              <a:gd name="T12" fmla="*/ 2147483647 w 1081"/>
              <a:gd name="T13" fmla="*/ 2147483647 h 1233"/>
              <a:gd name="T14" fmla="*/ 2147483647 w 1081"/>
              <a:gd name="T15" fmla="*/ 2147483647 h 1233"/>
              <a:gd name="T16" fmla="*/ 2147483647 w 1081"/>
              <a:gd name="T17" fmla="*/ 2147483647 h 1233"/>
              <a:gd name="T18" fmla="*/ 2147483647 w 1081"/>
              <a:gd name="T19" fmla="*/ 2147483647 h 1233"/>
              <a:gd name="T20" fmla="*/ 2147483647 w 1081"/>
              <a:gd name="T21" fmla="*/ 2147483647 h 1233"/>
              <a:gd name="T22" fmla="*/ 2147483647 w 1081"/>
              <a:gd name="T23" fmla="*/ 2147483647 h 1233"/>
              <a:gd name="T24" fmla="*/ 2147483647 w 1081"/>
              <a:gd name="T25" fmla="*/ 2147483647 h 1233"/>
              <a:gd name="T26" fmla="*/ 2147483647 w 1081"/>
              <a:gd name="T27" fmla="*/ 2147483647 h 1233"/>
              <a:gd name="T28" fmla="*/ 2147483647 w 1081"/>
              <a:gd name="T29" fmla="*/ 0 h 1233"/>
              <a:gd name="T30" fmla="*/ 2147483647 w 1081"/>
              <a:gd name="T31" fmla="*/ 2147483647 h 1233"/>
              <a:gd name="T32" fmla="*/ 2147483647 w 1081"/>
              <a:gd name="T33" fmla="*/ 2147483647 h 1233"/>
              <a:gd name="T34" fmla="*/ 2147483647 w 1081"/>
              <a:gd name="T35" fmla="*/ 2147483647 h 1233"/>
              <a:gd name="T36" fmla="*/ 2147483647 w 1081"/>
              <a:gd name="T37" fmla="*/ 2147483647 h 1233"/>
              <a:gd name="T38" fmla="*/ 2147483647 w 1081"/>
              <a:gd name="T39" fmla="*/ 2147483647 h 1233"/>
              <a:gd name="T40" fmla="*/ 2147483647 w 1081"/>
              <a:gd name="T41" fmla="*/ 2147483647 h 1233"/>
              <a:gd name="T42" fmla="*/ 2147483647 w 1081"/>
              <a:gd name="T43" fmla="*/ 2147483647 h 1233"/>
              <a:gd name="T44" fmla="*/ 2147483647 w 1081"/>
              <a:gd name="T45" fmla="*/ 2147483647 h 1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1"/>
              <a:gd name="T70" fmla="*/ 0 h 1233"/>
              <a:gd name="T71" fmla="*/ 1081 w 1081"/>
              <a:gd name="T72" fmla="*/ 1233 h 1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1" h="1233">
                <a:moveTo>
                  <a:pt x="938" y="907"/>
                </a:moveTo>
                <a:cubicBezTo>
                  <a:pt x="908" y="930"/>
                  <a:pt x="907" y="937"/>
                  <a:pt x="892" y="952"/>
                </a:cubicBezTo>
                <a:cubicBezTo>
                  <a:pt x="877" y="967"/>
                  <a:pt x="877" y="975"/>
                  <a:pt x="847" y="998"/>
                </a:cubicBezTo>
                <a:cubicBezTo>
                  <a:pt x="817" y="1021"/>
                  <a:pt x="764" y="1074"/>
                  <a:pt x="711" y="1089"/>
                </a:cubicBezTo>
                <a:cubicBezTo>
                  <a:pt x="658" y="1104"/>
                  <a:pt x="582" y="1097"/>
                  <a:pt x="529" y="1089"/>
                </a:cubicBezTo>
                <a:cubicBezTo>
                  <a:pt x="476" y="1081"/>
                  <a:pt x="446" y="1089"/>
                  <a:pt x="393" y="1043"/>
                </a:cubicBezTo>
                <a:cubicBezTo>
                  <a:pt x="340" y="997"/>
                  <a:pt x="250" y="914"/>
                  <a:pt x="212" y="816"/>
                </a:cubicBezTo>
                <a:cubicBezTo>
                  <a:pt x="174" y="718"/>
                  <a:pt x="143" y="551"/>
                  <a:pt x="166" y="453"/>
                </a:cubicBezTo>
                <a:cubicBezTo>
                  <a:pt x="189" y="355"/>
                  <a:pt x="250" y="265"/>
                  <a:pt x="348" y="227"/>
                </a:cubicBezTo>
                <a:cubicBezTo>
                  <a:pt x="446" y="189"/>
                  <a:pt x="658" y="212"/>
                  <a:pt x="756" y="227"/>
                </a:cubicBezTo>
                <a:cubicBezTo>
                  <a:pt x="854" y="242"/>
                  <a:pt x="893" y="294"/>
                  <a:pt x="938" y="317"/>
                </a:cubicBezTo>
                <a:cubicBezTo>
                  <a:pt x="983" y="340"/>
                  <a:pt x="1013" y="378"/>
                  <a:pt x="1028" y="363"/>
                </a:cubicBezTo>
                <a:cubicBezTo>
                  <a:pt x="1043" y="348"/>
                  <a:pt x="1066" y="272"/>
                  <a:pt x="1028" y="227"/>
                </a:cubicBezTo>
                <a:cubicBezTo>
                  <a:pt x="990" y="182"/>
                  <a:pt x="885" y="129"/>
                  <a:pt x="802" y="91"/>
                </a:cubicBezTo>
                <a:cubicBezTo>
                  <a:pt x="719" y="53"/>
                  <a:pt x="627" y="0"/>
                  <a:pt x="529" y="0"/>
                </a:cubicBezTo>
                <a:cubicBezTo>
                  <a:pt x="431" y="0"/>
                  <a:pt x="287" y="46"/>
                  <a:pt x="212" y="91"/>
                </a:cubicBezTo>
                <a:cubicBezTo>
                  <a:pt x="137" y="136"/>
                  <a:pt x="106" y="166"/>
                  <a:pt x="76" y="272"/>
                </a:cubicBezTo>
                <a:cubicBezTo>
                  <a:pt x="46" y="378"/>
                  <a:pt x="0" y="590"/>
                  <a:pt x="30" y="726"/>
                </a:cubicBezTo>
                <a:cubicBezTo>
                  <a:pt x="60" y="862"/>
                  <a:pt x="151" y="1006"/>
                  <a:pt x="257" y="1089"/>
                </a:cubicBezTo>
                <a:cubicBezTo>
                  <a:pt x="363" y="1172"/>
                  <a:pt x="544" y="1233"/>
                  <a:pt x="665" y="1225"/>
                </a:cubicBezTo>
                <a:cubicBezTo>
                  <a:pt x="786" y="1217"/>
                  <a:pt x="915" y="1111"/>
                  <a:pt x="983" y="1043"/>
                </a:cubicBezTo>
                <a:cubicBezTo>
                  <a:pt x="1051" y="975"/>
                  <a:pt x="1081" y="839"/>
                  <a:pt x="1074" y="816"/>
                </a:cubicBezTo>
                <a:cubicBezTo>
                  <a:pt x="1067" y="793"/>
                  <a:pt x="968" y="884"/>
                  <a:pt x="938" y="907"/>
                </a:cubicBezTo>
                <a:close/>
              </a:path>
            </a:pathLst>
          </a:custGeom>
          <a:solidFill>
            <a:srgbClr val="008000"/>
          </a:solidFill>
          <a:ln w="9525">
            <a:solidFill>
              <a:schemeClr val="tx1"/>
            </a:solidFill>
            <a:round/>
            <a:headEnd/>
            <a:tailEnd/>
          </a:ln>
        </p:spPr>
        <p:txBody>
          <a:bodyPr/>
          <a:lstStyle/>
          <a:p>
            <a:endParaRPr lang="en-US"/>
          </a:p>
        </p:txBody>
      </p:sp>
      <p:sp>
        <p:nvSpPr>
          <p:cNvPr id="20491" name="Line 2"/>
          <p:cNvSpPr>
            <a:spLocks noChangeShapeType="1"/>
          </p:cNvSpPr>
          <p:nvPr/>
        </p:nvSpPr>
        <p:spPr bwMode="auto">
          <a:xfrm flipV="1">
            <a:off x="7134225" y="2714625"/>
            <a:ext cx="114300" cy="66675"/>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Line 3"/>
          <p:cNvSpPr>
            <a:spLocks noChangeShapeType="1"/>
          </p:cNvSpPr>
          <p:nvPr/>
        </p:nvSpPr>
        <p:spPr bwMode="auto">
          <a:xfrm flipH="1" flipV="1">
            <a:off x="7362825" y="1571625"/>
            <a:ext cx="61913" cy="9525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Line 4"/>
          <p:cNvSpPr>
            <a:spLocks noChangeShapeType="1"/>
          </p:cNvSpPr>
          <p:nvPr/>
        </p:nvSpPr>
        <p:spPr bwMode="auto">
          <a:xfrm flipH="1">
            <a:off x="6238875" y="1400175"/>
            <a:ext cx="66675" cy="47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Line 5"/>
          <p:cNvSpPr>
            <a:spLocks noChangeShapeType="1"/>
          </p:cNvSpPr>
          <p:nvPr/>
        </p:nvSpPr>
        <p:spPr bwMode="auto">
          <a:xfrm>
            <a:off x="6048375" y="2524125"/>
            <a:ext cx="66675"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Freeform 6"/>
          <p:cNvSpPr>
            <a:spLocks/>
          </p:cNvSpPr>
          <p:nvPr/>
        </p:nvSpPr>
        <p:spPr bwMode="auto">
          <a:xfrm>
            <a:off x="4557713" y="608013"/>
            <a:ext cx="4364037" cy="2998787"/>
          </a:xfrm>
          <a:custGeom>
            <a:avLst/>
            <a:gdLst>
              <a:gd name="T0" fmla="*/ 2147483647 w 2749"/>
              <a:gd name="T1" fmla="*/ 2147483647 h 1889"/>
              <a:gd name="T2" fmla="*/ 2147483647 w 2749"/>
              <a:gd name="T3" fmla="*/ 2147483647 h 1889"/>
              <a:gd name="T4" fmla="*/ 2147483647 w 2749"/>
              <a:gd name="T5" fmla="*/ 2147483647 h 1889"/>
              <a:gd name="T6" fmla="*/ 2147483647 w 2749"/>
              <a:gd name="T7" fmla="*/ 2147483647 h 1889"/>
              <a:gd name="T8" fmla="*/ 2147483647 w 2749"/>
              <a:gd name="T9" fmla="*/ 2147483647 h 1889"/>
              <a:gd name="T10" fmla="*/ 2147483647 w 2749"/>
              <a:gd name="T11" fmla="*/ 2147483647 h 1889"/>
              <a:gd name="T12" fmla="*/ 2147483647 w 2749"/>
              <a:gd name="T13" fmla="*/ 2147483647 h 1889"/>
              <a:gd name="T14" fmla="*/ 2147483647 w 2749"/>
              <a:gd name="T15" fmla="*/ 2147483647 h 1889"/>
              <a:gd name="T16" fmla="*/ 2147483647 w 2749"/>
              <a:gd name="T17" fmla="*/ 2147483647 h 1889"/>
              <a:gd name="T18" fmla="*/ 2147483647 w 2749"/>
              <a:gd name="T19" fmla="*/ 2147483647 h 1889"/>
              <a:gd name="T20" fmla="*/ 2147483647 w 2749"/>
              <a:gd name="T21" fmla="*/ 2147483647 h 1889"/>
              <a:gd name="T22" fmla="*/ 2147483647 w 2749"/>
              <a:gd name="T23" fmla="*/ 2147483647 h 1889"/>
              <a:gd name="T24" fmla="*/ 2147483647 w 2749"/>
              <a:gd name="T25" fmla="*/ 2147483647 h 1889"/>
              <a:gd name="T26" fmla="*/ 2147483647 w 2749"/>
              <a:gd name="T27" fmla="*/ 2147483647 h 1889"/>
              <a:gd name="T28" fmla="*/ 2147483647 w 2749"/>
              <a:gd name="T29" fmla="*/ 2147483647 h 1889"/>
              <a:gd name="T30" fmla="*/ 2147483647 w 2749"/>
              <a:gd name="T31" fmla="*/ 2147483647 h 1889"/>
              <a:gd name="T32" fmla="*/ 2147483647 w 2749"/>
              <a:gd name="T33" fmla="*/ 2147483647 h 1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9"/>
              <a:gd name="T52" fmla="*/ 0 h 1889"/>
              <a:gd name="T53" fmla="*/ 2749 w 2749"/>
              <a:gd name="T54" fmla="*/ 1889 h 18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9" h="1889">
                <a:moveTo>
                  <a:pt x="1" y="1821"/>
                </a:moveTo>
                <a:cubicBezTo>
                  <a:pt x="0" y="1806"/>
                  <a:pt x="0" y="1791"/>
                  <a:pt x="5" y="1769"/>
                </a:cubicBezTo>
                <a:cubicBezTo>
                  <a:pt x="10" y="1747"/>
                  <a:pt x="19" y="1722"/>
                  <a:pt x="29" y="1689"/>
                </a:cubicBezTo>
                <a:cubicBezTo>
                  <a:pt x="39" y="1656"/>
                  <a:pt x="36" y="1657"/>
                  <a:pt x="65" y="1573"/>
                </a:cubicBezTo>
                <a:cubicBezTo>
                  <a:pt x="94" y="1489"/>
                  <a:pt x="143" y="1322"/>
                  <a:pt x="201" y="1185"/>
                </a:cubicBezTo>
                <a:cubicBezTo>
                  <a:pt x="259" y="1048"/>
                  <a:pt x="343" y="872"/>
                  <a:pt x="413" y="753"/>
                </a:cubicBezTo>
                <a:cubicBezTo>
                  <a:pt x="483" y="634"/>
                  <a:pt x="549" y="554"/>
                  <a:pt x="621" y="469"/>
                </a:cubicBezTo>
                <a:cubicBezTo>
                  <a:pt x="693" y="384"/>
                  <a:pt x="772" y="308"/>
                  <a:pt x="845" y="245"/>
                </a:cubicBezTo>
                <a:cubicBezTo>
                  <a:pt x="918" y="182"/>
                  <a:pt x="986" y="127"/>
                  <a:pt x="1057" y="89"/>
                </a:cubicBezTo>
                <a:cubicBezTo>
                  <a:pt x="1128" y="51"/>
                  <a:pt x="1206" y="31"/>
                  <a:pt x="1269" y="17"/>
                </a:cubicBezTo>
                <a:cubicBezTo>
                  <a:pt x="1332" y="3"/>
                  <a:pt x="1382" y="0"/>
                  <a:pt x="1437" y="5"/>
                </a:cubicBezTo>
                <a:cubicBezTo>
                  <a:pt x="1492" y="10"/>
                  <a:pt x="1537" y="18"/>
                  <a:pt x="1601" y="45"/>
                </a:cubicBezTo>
                <a:cubicBezTo>
                  <a:pt x="1665" y="72"/>
                  <a:pt x="1739" y="104"/>
                  <a:pt x="1821" y="165"/>
                </a:cubicBezTo>
                <a:cubicBezTo>
                  <a:pt x="1903" y="226"/>
                  <a:pt x="1996" y="295"/>
                  <a:pt x="2093" y="413"/>
                </a:cubicBezTo>
                <a:cubicBezTo>
                  <a:pt x="2190" y="531"/>
                  <a:pt x="2315" y="712"/>
                  <a:pt x="2401" y="873"/>
                </a:cubicBezTo>
                <a:cubicBezTo>
                  <a:pt x="2487" y="1034"/>
                  <a:pt x="2551" y="1212"/>
                  <a:pt x="2609" y="1381"/>
                </a:cubicBezTo>
                <a:cubicBezTo>
                  <a:pt x="2667" y="1550"/>
                  <a:pt x="2726" y="1806"/>
                  <a:pt x="2749" y="188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6" name="Freeform 7"/>
          <p:cNvSpPr>
            <a:spLocks/>
          </p:cNvSpPr>
          <p:nvPr/>
        </p:nvSpPr>
        <p:spPr bwMode="auto">
          <a:xfrm>
            <a:off x="6002338" y="944563"/>
            <a:ext cx="1130300" cy="908050"/>
          </a:xfrm>
          <a:custGeom>
            <a:avLst/>
            <a:gdLst>
              <a:gd name="T0" fmla="*/ 2147483647 w 712"/>
              <a:gd name="T1" fmla="*/ 2147483647 h 572"/>
              <a:gd name="T2" fmla="*/ 2147483647 w 712"/>
              <a:gd name="T3" fmla="*/ 2147483647 h 572"/>
              <a:gd name="T4" fmla="*/ 2147483647 w 712"/>
              <a:gd name="T5" fmla="*/ 2147483647 h 572"/>
              <a:gd name="T6" fmla="*/ 2147483647 w 712"/>
              <a:gd name="T7" fmla="*/ 2147483647 h 572"/>
              <a:gd name="T8" fmla="*/ 2147483647 w 712"/>
              <a:gd name="T9" fmla="*/ 2147483647 h 572"/>
              <a:gd name="T10" fmla="*/ 2147483647 w 712"/>
              <a:gd name="T11" fmla="*/ 2147483647 h 572"/>
              <a:gd name="T12" fmla="*/ 2147483647 w 712"/>
              <a:gd name="T13" fmla="*/ 2147483647 h 572"/>
              <a:gd name="T14" fmla="*/ 2147483647 w 712"/>
              <a:gd name="T15" fmla="*/ 2147483647 h 572"/>
              <a:gd name="T16" fmla="*/ 2147483647 w 712"/>
              <a:gd name="T17" fmla="*/ 2147483647 h 572"/>
              <a:gd name="T18" fmla="*/ 2147483647 w 712"/>
              <a:gd name="T19" fmla="*/ 2147483647 h 572"/>
              <a:gd name="T20" fmla="*/ 2147483647 w 712"/>
              <a:gd name="T21" fmla="*/ 2147483647 h 572"/>
              <a:gd name="T22" fmla="*/ 2147483647 w 712"/>
              <a:gd name="T23" fmla="*/ 2147483647 h 572"/>
              <a:gd name="T24" fmla="*/ 2147483647 w 712"/>
              <a:gd name="T25" fmla="*/ 2147483647 h 572"/>
              <a:gd name="T26" fmla="*/ 2147483647 w 712"/>
              <a:gd name="T27" fmla="*/ 2147483647 h 572"/>
              <a:gd name="T28" fmla="*/ 2147483647 w 712"/>
              <a:gd name="T29" fmla="*/ 2147483647 h 572"/>
              <a:gd name="T30" fmla="*/ 2147483647 w 712"/>
              <a:gd name="T31" fmla="*/ 2147483647 h 572"/>
              <a:gd name="T32" fmla="*/ 2147483647 w 712"/>
              <a:gd name="T33" fmla="*/ 2147483647 h 572"/>
              <a:gd name="T34" fmla="*/ 2147483647 w 712"/>
              <a:gd name="T35" fmla="*/ 2147483647 h 572"/>
              <a:gd name="T36" fmla="*/ 2147483647 w 712"/>
              <a:gd name="T37" fmla="*/ 2147483647 h 572"/>
              <a:gd name="T38" fmla="*/ 2147483647 w 712"/>
              <a:gd name="T39" fmla="*/ 2147483647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2"/>
              <a:gd name="T61" fmla="*/ 0 h 572"/>
              <a:gd name="T62" fmla="*/ 712 w 71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2" h="572">
                <a:moveTo>
                  <a:pt x="67" y="569"/>
                </a:moveTo>
                <a:cubicBezTo>
                  <a:pt x="77" y="566"/>
                  <a:pt x="92" y="510"/>
                  <a:pt x="111" y="481"/>
                </a:cubicBezTo>
                <a:cubicBezTo>
                  <a:pt x="130" y="452"/>
                  <a:pt x="141" y="411"/>
                  <a:pt x="179" y="393"/>
                </a:cubicBezTo>
                <a:cubicBezTo>
                  <a:pt x="217" y="375"/>
                  <a:pt x="294" y="375"/>
                  <a:pt x="343" y="373"/>
                </a:cubicBezTo>
                <a:cubicBezTo>
                  <a:pt x="392" y="371"/>
                  <a:pt x="429" y="378"/>
                  <a:pt x="475" y="381"/>
                </a:cubicBezTo>
                <a:cubicBezTo>
                  <a:pt x="521" y="384"/>
                  <a:pt x="586" y="390"/>
                  <a:pt x="619" y="389"/>
                </a:cubicBezTo>
                <a:cubicBezTo>
                  <a:pt x="652" y="388"/>
                  <a:pt x="661" y="386"/>
                  <a:pt x="675" y="377"/>
                </a:cubicBezTo>
                <a:cubicBezTo>
                  <a:pt x="689" y="368"/>
                  <a:pt x="712" y="358"/>
                  <a:pt x="703" y="333"/>
                </a:cubicBezTo>
                <a:cubicBezTo>
                  <a:pt x="694" y="308"/>
                  <a:pt x="646" y="259"/>
                  <a:pt x="619" y="229"/>
                </a:cubicBezTo>
                <a:cubicBezTo>
                  <a:pt x="592" y="199"/>
                  <a:pt x="574" y="178"/>
                  <a:pt x="539" y="153"/>
                </a:cubicBezTo>
                <a:cubicBezTo>
                  <a:pt x="504" y="128"/>
                  <a:pt x="455" y="100"/>
                  <a:pt x="411" y="77"/>
                </a:cubicBezTo>
                <a:cubicBezTo>
                  <a:pt x="367" y="54"/>
                  <a:pt x="319" y="26"/>
                  <a:pt x="275" y="13"/>
                </a:cubicBezTo>
                <a:cubicBezTo>
                  <a:pt x="231" y="0"/>
                  <a:pt x="176" y="0"/>
                  <a:pt x="147" y="1"/>
                </a:cubicBezTo>
                <a:cubicBezTo>
                  <a:pt x="118" y="2"/>
                  <a:pt x="116" y="2"/>
                  <a:pt x="99" y="17"/>
                </a:cubicBezTo>
                <a:cubicBezTo>
                  <a:pt x="82" y="32"/>
                  <a:pt x="63" y="56"/>
                  <a:pt x="47" y="89"/>
                </a:cubicBezTo>
                <a:cubicBezTo>
                  <a:pt x="31" y="122"/>
                  <a:pt x="6" y="192"/>
                  <a:pt x="3" y="217"/>
                </a:cubicBezTo>
                <a:cubicBezTo>
                  <a:pt x="0" y="242"/>
                  <a:pt x="25" y="216"/>
                  <a:pt x="31" y="241"/>
                </a:cubicBezTo>
                <a:cubicBezTo>
                  <a:pt x="37" y="266"/>
                  <a:pt x="36" y="322"/>
                  <a:pt x="39" y="365"/>
                </a:cubicBezTo>
                <a:cubicBezTo>
                  <a:pt x="42" y="408"/>
                  <a:pt x="47" y="468"/>
                  <a:pt x="51" y="501"/>
                </a:cubicBezTo>
                <a:cubicBezTo>
                  <a:pt x="55" y="534"/>
                  <a:pt x="57" y="572"/>
                  <a:pt x="67" y="569"/>
                </a:cubicBezTo>
                <a:close/>
              </a:path>
            </a:pathLst>
          </a:custGeom>
          <a:solidFill>
            <a:srgbClr val="FF0000"/>
          </a:solidFill>
          <a:ln w="9525">
            <a:solidFill>
              <a:srgbClr val="FF0000"/>
            </a:solidFill>
            <a:round/>
            <a:headEnd/>
            <a:tailEnd/>
          </a:ln>
        </p:spPr>
        <p:txBody>
          <a:bodyPr/>
          <a:lstStyle/>
          <a:p>
            <a:endParaRPr lang="en-US"/>
          </a:p>
        </p:txBody>
      </p:sp>
      <p:sp>
        <p:nvSpPr>
          <p:cNvPr id="20497" name="Oval 8"/>
          <p:cNvSpPr>
            <a:spLocks noChangeArrowheads="1"/>
          </p:cNvSpPr>
          <p:nvPr/>
        </p:nvSpPr>
        <p:spPr bwMode="auto">
          <a:xfrm>
            <a:off x="6540500" y="1892300"/>
            <a:ext cx="374650" cy="374650"/>
          </a:xfrm>
          <a:prstGeom prst="ellipse">
            <a:avLst/>
          </a:prstGeom>
          <a:solidFill>
            <a:schemeClr val="tx1"/>
          </a:solidFill>
          <a:ln w="9525">
            <a:solidFill>
              <a:schemeClr val="tx1"/>
            </a:solidFill>
            <a:round/>
            <a:headEnd/>
            <a:tailEnd/>
          </a:ln>
        </p:spPr>
        <p:txBody>
          <a:bodyPr wrap="none" anchor="ctr"/>
          <a:lstStyle/>
          <a:p>
            <a:endParaRPr lang="en-US">
              <a:latin typeface="Calibri" charset="0"/>
            </a:endParaRPr>
          </a:p>
        </p:txBody>
      </p:sp>
      <p:sp>
        <p:nvSpPr>
          <p:cNvPr id="20498" name="Rectangle 9"/>
          <p:cNvSpPr>
            <a:spLocks noChangeArrowheads="1"/>
          </p:cNvSpPr>
          <p:nvPr/>
        </p:nvSpPr>
        <p:spPr bwMode="auto">
          <a:xfrm>
            <a:off x="5143500" y="2362200"/>
            <a:ext cx="876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EMIC </a:t>
            </a:r>
          </a:p>
          <a:p>
            <a:pPr algn="ctr" eaLnBrk="0" hangingPunct="0"/>
            <a:r>
              <a:rPr lang="en-GB" sz="1600"/>
              <a:t>waves</a:t>
            </a:r>
          </a:p>
        </p:txBody>
      </p:sp>
      <p:sp>
        <p:nvSpPr>
          <p:cNvPr id="20499" name="Rectangle 10"/>
          <p:cNvSpPr>
            <a:spLocks noChangeArrowheads="1"/>
          </p:cNvSpPr>
          <p:nvPr/>
        </p:nvSpPr>
        <p:spPr bwMode="auto">
          <a:xfrm>
            <a:off x="4330700" y="254000"/>
            <a:ext cx="1574800" cy="46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plasmaspheric</a:t>
            </a:r>
          </a:p>
          <a:p>
            <a:pPr algn="ctr" eaLnBrk="0" hangingPunct="0"/>
            <a:r>
              <a:rPr lang="en-GB" sz="1600"/>
              <a:t>hiss</a:t>
            </a:r>
          </a:p>
        </p:txBody>
      </p:sp>
      <p:sp>
        <p:nvSpPr>
          <p:cNvPr id="20500" name="Line 11"/>
          <p:cNvSpPr>
            <a:spLocks noChangeShapeType="1"/>
          </p:cNvSpPr>
          <p:nvPr/>
        </p:nvSpPr>
        <p:spPr bwMode="auto">
          <a:xfrm>
            <a:off x="5562600" y="698500"/>
            <a:ext cx="76200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Freeform 16"/>
          <p:cNvSpPr>
            <a:spLocks/>
          </p:cNvSpPr>
          <p:nvPr/>
        </p:nvSpPr>
        <p:spPr bwMode="auto">
          <a:xfrm>
            <a:off x="5938838" y="882650"/>
            <a:ext cx="1371600" cy="1774825"/>
          </a:xfrm>
          <a:custGeom>
            <a:avLst/>
            <a:gdLst>
              <a:gd name="T0" fmla="*/ 2147483647 w 864"/>
              <a:gd name="T1" fmla="*/ 2147483647 h 1118"/>
              <a:gd name="T2" fmla="*/ 2147483647 w 864"/>
              <a:gd name="T3" fmla="*/ 2147483647 h 1118"/>
              <a:gd name="T4" fmla="*/ 2147483647 w 864"/>
              <a:gd name="T5" fmla="*/ 2147483647 h 1118"/>
              <a:gd name="T6" fmla="*/ 2147483647 w 864"/>
              <a:gd name="T7" fmla="*/ 2147483647 h 1118"/>
              <a:gd name="T8" fmla="*/ 2147483647 w 864"/>
              <a:gd name="T9" fmla="*/ 2147483647 h 1118"/>
              <a:gd name="T10" fmla="*/ 2147483647 w 864"/>
              <a:gd name="T11" fmla="*/ 2147483647 h 1118"/>
              <a:gd name="T12" fmla="*/ 2147483647 w 864"/>
              <a:gd name="T13" fmla="*/ 2147483647 h 1118"/>
              <a:gd name="T14" fmla="*/ 2147483647 w 864"/>
              <a:gd name="T15" fmla="*/ 2147483647 h 1118"/>
              <a:gd name="T16" fmla="*/ 2147483647 w 864"/>
              <a:gd name="T17" fmla="*/ 2147483647 h 1118"/>
              <a:gd name="T18" fmla="*/ 2147483647 w 864"/>
              <a:gd name="T19" fmla="*/ 2147483647 h 1118"/>
              <a:gd name="T20" fmla="*/ 2147483647 w 864"/>
              <a:gd name="T21" fmla="*/ 2147483647 h 1118"/>
              <a:gd name="T22" fmla="*/ 2147483647 w 864"/>
              <a:gd name="T23" fmla="*/ 2147483647 h 1118"/>
              <a:gd name="T24" fmla="*/ 2147483647 w 864"/>
              <a:gd name="T25" fmla="*/ 2147483647 h 1118"/>
              <a:gd name="T26" fmla="*/ 2147483647 w 864"/>
              <a:gd name="T27" fmla="*/ 2147483647 h 1118"/>
              <a:gd name="T28" fmla="*/ 2147483647 w 864"/>
              <a:gd name="T29" fmla="*/ 2147483647 h 1118"/>
              <a:gd name="T30" fmla="*/ 2147483647 w 864"/>
              <a:gd name="T31" fmla="*/ 2147483647 h 1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4"/>
              <a:gd name="T49" fmla="*/ 0 h 1118"/>
              <a:gd name="T50" fmla="*/ 864 w 864"/>
              <a:gd name="T51" fmla="*/ 1118 h 1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4" h="1118">
                <a:moveTo>
                  <a:pt x="393" y="1103"/>
                </a:moveTo>
                <a:cubicBezTo>
                  <a:pt x="435" y="1116"/>
                  <a:pt x="463" y="1118"/>
                  <a:pt x="504" y="1115"/>
                </a:cubicBezTo>
                <a:cubicBezTo>
                  <a:pt x="545" y="1112"/>
                  <a:pt x="600" y="1100"/>
                  <a:pt x="642" y="1082"/>
                </a:cubicBezTo>
                <a:cubicBezTo>
                  <a:pt x="684" y="1064"/>
                  <a:pt x="727" y="1038"/>
                  <a:pt x="759" y="1007"/>
                </a:cubicBezTo>
                <a:cubicBezTo>
                  <a:pt x="791" y="976"/>
                  <a:pt x="819" y="932"/>
                  <a:pt x="837" y="893"/>
                </a:cubicBezTo>
                <a:cubicBezTo>
                  <a:pt x="855" y="854"/>
                  <a:pt x="864" y="825"/>
                  <a:pt x="864" y="776"/>
                </a:cubicBezTo>
                <a:cubicBezTo>
                  <a:pt x="864" y="727"/>
                  <a:pt x="857" y="663"/>
                  <a:pt x="837" y="596"/>
                </a:cubicBezTo>
                <a:cubicBezTo>
                  <a:pt x="817" y="529"/>
                  <a:pt x="782" y="441"/>
                  <a:pt x="741" y="374"/>
                </a:cubicBezTo>
                <a:cubicBezTo>
                  <a:pt x="700" y="307"/>
                  <a:pt x="653" y="245"/>
                  <a:pt x="591" y="194"/>
                </a:cubicBezTo>
                <a:cubicBezTo>
                  <a:pt x="529" y="143"/>
                  <a:pt x="439" y="92"/>
                  <a:pt x="366" y="65"/>
                </a:cubicBezTo>
                <a:cubicBezTo>
                  <a:pt x="293" y="38"/>
                  <a:pt x="208" y="0"/>
                  <a:pt x="153" y="32"/>
                </a:cubicBezTo>
                <a:cubicBezTo>
                  <a:pt x="98" y="64"/>
                  <a:pt x="59" y="169"/>
                  <a:pt x="36" y="257"/>
                </a:cubicBezTo>
                <a:cubicBezTo>
                  <a:pt x="13" y="345"/>
                  <a:pt x="0" y="462"/>
                  <a:pt x="12" y="560"/>
                </a:cubicBezTo>
                <a:cubicBezTo>
                  <a:pt x="24" y="658"/>
                  <a:pt x="68" y="766"/>
                  <a:pt x="108" y="845"/>
                </a:cubicBezTo>
                <a:cubicBezTo>
                  <a:pt x="148" y="924"/>
                  <a:pt x="205" y="988"/>
                  <a:pt x="252" y="1034"/>
                </a:cubicBezTo>
                <a:cubicBezTo>
                  <a:pt x="299" y="1080"/>
                  <a:pt x="351" y="1090"/>
                  <a:pt x="393" y="1103"/>
                </a:cubicBezTo>
                <a:close/>
              </a:path>
            </a:pathLst>
          </a:custGeom>
          <a:noFill/>
          <a:ln w="12700">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Freeform 17"/>
          <p:cNvSpPr>
            <a:spLocks/>
          </p:cNvSpPr>
          <p:nvPr/>
        </p:nvSpPr>
        <p:spPr bwMode="auto">
          <a:xfrm>
            <a:off x="6205538" y="922338"/>
            <a:ext cx="179387" cy="38100"/>
          </a:xfrm>
          <a:custGeom>
            <a:avLst/>
            <a:gdLst>
              <a:gd name="T0" fmla="*/ 2147483647 w 113"/>
              <a:gd name="T1" fmla="*/ 2147483647 h 24"/>
              <a:gd name="T2" fmla="*/ 2147483647 w 113"/>
              <a:gd name="T3" fmla="*/ 2147483647 h 24"/>
              <a:gd name="T4" fmla="*/ 2147483647 w 113"/>
              <a:gd name="T5" fmla="*/ 2147483647 h 24"/>
              <a:gd name="T6" fmla="*/ 0 w 113"/>
              <a:gd name="T7" fmla="*/ 2147483647 h 24"/>
              <a:gd name="T8" fmla="*/ 2147483647 w 113"/>
              <a:gd name="T9" fmla="*/ 2147483647 h 24"/>
              <a:gd name="T10" fmla="*/ 2147483647 w 113"/>
              <a:gd name="T11" fmla="*/ 2147483647 h 24"/>
              <a:gd name="T12" fmla="*/ 2147483647 w 113"/>
              <a:gd name="T13" fmla="*/ 2147483647 h 24"/>
              <a:gd name="T14" fmla="*/ 2147483647 w 113"/>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24"/>
              <a:gd name="T26" fmla="*/ 113 w 113"/>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24">
                <a:moveTo>
                  <a:pt x="108" y="19"/>
                </a:moveTo>
                <a:cubicBezTo>
                  <a:pt x="103" y="16"/>
                  <a:pt x="64" y="7"/>
                  <a:pt x="51" y="4"/>
                </a:cubicBezTo>
                <a:cubicBezTo>
                  <a:pt x="38" y="1"/>
                  <a:pt x="35" y="0"/>
                  <a:pt x="27" y="1"/>
                </a:cubicBezTo>
                <a:cubicBezTo>
                  <a:pt x="19" y="2"/>
                  <a:pt x="0" y="7"/>
                  <a:pt x="0" y="10"/>
                </a:cubicBezTo>
                <a:cubicBezTo>
                  <a:pt x="0" y="13"/>
                  <a:pt x="17" y="20"/>
                  <a:pt x="27" y="22"/>
                </a:cubicBezTo>
                <a:cubicBezTo>
                  <a:pt x="37" y="24"/>
                  <a:pt x="51" y="22"/>
                  <a:pt x="60" y="22"/>
                </a:cubicBezTo>
                <a:cubicBezTo>
                  <a:pt x="69" y="22"/>
                  <a:pt x="75" y="23"/>
                  <a:pt x="81" y="22"/>
                </a:cubicBezTo>
                <a:cubicBezTo>
                  <a:pt x="87" y="21"/>
                  <a:pt x="113" y="22"/>
                  <a:pt x="108" y="19"/>
                </a:cubicBezTo>
                <a:close/>
              </a:path>
            </a:pathLst>
          </a:custGeom>
          <a:solidFill>
            <a:srgbClr val="FF0000"/>
          </a:solidFill>
          <a:ln w="9525">
            <a:solidFill>
              <a:srgbClr val="FF0000"/>
            </a:solidFill>
            <a:round/>
            <a:headEnd/>
            <a:tailEnd/>
          </a:ln>
        </p:spPr>
        <p:txBody>
          <a:bodyPr/>
          <a:lstStyle/>
          <a:p>
            <a:endParaRPr lang="en-US"/>
          </a:p>
        </p:txBody>
      </p:sp>
      <p:sp>
        <p:nvSpPr>
          <p:cNvPr id="20503" name="Rectangle 21"/>
          <p:cNvSpPr>
            <a:spLocks noChangeArrowheads="1"/>
          </p:cNvSpPr>
          <p:nvPr/>
        </p:nvSpPr>
        <p:spPr bwMode="auto">
          <a:xfrm>
            <a:off x="6502400" y="1752600"/>
            <a:ext cx="444500" cy="317500"/>
          </a:xfrm>
          <a:prstGeom prst="rect">
            <a:avLst/>
          </a:prstGeom>
          <a:solidFill>
            <a:srgbClr val="FFFFFF">
              <a:alpha val="83920"/>
            </a:srgbClr>
          </a:solidFill>
          <a:ln w="12700">
            <a:solidFill>
              <a:schemeClr val="bg1">
                <a:alpha val="50980"/>
              </a:schemeClr>
            </a:solidFill>
            <a:miter lim="800000"/>
            <a:headEnd/>
            <a:tailEnd/>
          </a:ln>
        </p:spPr>
        <p:txBody>
          <a:bodyPr wrap="none" anchor="ctr"/>
          <a:lstStyle/>
          <a:p>
            <a:endParaRPr lang="en-US">
              <a:latin typeface="Calibri" charset="0"/>
            </a:endParaRPr>
          </a:p>
        </p:txBody>
      </p:sp>
      <p:sp>
        <p:nvSpPr>
          <p:cNvPr id="20504" name="Oval 22"/>
          <p:cNvSpPr>
            <a:spLocks noChangeArrowheads="1"/>
          </p:cNvSpPr>
          <p:nvPr/>
        </p:nvSpPr>
        <p:spPr bwMode="auto">
          <a:xfrm>
            <a:off x="6540500" y="1892300"/>
            <a:ext cx="374650" cy="37782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0505" name="Rectangle 23"/>
          <p:cNvSpPr>
            <a:spLocks noChangeArrowheads="1"/>
          </p:cNvSpPr>
          <p:nvPr/>
        </p:nvSpPr>
        <p:spPr bwMode="auto">
          <a:xfrm>
            <a:off x="4781550" y="828675"/>
            <a:ext cx="61912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Sun</a:t>
            </a:r>
          </a:p>
        </p:txBody>
      </p:sp>
      <p:sp>
        <p:nvSpPr>
          <p:cNvPr id="20506" name="Line 24"/>
          <p:cNvSpPr>
            <a:spLocks noChangeShapeType="1"/>
          </p:cNvSpPr>
          <p:nvPr/>
        </p:nvSpPr>
        <p:spPr bwMode="auto">
          <a:xfrm flipV="1">
            <a:off x="5095875" y="11430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7" name="Freeform 25"/>
          <p:cNvSpPr>
            <a:spLocks/>
          </p:cNvSpPr>
          <p:nvPr/>
        </p:nvSpPr>
        <p:spPr bwMode="auto">
          <a:xfrm>
            <a:off x="5964238" y="1177925"/>
            <a:ext cx="188912" cy="798513"/>
          </a:xfrm>
          <a:custGeom>
            <a:avLst/>
            <a:gdLst>
              <a:gd name="T0" fmla="*/ 2147483647 w 119"/>
              <a:gd name="T1" fmla="*/ 2147483647 h 503"/>
              <a:gd name="T2" fmla="*/ 2147483647 w 119"/>
              <a:gd name="T3" fmla="*/ 2147483647 h 503"/>
              <a:gd name="T4" fmla="*/ 2147483647 w 119"/>
              <a:gd name="T5" fmla="*/ 2147483647 h 503"/>
              <a:gd name="T6" fmla="*/ 2147483647 w 119"/>
              <a:gd name="T7" fmla="*/ 2147483647 h 503"/>
              <a:gd name="T8" fmla="*/ 2147483647 w 119"/>
              <a:gd name="T9" fmla="*/ 2147483647 h 503"/>
              <a:gd name="T10" fmla="*/ 2147483647 w 119"/>
              <a:gd name="T11" fmla="*/ 2147483647 h 503"/>
              <a:gd name="T12" fmla="*/ 2147483647 w 119"/>
              <a:gd name="T13" fmla="*/ 2147483647 h 503"/>
              <a:gd name="T14" fmla="*/ 2147483647 w 119"/>
              <a:gd name="T15" fmla="*/ 2147483647 h 503"/>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503"/>
              <a:gd name="T26" fmla="*/ 119 w 119"/>
              <a:gd name="T27" fmla="*/ 503 h 5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503">
                <a:moveTo>
                  <a:pt x="29" y="68"/>
                </a:moveTo>
                <a:cubicBezTo>
                  <a:pt x="16" y="87"/>
                  <a:pt x="12" y="133"/>
                  <a:pt x="8" y="170"/>
                </a:cubicBezTo>
                <a:cubicBezTo>
                  <a:pt x="4" y="207"/>
                  <a:pt x="3" y="258"/>
                  <a:pt x="2" y="290"/>
                </a:cubicBezTo>
                <a:cubicBezTo>
                  <a:pt x="1" y="322"/>
                  <a:pt x="0" y="328"/>
                  <a:pt x="5" y="362"/>
                </a:cubicBezTo>
                <a:cubicBezTo>
                  <a:pt x="10" y="396"/>
                  <a:pt x="15" y="491"/>
                  <a:pt x="32" y="497"/>
                </a:cubicBezTo>
                <a:cubicBezTo>
                  <a:pt x="49" y="503"/>
                  <a:pt x="101" y="474"/>
                  <a:pt x="110" y="401"/>
                </a:cubicBezTo>
                <a:cubicBezTo>
                  <a:pt x="119" y="328"/>
                  <a:pt x="102" y="112"/>
                  <a:pt x="89" y="56"/>
                </a:cubicBezTo>
                <a:cubicBezTo>
                  <a:pt x="76" y="0"/>
                  <a:pt x="42" y="49"/>
                  <a:pt x="29" y="68"/>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8" name="Freeform 26"/>
          <p:cNvSpPr>
            <a:spLocks/>
          </p:cNvSpPr>
          <p:nvPr/>
        </p:nvSpPr>
        <p:spPr bwMode="auto">
          <a:xfrm>
            <a:off x="5949950" y="1277938"/>
            <a:ext cx="611188" cy="1357312"/>
          </a:xfrm>
          <a:custGeom>
            <a:avLst/>
            <a:gdLst>
              <a:gd name="T0" fmla="*/ 2147483647 w 385"/>
              <a:gd name="T1" fmla="*/ 2147483647 h 855"/>
              <a:gd name="T2" fmla="*/ 2147483647 w 385"/>
              <a:gd name="T3" fmla="*/ 2147483647 h 855"/>
              <a:gd name="T4" fmla="*/ 2147483647 w 385"/>
              <a:gd name="T5" fmla="*/ 2147483647 h 855"/>
              <a:gd name="T6" fmla="*/ 2147483647 w 385"/>
              <a:gd name="T7" fmla="*/ 2147483647 h 855"/>
              <a:gd name="T8" fmla="*/ 2147483647 w 385"/>
              <a:gd name="T9" fmla="*/ 2147483647 h 855"/>
              <a:gd name="T10" fmla="*/ 2147483647 w 385"/>
              <a:gd name="T11" fmla="*/ 2147483647 h 855"/>
              <a:gd name="T12" fmla="*/ 2147483647 w 385"/>
              <a:gd name="T13" fmla="*/ 2147483647 h 855"/>
              <a:gd name="T14" fmla="*/ 2147483647 w 385"/>
              <a:gd name="T15" fmla="*/ 2147483647 h 855"/>
              <a:gd name="T16" fmla="*/ 2147483647 w 385"/>
              <a:gd name="T17" fmla="*/ 2147483647 h 855"/>
              <a:gd name="T18" fmla="*/ 2147483647 w 385"/>
              <a:gd name="T19" fmla="*/ 2147483647 h 855"/>
              <a:gd name="T20" fmla="*/ 2147483647 w 385"/>
              <a:gd name="T21" fmla="*/ 2147483647 h 855"/>
              <a:gd name="T22" fmla="*/ 2147483647 w 385"/>
              <a:gd name="T23" fmla="*/ 2147483647 h 855"/>
              <a:gd name="T24" fmla="*/ 2147483647 w 385"/>
              <a:gd name="T25" fmla="*/ 2147483647 h 855"/>
              <a:gd name="T26" fmla="*/ 2147483647 w 385"/>
              <a:gd name="T27" fmla="*/ 2147483647 h 855"/>
              <a:gd name="T28" fmla="*/ 2147483647 w 385"/>
              <a:gd name="T29" fmla="*/ 2147483647 h 855"/>
              <a:gd name="T30" fmla="*/ 2147483647 w 385"/>
              <a:gd name="T31" fmla="*/ 2147483647 h 855"/>
              <a:gd name="T32" fmla="*/ 2147483647 w 385"/>
              <a:gd name="T33" fmla="*/ 2147483647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5"/>
              <a:gd name="T52" fmla="*/ 0 h 855"/>
              <a:gd name="T53" fmla="*/ 385 w 385"/>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5" h="855">
                <a:moveTo>
                  <a:pt x="32" y="7"/>
                </a:moveTo>
                <a:cubicBezTo>
                  <a:pt x="41" y="0"/>
                  <a:pt x="62" y="15"/>
                  <a:pt x="68" y="39"/>
                </a:cubicBezTo>
                <a:cubicBezTo>
                  <a:pt x="74" y="63"/>
                  <a:pt x="67" y="113"/>
                  <a:pt x="68" y="151"/>
                </a:cubicBezTo>
                <a:cubicBezTo>
                  <a:pt x="69" y="189"/>
                  <a:pt x="71" y="231"/>
                  <a:pt x="76" y="267"/>
                </a:cubicBezTo>
                <a:cubicBezTo>
                  <a:pt x="81" y="303"/>
                  <a:pt x="87" y="322"/>
                  <a:pt x="100" y="367"/>
                </a:cubicBezTo>
                <a:cubicBezTo>
                  <a:pt x="113" y="412"/>
                  <a:pt x="127" y="488"/>
                  <a:pt x="152" y="539"/>
                </a:cubicBezTo>
                <a:cubicBezTo>
                  <a:pt x="177" y="590"/>
                  <a:pt x="219" y="632"/>
                  <a:pt x="248" y="671"/>
                </a:cubicBezTo>
                <a:cubicBezTo>
                  <a:pt x="277" y="710"/>
                  <a:pt x="307" y="744"/>
                  <a:pt x="328" y="771"/>
                </a:cubicBezTo>
                <a:cubicBezTo>
                  <a:pt x="349" y="798"/>
                  <a:pt x="368" y="817"/>
                  <a:pt x="376" y="831"/>
                </a:cubicBezTo>
                <a:cubicBezTo>
                  <a:pt x="384" y="845"/>
                  <a:pt x="385" y="855"/>
                  <a:pt x="376" y="855"/>
                </a:cubicBezTo>
                <a:cubicBezTo>
                  <a:pt x="367" y="855"/>
                  <a:pt x="343" y="844"/>
                  <a:pt x="320" y="831"/>
                </a:cubicBezTo>
                <a:cubicBezTo>
                  <a:pt x="297" y="818"/>
                  <a:pt x="271" y="807"/>
                  <a:pt x="240" y="775"/>
                </a:cubicBezTo>
                <a:cubicBezTo>
                  <a:pt x="209" y="743"/>
                  <a:pt x="161" y="686"/>
                  <a:pt x="132" y="639"/>
                </a:cubicBezTo>
                <a:cubicBezTo>
                  <a:pt x="103" y="592"/>
                  <a:pt x="85" y="550"/>
                  <a:pt x="64" y="495"/>
                </a:cubicBezTo>
                <a:cubicBezTo>
                  <a:pt x="43" y="440"/>
                  <a:pt x="16" y="376"/>
                  <a:pt x="8" y="307"/>
                </a:cubicBezTo>
                <a:cubicBezTo>
                  <a:pt x="0" y="238"/>
                  <a:pt x="11" y="128"/>
                  <a:pt x="16" y="79"/>
                </a:cubicBezTo>
                <a:cubicBezTo>
                  <a:pt x="21" y="30"/>
                  <a:pt x="23" y="14"/>
                  <a:pt x="32" y="7"/>
                </a:cubicBezTo>
                <a:close/>
              </a:path>
            </a:pathLst>
          </a:custGeom>
          <a:solidFill>
            <a:srgbClr val="0000FF"/>
          </a:solidFill>
          <a:ln w="9525">
            <a:solidFill>
              <a:schemeClr val="tx1"/>
            </a:solidFill>
            <a:round/>
            <a:headEnd/>
            <a:tailEnd/>
          </a:ln>
        </p:spPr>
        <p:txBody>
          <a:bodyPr/>
          <a:lstStyle/>
          <a:p>
            <a:endParaRPr lang="en-US"/>
          </a:p>
        </p:txBody>
      </p:sp>
      <p:sp>
        <p:nvSpPr>
          <p:cNvPr id="20509" name="Line 27"/>
          <p:cNvSpPr>
            <a:spLocks noChangeShapeType="1"/>
          </p:cNvSpPr>
          <p:nvPr/>
        </p:nvSpPr>
        <p:spPr bwMode="auto">
          <a:xfrm flipV="1">
            <a:off x="5727700" y="2070100"/>
            <a:ext cx="3937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0" name="Rectangle 31"/>
          <p:cNvSpPr>
            <a:spLocks noChangeArrowheads="1"/>
          </p:cNvSpPr>
          <p:nvPr/>
        </p:nvSpPr>
        <p:spPr bwMode="auto">
          <a:xfrm>
            <a:off x="7543800" y="3048000"/>
            <a:ext cx="1193800"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Chorus</a:t>
            </a:r>
          </a:p>
        </p:txBody>
      </p:sp>
      <p:sp>
        <p:nvSpPr>
          <p:cNvPr id="20511" name="Line 32"/>
          <p:cNvSpPr>
            <a:spLocks noChangeShapeType="1"/>
          </p:cNvSpPr>
          <p:nvPr/>
        </p:nvSpPr>
        <p:spPr bwMode="auto">
          <a:xfrm flipH="1" flipV="1">
            <a:off x="7604125" y="2493963"/>
            <a:ext cx="396875" cy="630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2" name="Oval 33"/>
          <p:cNvSpPr>
            <a:spLocks noChangeArrowheads="1"/>
          </p:cNvSpPr>
          <p:nvPr/>
        </p:nvSpPr>
        <p:spPr bwMode="auto">
          <a:xfrm>
            <a:off x="5915025" y="1295400"/>
            <a:ext cx="1638300" cy="160020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0513" name="Rectangle 36"/>
          <p:cNvSpPr>
            <a:spLocks noChangeArrowheads="1"/>
          </p:cNvSpPr>
          <p:nvPr/>
        </p:nvSpPr>
        <p:spPr bwMode="auto">
          <a:xfrm>
            <a:off x="4795838" y="3357563"/>
            <a:ext cx="158432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magnetosonic</a:t>
            </a:r>
          </a:p>
          <a:p>
            <a:pPr algn="ctr" eaLnBrk="0" hangingPunct="0"/>
            <a:r>
              <a:rPr lang="en-GB" sz="1600"/>
              <a:t>waves </a:t>
            </a:r>
          </a:p>
        </p:txBody>
      </p:sp>
      <p:sp>
        <p:nvSpPr>
          <p:cNvPr id="20514" name="Line 37"/>
          <p:cNvSpPr>
            <a:spLocks noChangeShapeType="1"/>
          </p:cNvSpPr>
          <p:nvPr/>
        </p:nvSpPr>
        <p:spPr bwMode="auto">
          <a:xfrm flipV="1">
            <a:off x="5516563" y="2638425"/>
            <a:ext cx="792162" cy="660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5" name="Rectangle 19"/>
          <p:cNvSpPr>
            <a:spLocks noChangeArrowheads="1"/>
          </p:cNvSpPr>
          <p:nvPr/>
        </p:nvSpPr>
        <p:spPr bwMode="auto">
          <a:xfrm>
            <a:off x="5411788" y="3810000"/>
            <a:ext cx="3198812"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Meredith et al. 2008 GEM tutorial</a:t>
            </a:r>
          </a:p>
        </p:txBody>
      </p:sp>
      <p:cxnSp>
        <p:nvCxnSpPr>
          <p:cNvPr id="112" name="Curved Connector 111"/>
          <p:cNvCxnSpPr/>
          <p:nvPr/>
        </p:nvCxnSpPr>
        <p:spPr>
          <a:xfrm rot="16200000" flipH="1">
            <a:off x="8191500" y="27813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3" name="Curved Connector 112"/>
          <p:cNvCxnSpPr/>
          <p:nvPr/>
        </p:nvCxnSpPr>
        <p:spPr>
          <a:xfrm rot="16200000" flipH="1">
            <a:off x="7962900" y="1816100"/>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14" name="Curved Connector 113"/>
          <p:cNvCxnSpPr/>
          <p:nvPr/>
        </p:nvCxnSpPr>
        <p:spPr>
          <a:xfrm rot="16200000" flipH="1">
            <a:off x="7886700" y="15621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8343900" y="25527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6" name="Curved Connector 115"/>
          <p:cNvCxnSpPr/>
          <p:nvPr/>
        </p:nvCxnSpPr>
        <p:spPr>
          <a:xfrm rot="16200000" flipH="1">
            <a:off x="8039100" y="2705100"/>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4820000" flipH="1">
            <a:off x="7291388" y="8874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980000" flipH="1">
            <a:off x="7138988" y="3173413"/>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980000" flipH="1">
            <a:off x="6729413" y="32496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3" name="Curved Connector 132"/>
          <p:cNvCxnSpPr/>
          <p:nvPr/>
        </p:nvCxnSpPr>
        <p:spPr>
          <a:xfrm rot="1980000" flipH="1">
            <a:off x="6500813" y="6588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4" name="Curved Connector 133"/>
          <p:cNvCxnSpPr/>
          <p:nvPr/>
        </p:nvCxnSpPr>
        <p:spPr>
          <a:xfrm rot="1980000" flipH="1">
            <a:off x="6881813" y="811213"/>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cxnSp>
        <p:nvCxnSpPr>
          <p:cNvPr id="135" name="Curved Connector 134"/>
          <p:cNvCxnSpPr/>
          <p:nvPr/>
        </p:nvCxnSpPr>
        <p:spPr>
          <a:xfrm rot="1980000" flipH="1">
            <a:off x="7291388" y="3249613"/>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36" name="Curved Connector 135"/>
          <p:cNvCxnSpPr/>
          <p:nvPr/>
        </p:nvCxnSpPr>
        <p:spPr>
          <a:xfrm rot="1980000" flipH="1">
            <a:off x="6881813" y="33258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sp>
        <p:nvSpPr>
          <p:cNvPr id="20528" name="Rectangle 31"/>
          <p:cNvSpPr>
            <a:spLocks noChangeArrowheads="1"/>
          </p:cNvSpPr>
          <p:nvPr/>
        </p:nvSpPr>
        <p:spPr bwMode="auto">
          <a:xfrm>
            <a:off x="7924800" y="2079625"/>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ULF</a:t>
            </a:r>
          </a:p>
        </p:txBody>
      </p:sp>
      <p:sp>
        <p:nvSpPr>
          <p:cNvPr id="2" name="Title 1"/>
          <p:cNvSpPr>
            <a:spLocks noGrp="1"/>
          </p:cNvSpPr>
          <p:nvPr>
            <p:ph type="title"/>
          </p:nvPr>
        </p:nvSpPr>
        <p:spPr>
          <a:xfrm>
            <a:off x="457200" y="274638"/>
            <a:ext cx="3873500" cy="1143000"/>
          </a:xfrm>
        </p:spPr>
        <p:txBody>
          <a:bodyPr>
            <a:noAutofit/>
          </a:bodyPr>
          <a:lstStyle/>
          <a:p>
            <a:r>
              <a:rPr lang="en-US" sz="2800" dirty="0" smtClean="0"/>
              <a:t>Equatorial distribution of waves</a:t>
            </a:r>
            <a:endParaRPr lang="en-US" sz="2800" dirty="0"/>
          </a:p>
        </p:txBody>
      </p:sp>
    </p:spTree>
    <p:extLst>
      <p:ext uri="{BB962C8B-B14F-4D97-AF65-F5344CB8AC3E}">
        <p14:creationId xmlns:p14="http://schemas.microsoft.com/office/powerpoint/2010/main" val="3769158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3288"/>
            <a:ext cx="8359775"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0" y="0"/>
            <a:ext cx="9144000" cy="685800"/>
          </a:xfrm>
        </p:spPr>
        <p:txBody>
          <a:bodyPr>
            <a:normAutofit fontScale="90000"/>
          </a:bodyPr>
          <a:lstStyle/>
          <a:p>
            <a:pPr eaLnBrk="1" hangingPunct="1"/>
            <a:r>
              <a:rPr lang="en-US" sz="4000" b="1" dirty="0" smtClean="0">
                <a:solidFill>
                  <a:srgbClr val="0000FF"/>
                </a:solidFill>
                <a:latin typeface="Baskerville Old Face" charset="0"/>
              </a:rPr>
              <a:t>Plasma Waves and Their Possible Sources</a:t>
            </a:r>
            <a:endParaRPr lang="en-US" sz="4000" dirty="0" smtClean="0">
              <a:latin typeface="Baskerville Old Face" charset="0"/>
            </a:endParaRPr>
          </a:p>
        </p:txBody>
      </p:sp>
      <p:sp>
        <p:nvSpPr>
          <p:cNvPr id="14340" name="Rectangle 7"/>
          <p:cNvSpPr>
            <a:spLocks noChangeArrowheads="1"/>
          </p:cNvSpPr>
          <p:nvPr/>
        </p:nvSpPr>
        <p:spPr bwMode="auto">
          <a:xfrm>
            <a:off x="152400" y="65198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Baskerville Old Face" charset="0"/>
                <a:cs typeface="Times New Roman" pitchFamily="18" charset="0"/>
              </a:rPr>
              <a:t>Shawhan  [1985]</a:t>
            </a:r>
          </a:p>
        </p:txBody>
      </p:sp>
      <p:sp>
        <p:nvSpPr>
          <p:cNvPr id="14341" name="TextBox 6"/>
          <p:cNvSpPr txBox="1">
            <a:spLocks noChangeArrowheads="1"/>
          </p:cNvSpPr>
          <p:nvPr/>
        </p:nvSpPr>
        <p:spPr bwMode="auto">
          <a:xfrm>
            <a:off x="5624513" y="2924175"/>
            <a:ext cx="852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b="1">
                <a:latin typeface="Calibri" charset="0"/>
              </a:rPr>
              <a:t>ULF waves</a:t>
            </a:r>
          </a:p>
        </p:txBody>
      </p:sp>
    </p:spTree>
    <p:extLst>
      <p:ext uri="{BB962C8B-B14F-4D97-AF65-F5344CB8AC3E}">
        <p14:creationId xmlns:p14="http://schemas.microsoft.com/office/powerpoint/2010/main" val="169002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Properties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Frequency: </a:t>
            </a:r>
            <a:r>
              <a:rPr lang="el-GR" dirty="0" smtClean="0"/>
              <a:t>ω</a:t>
            </a:r>
            <a:r>
              <a:rPr lang="en-US" dirty="0" smtClean="0"/>
              <a:t>=2</a:t>
            </a:r>
            <a:r>
              <a:rPr lang="el-GR" dirty="0" smtClean="0"/>
              <a:t>π</a:t>
            </a:r>
            <a:r>
              <a:rPr lang="en-US" dirty="0" smtClean="0"/>
              <a:t>/f</a:t>
            </a:r>
          </a:p>
          <a:p>
            <a:r>
              <a:rPr lang="en-US" dirty="0" err="1" smtClean="0"/>
              <a:t>Wavevector</a:t>
            </a:r>
            <a:r>
              <a:rPr lang="en-US" dirty="0" smtClean="0"/>
              <a:t>: </a:t>
            </a:r>
            <a:r>
              <a:rPr lang="en-US" b="1" dirty="0" smtClean="0"/>
              <a:t>k</a:t>
            </a:r>
          </a:p>
          <a:p>
            <a:r>
              <a:rPr lang="en-US" dirty="0" smtClean="0"/>
              <a:t>Dispersion relation: </a:t>
            </a:r>
            <a:r>
              <a:rPr lang="el-GR" dirty="0" smtClean="0"/>
              <a:t>ω</a:t>
            </a:r>
            <a:r>
              <a:rPr lang="en-US" dirty="0" smtClean="0"/>
              <a:t>=</a:t>
            </a:r>
            <a:r>
              <a:rPr lang="en-US" dirty="0" smtClean="0">
                <a:sym typeface="Symbol"/>
              </a:rPr>
              <a:t>(</a:t>
            </a:r>
            <a:r>
              <a:rPr lang="en-US" b="1" dirty="0" smtClean="0">
                <a:sym typeface="Symbol"/>
              </a:rPr>
              <a:t>k</a:t>
            </a:r>
            <a:r>
              <a:rPr lang="en-US" dirty="0" smtClean="0">
                <a:sym typeface="Symbol"/>
              </a:rPr>
              <a:t>)</a:t>
            </a:r>
          </a:p>
          <a:p>
            <a:pPr lvl="1"/>
            <a:r>
              <a:rPr lang="en-US" dirty="0" smtClean="0">
                <a:sym typeface="Symbol"/>
              </a:rPr>
              <a:t>CMA diagram: (in radio science: no ion effects)</a:t>
            </a:r>
          </a:p>
          <a:p>
            <a:pPr lvl="1"/>
            <a:r>
              <a:rPr lang="el-GR" dirty="0"/>
              <a:t>ω </a:t>
            </a:r>
            <a:r>
              <a:rPr lang="en-US" dirty="0" smtClean="0"/>
              <a:t>~ k diagrams</a:t>
            </a:r>
          </a:p>
          <a:p>
            <a:r>
              <a:rPr lang="en-US" dirty="0" smtClean="0"/>
              <a:t>Phase velocity: information propagation speed </a:t>
            </a:r>
          </a:p>
          <a:p>
            <a:pPr marL="0" indent="0">
              <a:buNone/>
            </a:pPr>
            <a:r>
              <a:rPr lang="en-US" dirty="0" smtClean="0"/>
              <a:t>     (Note the difference in the definitions of “information”      	between physics and engineering)</a:t>
            </a:r>
          </a:p>
          <a:p>
            <a:pPr marL="0" indent="0">
              <a:buNone/>
            </a:pPr>
            <a:r>
              <a:rPr lang="en-US" dirty="0"/>
              <a:t>	</a:t>
            </a:r>
            <a:r>
              <a:rPr lang="en-US" dirty="0" err="1" smtClean="0"/>
              <a:t>V</a:t>
            </a:r>
            <a:r>
              <a:rPr lang="en-US" baseline="-25000" dirty="0" err="1" smtClean="0"/>
              <a:t>phase</a:t>
            </a:r>
            <a:r>
              <a:rPr lang="en-US" dirty="0" smtClean="0"/>
              <a:t> = </a:t>
            </a:r>
            <a:r>
              <a:rPr lang="el-GR" dirty="0" smtClean="0"/>
              <a:t>ω</a:t>
            </a:r>
            <a:r>
              <a:rPr lang="en-US" dirty="0" smtClean="0"/>
              <a:t>/k</a:t>
            </a:r>
          </a:p>
          <a:p>
            <a:r>
              <a:rPr lang="en-US" dirty="0" smtClean="0"/>
              <a:t>Group velocity: energy propagation speed</a:t>
            </a:r>
          </a:p>
          <a:p>
            <a:pPr lvl="1"/>
            <a:r>
              <a:rPr lang="en-US" dirty="0" smtClean="0"/>
              <a:t>Wave packet: d</a:t>
            </a:r>
            <a:r>
              <a:rPr lang="el-GR" dirty="0" smtClean="0"/>
              <a:t>ω</a:t>
            </a:r>
            <a:r>
              <a:rPr lang="en-US" dirty="0" smtClean="0"/>
              <a:t>/</a:t>
            </a:r>
            <a:r>
              <a:rPr lang="en-US" dirty="0" err="1" smtClean="0"/>
              <a:t>dk</a:t>
            </a:r>
            <a:endParaRPr lang="en-US" dirty="0" smtClean="0"/>
          </a:p>
          <a:p>
            <a:pPr lvl="1"/>
            <a:r>
              <a:rPr lang="en-US" dirty="0" smtClean="0"/>
              <a:t>Single wave (d</a:t>
            </a:r>
            <a:r>
              <a:rPr lang="el-GR" dirty="0" smtClean="0"/>
              <a:t>ω </a:t>
            </a:r>
            <a:r>
              <a:rPr lang="en-US" dirty="0" smtClean="0"/>
              <a:t>=0!): d</a:t>
            </a:r>
            <a:r>
              <a:rPr lang="el-GR" dirty="0" smtClean="0"/>
              <a:t>ω</a:t>
            </a:r>
            <a:r>
              <a:rPr lang="en-US" dirty="0" smtClean="0"/>
              <a:t>/</a:t>
            </a:r>
            <a:r>
              <a:rPr lang="en-US" dirty="0" err="1" smtClean="0"/>
              <a:t>d</a:t>
            </a:r>
            <a:r>
              <a:rPr lang="en-US" b="1" dirty="0" err="1" smtClean="0"/>
              <a:t>k</a:t>
            </a:r>
            <a:r>
              <a:rPr lang="el-GR" dirty="0" smtClean="0">
                <a:sym typeface="Symbol"/>
              </a:rPr>
              <a:t></a:t>
            </a:r>
            <a:r>
              <a:rPr lang="en-US" dirty="0" smtClean="0">
                <a:sym typeface="Symbol"/>
              </a:rPr>
              <a:t>0</a:t>
            </a:r>
            <a:endParaRPr lang="en-US" dirty="0"/>
          </a:p>
        </p:txBody>
      </p:sp>
    </p:spTree>
    <p:extLst>
      <p:ext uri="{BB962C8B-B14F-4D97-AF65-F5344CB8AC3E}">
        <p14:creationId xmlns:p14="http://schemas.microsoft.com/office/powerpoint/2010/main" val="3061571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1569</Words>
  <Application>Microsoft Office PowerPoint</Application>
  <PresentationFormat>On-screen Show (4:3)</PresentationFormat>
  <Paragraphs>273</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37" baseType="lpstr">
      <vt:lpstr>Office Theme</vt:lpstr>
      <vt:lpstr>Equation</vt:lpstr>
      <vt:lpstr>CorelPhotoPaint.Image.6</vt:lpstr>
      <vt:lpstr>Origin50.Graph</vt:lpstr>
      <vt:lpstr>Graph</vt:lpstr>
      <vt:lpstr>Wave-Particle Interaction</vt:lpstr>
      <vt:lpstr>Waves in Space</vt:lpstr>
      <vt:lpstr>Waves in Space, cont.</vt:lpstr>
      <vt:lpstr>Structure of the Magnetopause</vt:lpstr>
      <vt:lpstr>   Plasma Waves at the Magnetopause   Northward IMF                 Southward IMF</vt:lpstr>
      <vt:lpstr>The wave environment in space</vt:lpstr>
      <vt:lpstr>Equatorial distribution of waves</vt:lpstr>
      <vt:lpstr>Plasma Waves and Their Possible Sources</vt:lpstr>
      <vt:lpstr>Wave Properties</vt:lpstr>
      <vt:lpstr>CMA Diagram</vt:lpstr>
      <vt:lpstr>Dispersion Relations</vt:lpstr>
      <vt:lpstr>PowerPoint Presentation</vt:lpstr>
      <vt:lpstr>MHD Dispersion Relations and Group Velocities (Friedrichs diagram)</vt:lpstr>
      <vt:lpstr>Physical picture of signal of point source propagating in anisotropic medium </vt:lpstr>
      <vt:lpstr>Wave Analyses</vt:lpstr>
      <vt:lpstr>PowerPoint Presentation</vt:lpstr>
      <vt:lpstr>PowerPoint Presentation</vt:lpstr>
      <vt:lpstr>Inner Sheath  Middle Sheath  Outer Sheath</vt:lpstr>
      <vt:lpstr>Resonance Condition</vt:lpstr>
      <vt:lpstr>Wave-particle Resonance Interaction</vt:lpstr>
      <vt:lpstr>Pitch-Angle Diffusion</vt:lpstr>
      <vt:lpstr>Pitch Angle Scattering (quasi-linear theory)</vt:lpstr>
      <vt:lpstr>Resonance Time and Total Diffusion</vt:lpstr>
      <vt:lpstr>Radiation Belt Remediation </vt:lpstr>
      <vt:lpstr>PowerPoint Presentation</vt:lpstr>
      <vt:lpstr>PowerPoint Presentation</vt:lpstr>
      <vt:lpstr>PowerPoint Presentation</vt:lpstr>
      <vt:lpstr>PowerPoint Presentation</vt:lpstr>
      <vt:lpstr>Manmade Whistler Waves:  Space-borne Transmitters </vt:lpstr>
      <vt:lpstr>PowerPoint Presentation</vt:lpstr>
      <vt:lpstr>PowerPoint Presentation</vt:lpstr>
      <vt:lpstr>LORERS Scenario</vt:lpstr>
    </vt:vector>
  </TitlesOfParts>
  <Company>Umass Lowell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Wave-Particle Interaction</dc:title>
  <dc:creator>Song</dc:creator>
  <cp:lastModifiedBy>Song</cp:lastModifiedBy>
  <cp:revision>56</cp:revision>
  <dcterms:created xsi:type="dcterms:W3CDTF">2012-11-01T18:50:45Z</dcterms:created>
  <dcterms:modified xsi:type="dcterms:W3CDTF">2012-12-10T19:27:45Z</dcterms:modified>
</cp:coreProperties>
</file>